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6" r:id="rId5"/>
    <p:sldId id="262" r:id="rId6"/>
    <p:sldId id="258" r:id="rId7"/>
    <p:sldId id="264" r:id="rId8"/>
    <p:sldId id="287" r:id="rId9"/>
    <p:sldId id="288" r:id="rId10"/>
    <p:sldId id="280" r:id="rId11"/>
    <p:sldId id="289" r:id="rId12"/>
    <p:sldId id="292" r:id="rId13"/>
    <p:sldId id="293" r:id="rId14"/>
    <p:sldId id="294" r:id="rId15"/>
    <p:sldId id="295" r:id="rId16"/>
    <p:sldId id="296" r:id="rId17"/>
    <p:sldId id="297" r:id="rId18"/>
    <p:sldId id="290" r:id="rId19"/>
    <p:sldId id="291" r:id="rId20"/>
    <p:sldId id="27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062343-1E87-D831-3AC8-314A1AEC9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74094-3079-A70C-91BD-AD579A96E8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839C-76D9-480C-B8AA-442F0498AE5B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2D0F-3C22-259C-5EE7-9748FE3FA8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E107B-C4BF-AC5A-CC8E-C9F7E2088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57048-D7C8-404C-A8EA-8343B2834F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7D6A3-58FC-498D-8FCC-F158510A965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DD3C7-09A3-4FAE-BEB8-19FEF1926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3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2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7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arrangement of array elements in the memory</a:t>
            </a:r>
          </a:p>
          <a:p>
            <a:r>
              <a:rPr lang="en-IN" dirty="0"/>
              <a:t>Array in c;</a:t>
            </a:r>
          </a:p>
          <a:p>
            <a:r>
              <a:rPr lang="en-IN" dirty="0"/>
              <a:t>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6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Processes in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41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Example of book stack, functions stack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Processes in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DD3C7-09A3-4FAE-BEB8-19FEF19260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36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0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304" y="385625"/>
            <a:ext cx="4424042" cy="2106115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07FE89-BF3C-615E-EE2A-B4D03AB336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7672" y="2774315"/>
            <a:ext cx="4424041" cy="334486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cap="all" spc="150" baseline="0"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1800"/>
              </a:spcAft>
              <a:buNone/>
              <a:defRPr sz="1800">
                <a:latin typeface="+mn-lt"/>
              </a:defRPr>
            </a:lvl2pPr>
            <a:lvl3pPr marL="0" indent="0" algn="ctr">
              <a:buNone/>
              <a:defRPr sz="1800">
                <a:latin typeface="+mn-lt"/>
              </a:defRPr>
            </a:lvl3pPr>
            <a:lvl4pPr marL="0" indent="0" algn="ctr">
              <a:buNone/>
              <a:defRPr sz="1800">
                <a:latin typeface="+mn-lt"/>
              </a:defRPr>
            </a:lvl4pPr>
            <a:lvl5pPr marL="0" indent="0" algn="ctr">
              <a:buNone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865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6C6EC8E-55C1-4217-B2E0-2380E92DB085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CC740A5-237E-7BC8-9761-DEA2F879B97A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486525" y="1270000"/>
            <a:ext cx="4422775" cy="431006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14327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5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59B688-8673-B317-549C-FD5B5BFA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1BCABBF-7BF6-4F11-AC42-8261F34E55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15D85FCD-8AA0-F6C4-5654-330149CFF0FB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1281113" y="2597935"/>
            <a:ext cx="9629775" cy="31776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7DD96B-681C-6F78-8862-F4DD37C3C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68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1B81220-1D4A-FDC5-D32B-C1C862C8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8FC3FD-AD19-4027-84F7-CD000F00E79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3" y="2880360"/>
            <a:ext cx="5957207" cy="2704010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50480" y="2880360"/>
            <a:ext cx="3259726" cy="2704010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1pPr>
            <a:lvl2pPr marL="800100" indent="-342900" algn="l">
              <a:lnSpc>
                <a:spcPct val="100000"/>
              </a:lnSpc>
              <a:buFont typeface="+mj-lt"/>
              <a:buAutoNum type="alphaLcPeriod"/>
              <a:defRPr sz="1800" b="0">
                <a:solidFill>
                  <a:schemeClr val="bg1"/>
                </a:solidFill>
              </a:defRPr>
            </a:lvl2pPr>
            <a:lvl3pPr marL="1257300" indent="-342900" algn="l">
              <a:lnSpc>
                <a:spcPct val="100000"/>
              </a:lnSpc>
              <a:buFont typeface="+mj-lt"/>
              <a:buAutoNum type="arabicParenR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16A6579-772A-2413-3421-D81B09482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5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9" y="1273628"/>
            <a:ext cx="41964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32ECDD1-6747-320D-D47E-711CFC70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942A45-FC1F-4C42-9F9C-9B4D741C9442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A786E3-65C7-666A-13F5-2C60DD1FB8E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3382" y="1695450"/>
            <a:ext cx="4196442" cy="34671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j-lt"/>
                <a:ea typeface="+mn-ea"/>
                <a:cs typeface="+mn-cs"/>
              </a:defRPr>
            </a:lvl1pPr>
            <a:lvl2pPr marL="4572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2pPr>
            <a:lvl3pPr marL="9144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36AB69-E7C5-0CBE-44EC-DD7E2144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2E431A-13C7-7FBE-D9C0-4B07EC01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2" y="0"/>
            <a:ext cx="698827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D395B-6376-9381-5760-B7F1748D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2" y="1269545"/>
            <a:ext cx="4424042" cy="4310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F75A98D-8C7F-43E4-8890-99C38355319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22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638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11395C4-F96D-4D38-B238-081B6E676AEB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461250" y="1273629"/>
            <a:ext cx="4260850" cy="431074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03100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below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0D079-59C5-7B8A-E27A-0AAA752C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98F9-55EA-465C-92A3-1E6BD42399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650672" y="3657600"/>
            <a:ext cx="6890656" cy="192677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0" indent="0" algn="ctr">
              <a:buNone/>
              <a:defRPr sz="1600"/>
            </a:lvl2pPr>
            <a:lvl3pPr marL="0" indent="0" algn="ctr">
              <a:buNone/>
              <a:defRPr sz="1400"/>
            </a:lvl3pPr>
            <a:lvl4pPr marL="0" indent="0" algn="ctr">
              <a:buNone/>
              <a:defRPr sz="1200"/>
            </a:lvl4pPr>
            <a:lvl5pPr marL="0" indent="0" algn="ctr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67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Lef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36516-A644-E106-5DCE-E9D459C3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729" y="0"/>
            <a:ext cx="6988271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F11EA-0E7E-ECF4-3F01-392438DC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5843" y="1269545"/>
            <a:ext cx="4424042" cy="4310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0B7D833-DB29-4219-8E52-B65475B22B1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0" indent="0" algn="ctr">
              <a:lnSpc>
                <a:spcPct val="150000"/>
              </a:lnSpc>
              <a:buNone/>
              <a:defRPr lang="en-US" sz="1600" b="0" i="0" kern="1200" cap="all" spc="15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F2B3-50D8-BDE9-BBE3-59CA1A4FB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E58643-CC5E-1CDA-5D27-7F71DB3CC5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281793 w 12192000"/>
              <a:gd name="connsiteY0" fmla="*/ 1273629 h 6858000"/>
              <a:gd name="connsiteX1" fmla="*/ 1281793 w 12192000"/>
              <a:gd name="connsiteY1" fmla="*/ 5584372 h 6858000"/>
              <a:gd name="connsiteX2" fmla="*/ 10910208 w 12192000"/>
              <a:gd name="connsiteY2" fmla="*/ 5584372 h 6858000"/>
              <a:gd name="connsiteX3" fmla="*/ 10910208 w 12192000"/>
              <a:gd name="connsiteY3" fmla="*/ 1273629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281793" y="1273629"/>
                </a:moveTo>
                <a:lnTo>
                  <a:pt x="1281793" y="5584372"/>
                </a:lnTo>
                <a:lnTo>
                  <a:pt x="10910208" y="5584372"/>
                </a:lnTo>
                <a:lnTo>
                  <a:pt x="10910208" y="127362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77723-FC29-A00E-8752-9517D97893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1273627"/>
            <a:ext cx="9631679" cy="4310743"/>
          </a:xfrm>
        </p:spPr>
        <p:txBody>
          <a:bodyPr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1C43537-6760-2F75-52AB-54BE6BBDE7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3729" y="-1"/>
            <a:ext cx="6988271" cy="6857999"/>
          </a:xfrm>
          <a:custGeom>
            <a:avLst/>
            <a:gdLst>
              <a:gd name="connsiteX0" fmla="*/ 1280254 w 6988271"/>
              <a:gd name="connsiteY0" fmla="*/ 1273629 h 6857999"/>
              <a:gd name="connsiteX1" fmla="*/ 1280254 w 6988271"/>
              <a:gd name="connsiteY1" fmla="*/ 5584372 h 6857999"/>
              <a:gd name="connsiteX2" fmla="*/ 5704296 w 6988271"/>
              <a:gd name="connsiteY2" fmla="*/ 5584372 h 6857999"/>
              <a:gd name="connsiteX3" fmla="*/ 5704296 w 6988271"/>
              <a:gd name="connsiteY3" fmla="*/ 1273629 h 6857999"/>
              <a:gd name="connsiteX4" fmla="*/ 0 w 6988271"/>
              <a:gd name="connsiteY4" fmla="*/ 0 h 6857999"/>
              <a:gd name="connsiteX5" fmla="*/ 6988271 w 6988271"/>
              <a:gd name="connsiteY5" fmla="*/ 0 h 6857999"/>
              <a:gd name="connsiteX6" fmla="*/ 6988271 w 6988271"/>
              <a:gd name="connsiteY6" fmla="*/ 6857999 h 6857999"/>
              <a:gd name="connsiteX7" fmla="*/ 0 w 6988271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8271" h="6857999">
                <a:moveTo>
                  <a:pt x="1280254" y="1273629"/>
                </a:moveTo>
                <a:lnTo>
                  <a:pt x="1280254" y="5584372"/>
                </a:lnTo>
                <a:lnTo>
                  <a:pt x="5704296" y="5584372"/>
                </a:lnTo>
                <a:lnTo>
                  <a:pt x="5704296" y="1273629"/>
                </a:lnTo>
                <a:close/>
                <a:moveTo>
                  <a:pt x="0" y="0"/>
                </a:moveTo>
                <a:lnTo>
                  <a:pt x="6988271" y="0"/>
                </a:lnTo>
                <a:lnTo>
                  <a:pt x="6988271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85843" y="1269545"/>
            <a:ext cx="4424042" cy="431074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746DDBBD-8B96-1107-F176-E878397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039" y="-8167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40F3CC6-5664-405B-9AA3-80BAA886F5D4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9900" y="1269546"/>
            <a:ext cx="4260850" cy="431074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4AF3CB2-519A-D56F-36E2-FD300198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2039654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8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E57E938-B8C0-6BEB-0EEE-3C287EA75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08136" y="0"/>
            <a:ext cx="1375728" cy="106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1794" y="1273628"/>
            <a:ext cx="9628412" cy="1066801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D981E0D-976E-436B-CE81-7A6F1C92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A9AAC6C-D20D-4C76-A98C-63AED84E5A03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281794" y="2880360"/>
            <a:ext cx="4548632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2880360"/>
            <a:ext cx="4555793" cy="2823754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E73B938-E633-386C-B01E-C19A72484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CBC3FFE-6B9B-C940-4695-8ECFB61CE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81793" y="1273629"/>
            <a:ext cx="9628415" cy="43107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2228" y="1273628"/>
            <a:ext cx="9203871" cy="1361622"/>
          </a:xfrm>
        </p:spPr>
        <p:txBody>
          <a:bodyPr anchor="ctr"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B3A7CC-8E48-4C16-BC84-E4157BF2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0714" y="0"/>
            <a:ext cx="1850572" cy="1281793"/>
          </a:xfrm>
          <a:prstGeom prst="rect">
            <a:avLst/>
          </a:prstGeom>
        </p:spPr>
        <p:txBody>
          <a:bodyPr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AA1DE9-2795-47FA-95A9-B092E2F521E6}" type="datetime1">
              <a:rPr lang="en-US" smtClean="0"/>
              <a:t>5/1/2024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20BF-8928-A501-01BE-81BED900FE5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830490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8B37D9-A45A-EA5A-77A2-C304FBFF9B3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354413" y="3015155"/>
            <a:ext cx="3999935" cy="2335063"/>
          </a:xfr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1pPr>
            <a:lvl2pPr marL="6286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2pPr>
            <a:lvl3pPr marL="1085850" indent="-171450" algn="l">
              <a:lnSpc>
                <a:spcPct val="100000"/>
              </a:lnSpc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 marL="13716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4pPr>
            <a:lvl5pPr marL="1828800" indent="0" algn="l">
              <a:lnSpc>
                <a:spcPct val="150000"/>
              </a:lnSpc>
              <a:buNone/>
              <a:defRPr sz="1400" b="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41A6F3-723A-C910-980E-9CF06AE7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535329" y="5584370"/>
            <a:ext cx="1121343" cy="12736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100" b="0" i="0" kern="1200" cap="all" spc="15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9"/>
            <a:ext cx="8946541" cy="353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40021" y="3242542"/>
            <a:ext cx="3842435" cy="372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4873" y="3045157"/>
            <a:ext cx="468313" cy="76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>
                <a:solidFill>
                  <a:schemeClr val="bg1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1" r:id="rId3"/>
    <p:sldLayoutId id="2147483692" r:id="rId4"/>
    <p:sldLayoutId id="2147483696" r:id="rId5"/>
    <p:sldLayoutId id="2147483693" r:id="rId6"/>
    <p:sldLayoutId id="2147483694" r:id="rId7"/>
    <p:sldLayoutId id="2147483684" r:id="rId8"/>
    <p:sldLayoutId id="2147483688" r:id="rId9"/>
    <p:sldLayoutId id="2147483699" r:id="rId10"/>
    <p:sldLayoutId id="2147483697" r:id="rId11"/>
    <p:sldLayoutId id="2147483698" r:id="rId12"/>
    <p:sldLayoutId id="2147483686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2001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573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1145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1"/>
        </a:buClr>
        <a:buSzPct val="80000"/>
        <a:buFont typeface="Arial" panose="020B0604020202020204" pitchFamily="34" charset="0"/>
        <a:buChar char="•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en-US" dirty="0"/>
              <a:t>IEEE Computer Society Presents</a:t>
            </a:r>
          </a:p>
        </p:txBody>
      </p:sp>
    </p:spTree>
    <p:extLst>
      <p:ext uri="{BB962C8B-B14F-4D97-AF65-F5344CB8AC3E}">
        <p14:creationId xmlns:p14="http://schemas.microsoft.com/office/powerpoint/2010/main" val="24376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linked list is a linear data structure where each element (node) contains a reference to the next element in the sequence.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50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tree is a hierarchical data structure consisting of nodes connected by edges, with a single root node at the top and each node having zero or more child nodes.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tree with max to child nodes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34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graph is a non-linear data structure consisting of vertices (nodes) connected by edges. Each edge connects two vertices and may have an associated weight or direction.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3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B258-3893-4470-63E9-85DF888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C9C0-9E52-C344-EFF2-C489E6486E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hash table is a data structure that stores key-value pairs. It uses a hash function to compute an index into an array where the desired value can be found or inserted.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92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4741-EE4B-FDC0-E386-7A7CD34B35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stack is a Last In, First Out (LIFO)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3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4741-EE4B-FDC0-E386-7A7CD34B35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Queue is a First In, First Out (FIFO) data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66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4" y="1273628"/>
            <a:ext cx="9628412" cy="106680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1793" y="2880360"/>
            <a:ext cx="5957207" cy="270401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50480" y="2880360"/>
            <a:ext cx="3259726" cy="27040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7DF2-59B2-3AD3-17D2-A2055DA2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9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9" y="1273628"/>
            <a:ext cx="4196442" cy="431074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A72B705-1AD0-69E4-A6E2-D65325D1484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3382" y="1695450"/>
            <a:ext cx="4196442" cy="3467100"/>
          </a:xfrm>
        </p:spPr>
        <p:txBody>
          <a:bodyPr/>
          <a:lstStyle/>
          <a:p>
            <a:r>
              <a:rPr lang="en-US" dirty="0"/>
              <a:t>Manoj Patil</a:t>
            </a:r>
          </a:p>
          <a:p>
            <a:r>
              <a:rPr lang="en-US" dirty="0"/>
              <a:t>@mpaantoijl</a:t>
            </a:r>
          </a:p>
          <a:p>
            <a:r>
              <a:rPr lang="en-US" dirty="0"/>
              <a:t>@9147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E989-D71D-33BC-6D9D-FA453147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35329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C81-ABB0-9AC1-28E3-F15A64F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29" y="1273628"/>
            <a:ext cx="9635578" cy="4310742"/>
          </a:xfrm>
        </p:spPr>
        <p:txBody>
          <a:bodyPr anchor="ctr"/>
          <a:lstStyle/>
          <a:p>
            <a:r>
              <a:rPr lang="en-US" dirty="0"/>
              <a:t>Data Structure and Algorithm</a:t>
            </a:r>
          </a:p>
        </p:txBody>
      </p:sp>
    </p:spTree>
    <p:extLst>
      <p:ext uri="{BB962C8B-B14F-4D97-AF65-F5344CB8AC3E}">
        <p14:creationId xmlns:p14="http://schemas.microsoft.com/office/powerpoint/2010/main" val="34848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51DA-B607-048F-1EF1-96CD83B7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0599-DF8C-4D1A-A8D9-4FE5B78C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635000"/>
            <a:ext cx="4260850" cy="5207000"/>
          </a:xfrm>
        </p:spPr>
        <p:txBody>
          <a:bodyPr anchor="ctr">
            <a:normAutofit/>
          </a:bodyPr>
          <a:lstStyle/>
          <a:p>
            <a:r>
              <a:rPr lang="en-US" dirty="0"/>
              <a:t>Icebreaker Activity</a:t>
            </a:r>
          </a:p>
          <a:p>
            <a:r>
              <a:rPr lang="en-US" dirty="0"/>
              <a:t>Intro to Data Structures</a:t>
            </a:r>
          </a:p>
          <a:p>
            <a:r>
              <a:rPr lang="en-US" dirty="0"/>
              <a:t>Data Structures Exploration </a:t>
            </a:r>
          </a:p>
          <a:p>
            <a:r>
              <a:rPr lang="en-US" dirty="0"/>
              <a:t>Algorithm Adventure Quest</a:t>
            </a:r>
          </a:p>
          <a:p>
            <a:r>
              <a:rPr lang="en-US" dirty="0"/>
              <a:t>Coding Marathon</a:t>
            </a:r>
          </a:p>
          <a:p>
            <a:r>
              <a:rPr lang="en-US" dirty="0"/>
              <a:t>Demo Showcase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5883-04AF-3E5C-D473-95CC329E4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6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erial view of skyscrapers and city">
            <a:extLst>
              <a:ext uri="{FF2B5EF4-FFF2-40B4-BE49-F238E27FC236}">
                <a16:creationId xmlns:a16="http://schemas.microsoft.com/office/drawing/2014/main" id="{9A00FE71-2863-8064-81BF-30D2C79806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2" y="-1"/>
            <a:ext cx="6988271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69545"/>
            <a:ext cx="4424042" cy="4310742"/>
          </a:xfrm>
        </p:spPr>
        <p:txBody>
          <a:bodyPr anchor="ctr"/>
          <a:lstStyle/>
          <a:p>
            <a:r>
              <a:rPr lang="en-US" dirty="0"/>
              <a:t>About </a:t>
            </a:r>
            <a:br>
              <a:rPr lang="en-US" dirty="0"/>
            </a:br>
            <a:r>
              <a:rPr lang="en-US" dirty="0"/>
              <a:t>IEEE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1250" y="1273629"/>
            <a:ext cx="4260850" cy="43107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Innovative, Technical, Community, Networking</a:t>
            </a:r>
            <a:endParaRPr lang="en-US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6880C40-5ED1-8066-736F-64DC6EE79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1004" y="5584370"/>
            <a:ext cx="1121343" cy="1273629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DE1A-1B50-3FC6-BC16-25093047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structure Data?</a:t>
            </a:r>
          </a:p>
        </p:txBody>
      </p:sp>
    </p:spTree>
    <p:extLst>
      <p:ext uri="{BB962C8B-B14F-4D97-AF65-F5344CB8AC3E}">
        <p14:creationId xmlns:p14="http://schemas.microsoft.com/office/powerpoint/2010/main" val="16123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6D36-ED22-CB84-AB65-BF459AC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12D5-5229-4D9A-DFBF-FD2B3C84880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3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73628"/>
            <a:ext cx="9628415" cy="2288720"/>
          </a:xfrm>
        </p:spPr>
        <p:txBody>
          <a:bodyPr anchor="b"/>
          <a:lstStyle/>
          <a:p>
            <a:r>
              <a:rPr lang="en-US" dirty="0"/>
              <a:t>Common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50672" y="3657600"/>
            <a:ext cx="6890656" cy="1926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Array, linked list, tree, stack, queue, Hash Table and Graph</a:t>
            </a:r>
          </a:p>
        </p:txBody>
      </p:sp>
    </p:spTree>
    <p:extLst>
      <p:ext uri="{BB962C8B-B14F-4D97-AF65-F5344CB8AC3E}">
        <p14:creationId xmlns:p14="http://schemas.microsoft.com/office/powerpoint/2010/main" val="53532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045D-6E66-553A-46C0-A7078E7A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1214362"/>
            <a:ext cx="9628415" cy="2288720"/>
          </a:xfrm>
        </p:spPr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1E41-2081-9F59-AFC5-DE5A16DD321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ordered collection of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83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D4A-6CCB-20E9-CFE9-CABD2D4C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792" y="2365828"/>
            <a:ext cx="9628415" cy="2288720"/>
          </a:xfrm>
        </p:spPr>
        <p:txBody>
          <a:bodyPr/>
          <a:lstStyle/>
          <a:p>
            <a:r>
              <a:rPr lang="en-IN" dirty="0"/>
              <a:t>Sequential </a:t>
            </a:r>
            <a:br>
              <a:rPr lang="en-IN" dirty="0"/>
            </a:br>
            <a:r>
              <a:rPr lang="en-IN" dirty="0"/>
              <a:t>Vs</a:t>
            </a:r>
            <a:br>
              <a:rPr lang="en-IN" dirty="0"/>
            </a:br>
            <a:r>
              <a:rPr lang="en-IN" dirty="0"/>
              <a:t> Non-Sequential</a:t>
            </a:r>
          </a:p>
        </p:txBody>
      </p:sp>
    </p:spTree>
    <p:extLst>
      <p:ext uri="{BB962C8B-B14F-4D97-AF65-F5344CB8AC3E}">
        <p14:creationId xmlns:p14="http://schemas.microsoft.com/office/powerpoint/2010/main" val="2702319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148557_Win32_SL_V9" id="{FD920734-71A5-41A0-B6CB-27CE9B695CFC}" vid="{71E61A59-C36E-4689-A93D-460D2F2E9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325A54-5CF7-416F-8A97-35E0F3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AC4AB8-A945-4C34-9009-FFE8C295A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7950B-7264-498B-AD2D-BDFFD8C50D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Viridian all-hands presentation</Template>
  <TotalTime>248</TotalTime>
  <Words>294</Words>
  <Application>Microsoft Office PowerPoint</Application>
  <PresentationFormat>Widescreen</PresentationFormat>
  <Paragraphs>58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Wingdings 3</vt:lpstr>
      <vt:lpstr>Ion</vt:lpstr>
      <vt:lpstr>IEEE Computer Society Presents</vt:lpstr>
      <vt:lpstr>Data Structure and Algorithm</vt:lpstr>
      <vt:lpstr>agenda</vt:lpstr>
      <vt:lpstr>About  IEEE CS</vt:lpstr>
      <vt:lpstr>Why structure Data?</vt:lpstr>
      <vt:lpstr>PowerPoint Presentation</vt:lpstr>
      <vt:lpstr>Common Data Structure</vt:lpstr>
      <vt:lpstr>Array</vt:lpstr>
      <vt:lpstr>Sequential  Vs  Non-Sequential</vt:lpstr>
      <vt:lpstr>Linked list</vt:lpstr>
      <vt:lpstr>Tree</vt:lpstr>
      <vt:lpstr>Binary tree</vt:lpstr>
      <vt:lpstr>Graphs</vt:lpstr>
      <vt:lpstr>Hash Table</vt:lpstr>
      <vt:lpstr>Stack</vt:lpstr>
      <vt:lpstr>Queue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Computer Society Presents</dc:title>
  <dc:creator>Manoj Patil</dc:creator>
  <cp:lastModifiedBy>Manoj Patil</cp:lastModifiedBy>
  <cp:revision>1</cp:revision>
  <dcterms:created xsi:type="dcterms:W3CDTF">2024-05-01T07:58:34Z</dcterms:created>
  <dcterms:modified xsi:type="dcterms:W3CDTF">2024-05-01T12:12:23Z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