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87" r:id="rId3"/>
    <p:sldId id="258" r:id="rId4"/>
    <p:sldId id="259" r:id="rId5"/>
    <p:sldId id="274" r:id="rId6"/>
    <p:sldId id="271" r:id="rId7"/>
    <p:sldId id="272" r:id="rId8"/>
    <p:sldId id="273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9" r:id="rId25"/>
    <p:sldId id="280" r:id="rId26"/>
    <p:sldId id="282" r:id="rId27"/>
    <p:sldId id="283" r:id="rId28"/>
    <p:sldId id="284" r:id="rId29"/>
    <p:sldId id="285" r:id="rId30"/>
    <p:sldId id="286" r:id="rId31"/>
  </p:sldIdLst>
  <p:sldSz cx="9144000" cy="5143500" type="screen16x9"/>
  <p:notesSz cx="6858000" cy="9144000"/>
  <p:embeddedFontLst>
    <p:embeddedFont>
      <p:font typeface="Old Standard TT" panose="020B0604020202020204" charset="0"/>
      <p:regular r:id="rId33"/>
      <p:bold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925C6-5ED9-4F0A-A835-89857CFC1D5B}" v="33" dt="2020-10-29T01:32:19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4" y="10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al Shah" userId="29a20b9d8836babc" providerId="LiveId" clId="{37E925C6-5ED9-4F0A-A835-89857CFC1D5B}"/>
    <pc:docChg chg="undo custSel addSld delSld modSld sldOrd">
      <pc:chgData name="Toral Shah" userId="29a20b9d8836babc" providerId="LiveId" clId="{37E925C6-5ED9-4F0A-A835-89857CFC1D5B}" dt="2020-10-29T01:32:19.452" v="3256"/>
      <pc:docMkLst>
        <pc:docMk/>
      </pc:docMkLst>
      <pc:sldChg chg="addSp modSp">
        <pc:chgData name="Toral Shah" userId="29a20b9d8836babc" providerId="LiveId" clId="{37E925C6-5ED9-4F0A-A835-89857CFC1D5B}" dt="2020-10-28T23:52:52.192" v="816" actId="2711"/>
        <pc:sldMkLst>
          <pc:docMk/>
          <pc:sldMk cId="0" sldId="256"/>
        </pc:sldMkLst>
        <pc:spChg chg="add mod">
          <ac:chgData name="Toral Shah" userId="29a20b9d8836babc" providerId="LiveId" clId="{37E925C6-5ED9-4F0A-A835-89857CFC1D5B}" dt="2020-10-28T23:42:07.985" v="249" actId="20577"/>
          <ac:spMkLst>
            <pc:docMk/>
            <pc:sldMk cId="0" sldId="256"/>
            <ac:spMk id="2" creationId="{E7B08EB8-C24E-4B15-BD78-C36638170DF1}"/>
          </ac:spMkLst>
        </pc:spChg>
        <pc:spChg chg="mod">
          <ac:chgData name="Toral Shah" userId="29a20b9d8836babc" providerId="LiveId" clId="{37E925C6-5ED9-4F0A-A835-89857CFC1D5B}" dt="2020-10-28T23:52:40.708" v="815" actId="2711"/>
          <ac:spMkLst>
            <pc:docMk/>
            <pc:sldMk cId="0" sldId="256"/>
            <ac:spMk id="59" creationId="{00000000-0000-0000-0000-000000000000}"/>
          </ac:spMkLst>
        </pc:spChg>
        <pc:spChg chg="mod">
          <ac:chgData name="Toral Shah" userId="29a20b9d8836babc" providerId="LiveId" clId="{37E925C6-5ED9-4F0A-A835-89857CFC1D5B}" dt="2020-10-28T23:52:52.192" v="816" actId="2711"/>
          <ac:spMkLst>
            <pc:docMk/>
            <pc:sldMk cId="0" sldId="256"/>
            <ac:spMk id="60" creationId="{00000000-0000-0000-0000-000000000000}"/>
          </ac:spMkLst>
        </pc:spChg>
      </pc:sldChg>
      <pc:sldChg chg="modSp del">
        <pc:chgData name="Toral Shah" userId="29a20b9d8836babc" providerId="LiveId" clId="{37E925C6-5ED9-4F0A-A835-89857CFC1D5B}" dt="2020-10-28T23:35:13.116" v="21" actId="2696"/>
        <pc:sldMkLst>
          <pc:docMk/>
          <pc:sldMk cId="0" sldId="257"/>
        </pc:sldMkLst>
        <pc:spChg chg="mod">
          <ac:chgData name="Toral Shah" userId="29a20b9d8836babc" providerId="LiveId" clId="{37E925C6-5ED9-4F0A-A835-89857CFC1D5B}" dt="2020-10-28T23:33:02.763" v="6"/>
          <ac:spMkLst>
            <pc:docMk/>
            <pc:sldMk cId="0" sldId="257"/>
            <ac:spMk id="65" creationId="{00000000-0000-0000-0000-000000000000}"/>
          </ac:spMkLst>
        </pc:spChg>
      </pc:sldChg>
      <pc:sldChg chg="delSp modSp">
        <pc:chgData name="Toral Shah" userId="29a20b9d8836babc" providerId="LiveId" clId="{37E925C6-5ED9-4F0A-A835-89857CFC1D5B}" dt="2020-10-29T00:41:59.810" v="1539" actId="255"/>
        <pc:sldMkLst>
          <pc:docMk/>
          <pc:sldMk cId="0" sldId="258"/>
        </pc:sldMkLst>
        <pc:spChg chg="mod">
          <ac:chgData name="Toral Shah" userId="29a20b9d8836babc" providerId="LiveId" clId="{37E925C6-5ED9-4F0A-A835-89857CFC1D5B}" dt="2020-10-29T00:41:59.810" v="1539" actId="255"/>
          <ac:spMkLst>
            <pc:docMk/>
            <pc:sldMk cId="0" sldId="258"/>
            <ac:spMk id="70" creationId="{00000000-0000-0000-0000-000000000000}"/>
          </ac:spMkLst>
        </pc:spChg>
        <pc:spChg chg="mod">
          <ac:chgData name="Toral Shah" userId="29a20b9d8836babc" providerId="LiveId" clId="{37E925C6-5ED9-4F0A-A835-89857CFC1D5B}" dt="2020-10-29T00:32:27.163" v="1266" actId="255"/>
          <ac:spMkLst>
            <pc:docMk/>
            <pc:sldMk cId="0" sldId="258"/>
            <ac:spMk id="71" creationId="{00000000-0000-0000-0000-000000000000}"/>
          </ac:spMkLst>
        </pc:spChg>
        <pc:spChg chg="del mod">
          <ac:chgData name="Toral Shah" userId="29a20b9d8836babc" providerId="LiveId" clId="{37E925C6-5ED9-4F0A-A835-89857CFC1D5B}" dt="2020-10-29T00:15:05.501" v="821" actId="478"/>
          <ac:spMkLst>
            <pc:docMk/>
            <pc:sldMk cId="0" sldId="258"/>
            <ac:spMk id="72" creationId="{00000000-0000-0000-0000-000000000000}"/>
          </ac:spMkLst>
        </pc:spChg>
      </pc:sldChg>
      <pc:sldChg chg="delSp modSp ord">
        <pc:chgData name="Toral Shah" userId="29a20b9d8836babc" providerId="LiveId" clId="{37E925C6-5ED9-4F0A-A835-89857CFC1D5B}" dt="2020-10-29T00:41:34.087" v="1537" actId="2711"/>
        <pc:sldMkLst>
          <pc:docMk/>
          <pc:sldMk cId="0" sldId="259"/>
        </pc:sldMkLst>
        <pc:spChg chg="mod">
          <ac:chgData name="Toral Shah" userId="29a20b9d8836babc" providerId="LiveId" clId="{37E925C6-5ED9-4F0A-A835-89857CFC1D5B}" dt="2020-10-29T00:40:59.933" v="1535" actId="20577"/>
          <ac:spMkLst>
            <pc:docMk/>
            <pc:sldMk cId="0" sldId="259"/>
            <ac:spMk id="77" creationId="{00000000-0000-0000-0000-000000000000}"/>
          </ac:spMkLst>
        </pc:spChg>
        <pc:spChg chg="del">
          <ac:chgData name="Toral Shah" userId="29a20b9d8836babc" providerId="LiveId" clId="{37E925C6-5ED9-4F0A-A835-89857CFC1D5B}" dt="2020-10-28T23:37:34.979" v="57" actId="478"/>
          <ac:spMkLst>
            <pc:docMk/>
            <pc:sldMk cId="0" sldId="259"/>
            <ac:spMk id="78" creationId="{00000000-0000-0000-0000-000000000000}"/>
          </ac:spMkLst>
        </pc:spChg>
        <pc:spChg chg="mod">
          <ac:chgData name="Toral Shah" userId="29a20b9d8836babc" providerId="LiveId" clId="{37E925C6-5ED9-4F0A-A835-89857CFC1D5B}" dt="2020-10-29T00:41:34.087" v="1537" actId="2711"/>
          <ac:spMkLst>
            <pc:docMk/>
            <pc:sldMk cId="0" sldId="259"/>
            <ac:spMk id="79" creationId="{00000000-0000-0000-0000-000000000000}"/>
          </ac:spMkLst>
        </pc:spChg>
      </pc:sldChg>
      <pc:sldChg chg="del">
        <pc:chgData name="Toral Shah" userId="29a20b9d8836babc" providerId="LiveId" clId="{37E925C6-5ED9-4F0A-A835-89857CFC1D5B}" dt="2020-10-29T01:14:49.995" v="3244" actId="2696"/>
        <pc:sldMkLst>
          <pc:docMk/>
          <pc:sldMk cId="0" sldId="260"/>
        </pc:sldMkLst>
      </pc:sldChg>
      <pc:sldChg chg="del">
        <pc:chgData name="Toral Shah" userId="29a20b9d8836babc" providerId="LiveId" clId="{37E925C6-5ED9-4F0A-A835-89857CFC1D5B}" dt="2020-10-29T01:15:15.351" v="3245" actId="2696"/>
        <pc:sldMkLst>
          <pc:docMk/>
          <pc:sldMk cId="0" sldId="261"/>
        </pc:sldMkLst>
      </pc:sldChg>
      <pc:sldChg chg="del">
        <pc:chgData name="Toral Shah" userId="29a20b9d8836babc" providerId="LiveId" clId="{37E925C6-5ED9-4F0A-A835-89857CFC1D5B}" dt="2020-10-29T01:15:47.864" v="3247" actId="2696"/>
        <pc:sldMkLst>
          <pc:docMk/>
          <pc:sldMk cId="0" sldId="270"/>
        </pc:sldMkLst>
      </pc:sldChg>
      <pc:sldChg chg="ord">
        <pc:chgData name="Toral Shah" userId="29a20b9d8836babc" providerId="LiveId" clId="{37E925C6-5ED9-4F0A-A835-89857CFC1D5B}" dt="2020-10-29T01:32:19.452" v="3256"/>
        <pc:sldMkLst>
          <pc:docMk/>
          <pc:sldMk cId="0" sldId="271"/>
        </pc:sldMkLst>
      </pc:sldChg>
      <pc:sldChg chg="ord">
        <pc:chgData name="Toral Shah" userId="29a20b9d8836babc" providerId="LiveId" clId="{37E925C6-5ED9-4F0A-A835-89857CFC1D5B}" dt="2020-10-29T01:32:19.452" v="3256"/>
        <pc:sldMkLst>
          <pc:docMk/>
          <pc:sldMk cId="0" sldId="272"/>
        </pc:sldMkLst>
      </pc:sldChg>
      <pc:sldChg chg="ord">
        <pc:chgData name="Toral Shah" userId="29a20b9d8836babc" providerId="LiveId" clId="{37E925C6-5ED9-4F0A-A835-89857CFC1D5B}" dt="2020-10-29T01:32:19.452" v="3256"/>
        <pc:sldMkLst>
          <pc:docMk/>
          <pc:sldMk cId="0" sldId="273"/>
        </pc:sldMkLst>
      </pc:sldChg>
      <pc:sldChg chg="ord">
        <pc:chgData name="Toral Shah" userId="29a20b9d8836babc" providerId="LiveId" clId="{37E925C6-5ED9-4F0A-A835-89857CFC1D5B}" dt="2020-10-29T01:16:38.978" v="3249"/>
        <pc:sldMkLst>
          <pc:docMk/>
          <pc:sldMk cId="0" sldId="274"/>
        </pc:sldMkLst>
      </pc:sldChg>
      <pc:sldChg chg="del">
        <pc:chgData name="Toral Shah" userId="29a20b9d8836babc" providerId="LiveId" clId="{37E925C6-5ED9-4F0A-A835-89857CFC1D5B}" dt="2020-10-29T01:19:54.951" v="3252" actId="2696"/>
        <pc:sldMkLst>
          <pc:docMk/>
          <pc:sldMk cId="0" sldId="275"/>
        </pc:sldMkLst>
      </pc:sldChg>
      <pc:sldChg chg="del ord">
        <pc:chgData name="Toral Shah" userId="29a20b9d8836babc" providerId="LiveId" clId="{37E925C6-5ED9-4F0A-A835-89857CFC1D5B}" dt="2020-10-29T01:19:46.972" v="3251" actId="2696"/>
        <pc:sldMkLst>
          <pc:docMk/>
          <pc:sldMk cId="0" sldId="276"/>
        </pc:sldMkLst>
      </pc:sldChg>
      <pc:sldChg chg="del">
        <pc:chgData name="Toral Shah" userId="29a20b9d8836babc" providerId="LiveId" clId="{37E925C6-5ED9-4F0A-A835-89857CFC1D5B}" dt="2020-10-29T01:20:10.016" v="3253" actId="2696"/>
        <pc:sldMkLst>
          <pc:docMk/>
          <pc:sldMk cId="0" sldId="277"/>
        </pc:sldMkLst>
      </pc:sldChg>
      <pc:sldChg chg="del">
        <pc:chgData name="Toral Shah" userId="29a20b9d8836babc" providerId="LiveId" clId="{37E925C6-5ED9-4F0A-A835-89857CFC1D5B}" dt="2020-10-29T01:20:16.538" v="3254" actId="2696"/>
        <pc:sldMkLst>
          <pc:docMk/>
          <pc:sldMk cId="0" sldId="278"/>
        </pc:sldMkLst>
      </pc:sldChg>
      <pc:sldChg chg="del">
        <pc:chgData name="Toral Shah" userId="29a20b9d8836babc" providerId="LiveId" clId="{37E925C6-5ED9-4F0A-A835-89857CFC1D5B}" dt="2020-10-29T01:20:34.305" v="3255" actId="2696"/>
        <pc:sldMkLst>
          <pc:docMk/>
          <pc:sldMk cId="0" sldId="281"/>
        </pc:sldMkLst>
      </pc:sldChg>
      <pc:sldChg chg="addSp delSp modSp add ord">
        <pc:chgData name="Toral Shah" userId="29a20b9d8836babc" providerId="LiveId" clId="{37E925C6-5ED9-4F0A-A835-89857CFC1D5B}" dt="2020-10-29T00:16:33.525" v="842" actId="14100"/>
        <pc:sldMkLst>
          <pc:docMk/>
          <pc:sldMk cId="559276736" sldId="287"/>
        </pc:sldMkLst>
        <pc:spChg chg="mod">
          <ac:chgData name="Toral Shah" userId="29a20b9d8836babc" providerId="LiveId" clId="{37E925C6-5ED9-4F0A-A835-89857CFC1D5B}" dt="2020-10-29T00:16:33.525" v="842" actId="14100"/>
          <ac:spMkLst>
            <pc:docMk/>
            <pc:sldMk cId="559276736" sldId="287"/>
            <ac:spMk id="2" creationId="{B0B11368-272D-4260-995B-5442EA33F762}"/>
          </ac:spMkLst>
        </pc:spChg>
        <pc:spChg chg="add del mod">
          <ac:chgData name="Toral Shah" userId="29a20b9d8836babc" providerId="LiveId" clId="{37E925C6-5ED9-4F0A-A835-89857CFC1D5B}" dt="2020-10-28T23:45:17.739" v="270" actId="478"/>
          <ac:spMkLst>
            <pc:docMk/>
            <pc:sldMk cId="559276736" sldId="287"/>
            <ac:spMk id="3" creationId="{2F723995-FE4C-437F-BF54-F446E7869701}"/>
          </ac:spMkLst>
        </pc:spChg>
        <pc:spChg chg="add mod">
          <ac:chgData name="Toral Shah" userId="29a20b9d8836babc" providerId="LiveId" clId="{37E925C6-5ED9-4F0A-A835-89857CFC1D5B}" dt="2020-10-28T23:51:58.576" v="814" actId="255"/>
          <ac:spMkLst>
            <pc:docMk/>
            <pc:sldMk cId="559276736" sldId="287"/>
            <ac:spMk id="4" creationId="{892E772B-5A01-4A9B-8495-96CD6184C3F5}"/>
          </ac:spMkLst>
        </pc:spChg>
      </pc:sldChg>
      <pc:sldChg chg="delSp modSp add del ord">
        <pc:chgData name="Toral Shah" userId="29a20b9d8836babc" providerId="LiveId" clId="{37E925C6-5ED9-4F0A-A835-89857CFC1D5B}" dt="2020-10-29T00:42:14.044" v="1540" actId="2696"/>
        <pc:sldMkLst>
          <pc:docMk/>
          <pc:sldMk cId="3261291429" sldId="288"/>
        </pc:sldMkLst>
        <pc:spChg chg="mod">
          <ac:chgData name="Toral Shah" userId="29a20b9d8836babc" providerId="LiveId" clId="{37E925C6-5ED9-4F0A-A835-89857CFC1D5B}" dt="2020-10-29T00:34:33.768" v="1336" actId="20577"/>
          <ac:spMkLst>
            <pc:docMk/>
            <pc:sldMk cId="3261291429" sldId="288"/>
            <ac:spMk id="2" creationId="{E7B08EB8-C24E-4B15-BD78-C36638170DF1}"/>
          </ac:spMkLst>
        </pc:spChg>
        <pc:spChg chg="mod">
          <ac:chgData name="Toral Shah" userId="29a20b9d8836babc" providerId="LiveId" clId="{37E925C6-5ED9-4F0A-A835-89857CFC1D5B}" dt="2020-10-29T00:32:57.212" v="1279" actId="20577"/>
          <ac:spMkLst>
            <pc:docMk/>
            <pc:sldMk cId="3261291429" sldId="288"/>
            <ac:spMk id="59" creationId="{00000000-0000-0000-0000-000000000000}"/>
          </ac:spMkLst>
        </pc:spChg>
        <pc:spChg chg="del mod">
          <ac:chgData name="Toral Shah" userId="29a20b9d8836babc" providerId="LiveId" clId="{37E925C6-5ED9-4F0A-A835-89857CFC1D5B}" dt="2020-10-29T00:33:31.184" v="1332" actId="478"/>
          <ac:spMkLst>
            <pc:docMk/>
            <pc:sldMk cId="3261291429" sldId="288"/>
            <ac:spMk id="60" creationId="{00000000-0000-0000-0000-000000000000}"/>
          </ac:spMkLst>
        </pc:spChg>
      </pc:sldChg>
      <pc:sldChg chg="add del">
        <pc:chgData name="Toral Shah" userId="29a20b9d8836babc" providerId="LiveId" clId="{37E925C6-5ED9-4F0A-A835-89857CFC1D5B}" dt="2020-10-29T00:35:10.999" v="1343" actId="2696"/>
        <pc:sldMkLst>
          <pc:docMk/>
          <pc:sldMk cId="1650057563" sldId="289"/>
        </pc:sldMkLst>
      </pc:sldChg>
      <pc:sldChg chg="modSp add del">
        <pc:chgData name="Toral Shah" userId="29a20b9d8836babc" providerId="LiveId" clId="{37E925C6-5ED9-4F0A-A835-89857CFC1D5B}" dt="2020-10-29T00:42:18.910" v="1541" actId="2696"/>
        <pc:sldMkLst>
          <pc:docMk/>
          <pc:sldMk cId="2597739482" sldId="290"/>
        </pc:sldMkLst>
        <pc:spChg chg="mod">
          <ac:chgData name="Toral Shah" userId="29a20b9d8836babc" providerId="LiveId" clId="{37E925C6-5ED9-4F0A-A835-89857CFC1D5B}" dt="2020-10-29T00:39:38.654" v="1477" actId="12"/>
          <ac:spMkLst>
            <pc:docMk/>
            <pc:sldMk cId="2597739482" sldId="290"/>
            <ac:spMk id="2" creationId="{E7B08EB8-C24E-4B15-BD78-C36638170DF1}"/>
          </ac:spMkLst>
        </pc:spChg>
        <pc:spChg chg="mod">
          <ac:chgData name="Toral Shah" userId="29a20b9d8836babc" providerId="LiveId" clId="{37E925C6-5ED9-4F0A-A835-89857CFC1D5B}" dt="2020-10-29T00:36:23.926" v="1357" actId="20577"/>
          <ac:spMkLst>
            <pc:docMk/>
            <pc:sldMk cId="2597739482" sldId="290"/>
            <ac:spMk id="59" creationId="{00000000-0000-0000-0000-000000000000}"/>
          </ac:spMkLst>
        </pc:spChg>
      </pc:sldChg>
      <pc:sldChg chg="add">
        <pc:chgData name="Toral Shah" userId="29a20b9d8836babc" providerId="LiveId" clId="{37E925C6-5ED9-4F0A-A835-89857CFC1D5B}" dt="2020-10-29T00:40:06.622" v="1479"/>
        <pc:sldMkLst>
          <pc:docMk/>
          <pc:sldMk cId="2496325506" sldId="291"/>
        </pc:sldMkLst>
      </pc:sldChg>
      <pc:sldChg chg="modSp add ord">
        <pc:chgData name="Toral Shah" userId="29a20b9d8836babc" providerId="LiveId" clId="{37E925C6-5ED9-4F0A-A835-89857CFC1D5B}" dt="2020-10-29T00:47:46.969" v="1635" actId="20577"/>
        <pc:sldMkLst>
          <pc:docMk/>
          <pc:sldMk cId="1542820501" sldId="292"/>
        </pc:sldMkLst>
        <pc:spChg chg="mod">
          <ac:chgData name="Toral Shah" userId="29a20b9d8836babc" providerId="LiveId" clId="{37E925C6-5ED9-4F0A-A835-89857CFC1D5B}" dt="2020-10-29T00:44:46.198" v="1551" actId="20577"/>
          <ac:spMkLst>
            <pc:docMk/>
            <pc:sldMk cId="1542820501" sldId="292"/>
            <ac:spMk id="70" creationId="{00000000-0000-0000-0000-000000000000}"/>
          </ac:spMkLst>
        </pc:spChg>
        <pc:spChg chg="mod">
          <ac:chgData name="Toral Shah" userId="29a20b9d8836babc" providerId="LiveId" clId="{37E925C6-5ED9-4F0A-A835-89857CFC1D5B}" dt="2020-10-29T00:47:46.969" v="1635" actId="20577"/>
          <ac:spMkLst>
            <pc:docMk/>
            <pc:sldMk cId="1542820501" sldId="292"/>
            <ac:spMk id="71" creationId="{00000000-0000-0000-0000-000000000000}"/>
          </ac:spMkLst>
        </pc:spChg>
      </pc:sldChg>
      <pc:sldChg chg="modSp add ord">
        <pc:chgData name="Toral Shah" userId="29a20b9d8836babc" providerId="LiveId" clId="{37E925C6-5ED9-4F0A-A835-89857CFC1D5B}" dt="2020-10-29T00:56:08.955" v="1910" actId="255"/>
        <pc:sldMkLst>
          <pc:docMk/>
          <pc:sldMk cId="1537835849" sldId="293"/>
        </pc:sldMkLst>
        <pc:spChg chg="mod">
          <ac:chgData name="Toral Shah" userId="29a20b9d8836babc" providerId="LiveId" clId="{37E925C6-5ED9-4F0A-A835-89857CFC1D5B}" dt="2020-10-29T00:50:52.414" v="1653" actId="20577"/>
          <ac:spMkLst>
            <pc:docMk/>
            <pc:sldMk cId="1537835849" sldId="293"/>
            <ac:spMk id="77" creationId="{00000000-0000-0000-0000-000000000000}"/>
          </ac:spMkLst>
        </pc:spChg>
        <pc:spChg chg="mod">
          <ac:chgData name="Toral Shah" userId="29a20b9d8836babc" providerId="LiveId" clId="{37E925C6-5ED9-4F0A-A835-89857CFC1D5B}" dt="2020-10-29T00:56:08.955" v="1910" actId="255"/>
          <ac:spMkLst>
            <pc:docMk/>
            <pc:sldMk cId="1537835849" sldId="293"/>
            <ac:spMk id="79" creationId="{00000000-0000-0000-0000-000000000000}"/>
          </ac:spMkLst>
        </pc:spChg>
      </pc:sldChg>
      <pc:sldChg chg="modSp add">
        <pc:chgData name="Toral Shah" userId="29a20b9d8836babc" providerId="LiveId" clId="{37E925C6-5ED9-4F0A-A835-89857CFC1D5B}" dt="2020-10-29T01:01:23.053" v="2162" actId="255"/>
        <pc:sldMkLst>
          <pc:docMk/>
          <pc:sldMk cId="2658748149" sldId="294"/>
        </pc:sldMkLst>
        <pc:spChg chg="mod">
          <ac:chgData name="Toral Shah" userId="29a20b9d8836babc" providerId="LiveId" clId="{37E925C6-5ED9-4F0A-A835-89857CFC1D5B}" dt="2020-10-29T01:01:23.053" v="2162" actId="255"/>
          <ac:spMkLst>
            <pc:docMk/>
            <pc:sldMk cId="2658748149" sldId="294"/>
            <ac:spMk id="79" creationId="{00000000-0000-0000-0000-000000000000}"/>
          </ac:spMkLst>
        </pc:spChg>
      </pc:sldChg>
      <pc:sldChg chg="modSp add">
        <pc:chgData name="Toral Shah" userId="29a20b9d8836babc" providerId="LiveId" clId="{37E925C6-5ED9-4F0A-A835-89857CFC1D5B}" dt="2020-10-29T01:03:26.401" v="2356" actId="20577"/>
        <pc:sldMkLst>
          <pc:docMk/>
          <pc:sldMk cId="1864167225" sldId="295"/>
        </pc:sldMkLst>
        <pc:spChg chg="mod">
          <ac:chgData name="Toral Shah" userId="29a20b9d8836babc" providerId="LiveId" clId="{37E925C6-5ED9-4F0A-A835-89857CFC1D5B}" dt="2020-10-29T01:01:48.739" v="2176" actId="20577"/>
          <ac:spMkLst>
            <pc:docMk/>
            <pc:sldMk cId="1864167225" sldId="295"/>
            <ac:spMk id="77" creationId="{00000000-0000-0000-0000-000000000000}"/>
          </ac:spMkLst>
        </pc:spChg>
        <pc:spChg chg="mod">
          <ac:chgData name="Toral Shah" userId="29a20b9d8836babc" providerId="LiveId" clId="{37E925C6-5ED9-4F0A-A835-89857CFC1D5B}" dt="2020-10-29T01:03:26.401" v="2356" actId="20577"/>
          <ac:spMkLst>
            <pc:docMk/>
            <pc:sldMk cId="1864167225" sldId="295"/>
            <ac:spMk id="79" creationId="{00000000-0000-0000-0000-000000000000}"/>
          </ac:spMkLst>
        </pc:spChg>
      </pc:sldChg>
      <pc:sldChg chg="modSp add">
        <pc:chgData name="Toral Shah" userId="29a20b9d8836babc" providerId="LiveId" clId="{37E925C6-5ED9-4F0A-A835-89857CFC1D5B}" dt="2020-10-29T01:08:58.484" v="2787" actId="1076"/>
        <pc:sldMkLst>
          <pc:docMk/>
          <pc:sldMk cId="1270834312" sldId="296"/>
        </pc:sldMkLst>
        <pc:spChg chg="mod">
          <ac:chgData name="Toral Shah" userId="29a20b9d8836babc" providerId="LiveId" clId="{37E925C6-5ED9-4F0A-A835-89857CFC1D5B}" dt="2020-10-29T01:04:34.506" v="2367" actId="20577"/>
          <ac:spMkLst>
            <pc:docMk/>
            <pc:sldMk cId="1270834312" sldId="296"/>
            <ac:spMk id="77" creationId="{00000000-0000-0000-0000-000000000000}"/>
          </ac:spMkLst>
        </pc:spChg>
        <pc:spChg chg="mod">
          <ac:chgData name="Toral Shah" userId="29a20b9d8836babc" providerId="LiveId" clId="{37E925C6-5ED9-4F0A-A835-89857CFC1D5B}" dt="2020-10-29T01:08:58.484" v="2787" actId="1076"/>
          <ac:spMkLst>
            <pc:docMk/>
            <pc:sldMk cId="1270834312" sldId="296"/>
            <ac:spMk id="79" creationId="{00000000-0000-0000-0000-000000000000}"/>
          </ac:spMkLst>
        </pc:spChg>
      </pc:sldChg>
      <pc:sldChg chg="modSp add">
        <pc:chgData name="Toral Shah" userId="29a20b9d8836babc" providerId="LiveId" clId="{37E925C6-5ED9-4F0A-A835-89857CFC1D5B}" dt="2020-10-29T01:14:15.395" v="3243" actId="1076"/>
        <pc:sldMkLst>
          <pc:docMk/>
          <pc:sldMk cId="1313099530" sldId="297"/>
        </pc:sldMkLst>
        <pc:spChg chg="mod">
          <ac:chgData name="Toral Shah" userId="29a20b9d8836babc" providerId="LiveId" clId="{37E925C6-5ED9-4F0A-A835-89857CFC1D5B}" dt="2020-10-29T01:09:41.145" v="2800" actId="20577"/>
          <ac:spMkLst>
            <pc:docMk/>
            <pc:sldMk cId="1313099530" sldId="297"/>
            <ac:spMk id="77" creationId="{00000000-0000-0000-0000-000000000000}"/>
          </ac:spMkLst>
        </pc:spChg>
        <pc:spChg chg="mod">
          <ac:chgData name="Toral Shah" userId="29a20b9d8836babc" providerId="LiveId" clId="{37E925C6-5ED9-4F0A-A835-89857CFC1D5B}" dt="2020-10-29T01:14:15.395" v="3243" actId="1076"/>
          <ac:spMkLst>
            <pc:docMk/>
            <pc:sldMk cId="1313099530" sldId="297"/>
            <ac:spMk id="79" creationId="{00000000-0000-0000-0000-000000000000}"/>
          </ac:spMkLst>
        </pc:spChg>
      </pc:sldChg>
      <pc:sldMasterChg chg="delSldLayout">
        <pc:chgData name="Toral Shah" userId="29a20b9d8836babc" providerId="LiveId" clId="{37E925C6-5ED9-4F0A-A835-89857CFC1D5B}" dt="2020-10-29T01:15:47.866" v="3248" actId="2696"/>
        <pc:sldMasterMkLst>
          <pc:docMk/>
          <pc:sldMasterMk cId="0" sldId="2147483659"/>
        </pc:sldMasterMkLst>
        <pc:sldLayoutChg chg="del">
          <pc:chgData name="Toral Shah" userId="29a20b9d8836babc" providerId="LiveId" clId="{37E925C6-5ED9-4F0A-A835-89857CFC1D5B}" dt="2020-10-29T01:15:15.353" v="3246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Toral Shah" userId="29a20b9d8836babc" providerId="LiveId" clId="{37E925C6-5ED9-4F0A-A835-89857CFC1D5B}" dt="2020-10-29T01:15:47.866" v="3248" actId="2696"/>
          <pc:sldLayoutMkLst>
            <pc:docMk/>
            <pc:sldMasterMk cId="0" sldId="2147483659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1e867b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1e867b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222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1e867b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1e867b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643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1e867b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1e867b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849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1e867b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1e867b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533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1e867b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1e867b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186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60bb4f43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60bb4f43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60bb4f4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60bb4f43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0bb4f43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60bb4f43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60bb4f43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60bb4f43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60bb4f43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60bb4f43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60bb4f4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60bb4f4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60bb4f43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60bb4f43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60bb4f43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60bb4f43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60bb4f4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60bb4f4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60bb4f43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60bb4f43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41e867b0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41e867b0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41e867b0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41e867b0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41e867b0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41e867b0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41e867b0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41e867b0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1e867b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1e867b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0bb4f43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60bb4f43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60bb4f43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60bb4f43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60bb4f43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60bb4f43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60bb4f43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60bb4f43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1e867b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1e867b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306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0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rs.go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bls.g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147825" y="360073"/>
            <a:ext cx="6234941" cy="844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NYC HOUSING PRICES</a:t>
            </a:r>
            <a:endParaRPr dirty="0">
              <a:latin typeface="+mj-lt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By Toral Shah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      Maria Wolf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      Sam Wunderlich</a:t>
            </a:r>
            <a:endParaRPr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B08EB8-C24E-4B15-BD78-C36638170DF1}"/>
              </a:ext>
            </a:extLst>
          </p:cNvPr>
          <p:cNvSpPr/>
          <p:nvPr/>
        </p:nvSpPr>
        <p:spPr>
          <a:xfrm>
            <a:off x="326003" y="1971585"/>
            <a:ext cx="8674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Predict housing prices in New York City with additional features around broad economic factors such as unemployment and income.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839" y="1319916"/>
            <a:ext cx="4045200" cy="15346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+mn-lt"/>
              </a:rPr>
              <a:t>ML MODEL</a:t>
            </a:r>
            <a:endParaRPr sz="5400" dirty="0">
              <a:latin typeface="+mn-l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5233700" y="724200"/>
            <a:ext cx="3837000" cy="3695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3F3F3"/>
              </a:solidFill>
              <a:latin typeface="+mj-lt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US" sz="3200" dirty="0">
                <a:solidFill>
                  <a:srgbClr val="F3F3F3"/>
                </a:solidFill>
                <a:latin typeface="+mn-lt"/>
              </a:rPr>
              <a:t>Data Pre- Processing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US" sz="3200" dirty="0">
                <a:solidFill>
                  <a:srgbClr val="F3F3F3"/>
                </a:solidFill>
                <a:latin typeface="+mn-lt"/>
              </a:rPr>
              <a:t>Split data into training and testing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US" sz="3200" dirty="0">
                <a:solidFill>
                  <a:srgbClr val="F3F3F3"/>
                </a:solidFill>
                <a:latin typeface="+mn-lt"/>
              </a:rPr>
              <a:t>Model Choice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endParaRPr sz="3600" dirty="0">
              <a:solidFill>
                <a:srgbClr val="F3F3F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282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US" dirty="0" err="1"/>
              <a:t>ata</a:t>
            </a:r>
            <a:r>
              <a:rPr lang="en-US" dirty="0"/>
              <a:t> Pre-Processing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5041500" y="445904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dirty="0">
                <a:solidFill>
                  <a:srgbClr val="F3F3F3"/>
                </a:solidFill>
                <a:latin typeface="+mn-lt"/>
              </a:rPr>
              <a:t>Data Selection</a:t>
            </a:r>
          </a:p>
          <a:p>
            <a:pPr lvl="1">
              <a:buClr>
                <a:srgbClr val="F3F3F3"/>
              </a:buClr>
            </a:pPr>
            <a:r>
              <a:rPr lang="en-US" sz="1800" dirty="0">
                <a:solidFill>
                  <a:srgbClr val="F3F3F3"/>
                </a:solidFill>
                <a:latin typeface="+mn-lt"/>
              </a:rPr>
              <a:t>Zillow scraping, IRS, Unemployment</a:t>
            </a:r>
          </a:p>
          <a:p>
            <a:pPr lvl="1">
              <a:buClr>
                <a:srgbClr val="F3F3F3"/>
              </a:buClr>
            </a:pPr>
            <a:r>
              <a:rPr lang="en-US" sz="1800" dirty="0">
                <a:solidFill>
                  <a:srgbClr val="F3F3F3"/>
                </a:solidFill>
                <a:latin typeface="+mn-lt"/>
              </a:rPr>
              <a:t>Shortcomings: data missing zip code level</a:t>
            </a:r>
          </a:p>
          <a:p>
            <a:pPr lvl="1">
              <a:buClr>
                <a:srgbClr val="F3F3F3"/>
              </a:buClr>
            </a:pPr>
            <a:r>
              <a:rPr lang="en-US" sz="1800" dirty="0">
                <a:solidFill>
                  <a:srgbClr val="F3F3F3"/>
                </a:solidFill>
                <a:latin typeface="+mn-lt"/>
              </a:rPr>
              <a:t>Workaround – translated data into zip code by </a:t>
            </a:r>
            <a:r>
              <a:rPr lang="en-US" sz="1800" dirty="0" err="1">
                <a:solidFill>
                  <a:srgbClr val="F3F3F3"/>
                </a:solidFill>
                <a:latin typeface="+mn-lt"/>
              </a:rPr>
              <a:t>boro</a:t>
            </a:r>
            <a:endParaRPr lang="en-US" sz="1800" dirty="0">
              <a:solidFill>
                <a:srgbClr val="F3F3F3"/>
              </a:solidFill>
              <a:latin typeface="+mn-lt"/>
            </a:endParaRPr>
          </a:p>
          <a:p>
            <a:pPr lvl="1">
              <a:buClr>
                <a:srgbClr val="F3F3F3"/>
              </a:buClr>
            </a:pPr>
            <a:r>
              <a:rPr lang="en-US" sz="1800" dirty="0">
                <a:solidFill>
                  <a:srgbClr val="F3F3F3"/>
                </a:solidFill>
                <a:latin typeface="+mn-lt"/>
              </a:rPr>
              <a:t>Redundancy in data</a:t>
            </a:r>
          </a:p>
        </p:txBody>
      </p:sp>
    </p:spTree>
    <p:extLst>
      <p:ext uri="{BB962C8B-B14F-4D97-AF65-F5344CB8AC3E}">
        <p14:creationId xmlns:p14="http://schemas.microsoft.com/office/powerpoint/2010/main" val="153783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US" dirty="0" err="1"/>
              <a:t>ata</a:t>
            </a:r>
            <a:r>
              <a:rPr lang="en-US" dirty="0"/>
              <a:t> Pre-Processing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5041500" y="445904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dirty="0">
                <a:solidFill>
                  <a:srgbClr val="F3F3F3"/>
                </a:solidFill>
                <a:latin typeface="+mn-lt"/>
              </a:rPr>
              <a:t>Data Processing</a:t>
            </a:r>
          </a:p>
          <a:p>
            <a:pPr lvl="1">
              <a:buClr>
                <a:srgbClr val="F3F3F3"/>
              </a:buClr>
            </a:pPr>
            <a:r>
              <a:rPr lang="en-US" sz="1800" dirty="0">
                <a:solidFill>
                  <a:srgbClr val="F3F3F3"/>
                </a:solidFill>
                <a:latin typeface="+mn-lt"/>
              </a:rPr>
              <a:t>Data formatting, cleaning and sampling</a:t>
            </a:r>
          </a:p>
          <a:p>
            <a:pPr lvl="1">
              <a:buClr>
                <a:srgbClr val="F3F3F3"/>
              </a:buClr>
            </a:pPr>
            <a:r>
              <a:rPr lang="en-US" sz="1800" dirty="0">
                <a:solidFill>
                  <a:srgbClr val="F3F3F3"/>
                </a:solidFill>
                <a:latin typeface="+mn-lt"/>
              </a:rPr>
              <a:t>Dropped null values</a:t>
            </a:r>
          </a:p>
          <a:p>
            <a:pPr lvl="1">
              <a:buClr>
                <a:srgbClr val="F3F3F3"/>
              </a:buClr>
            </a:pPr>
            <a:r>
              <a:rPr lang="en-US" sz="1800" dirty="0">
                <a:solidFill>
                  <a:srgbClr val="F3F3F3"/>
                </a:solidFill>
                <a:latin typeface="+mn-lt"/>
              </a:rPr>
              <a:t>Data type conversions</a:t>
            </a:r>
          </a:p>
          <a:p>
            <a:pPr lvl="1">
              <a:buClr>
                <a:srgbClr val="F3F3F3"/>
              </a:buClr>
            </a:pPr>
            <a:r>
              <a:rPr lang="en-US" sz="1800" dirty="0">
                <a:solidFill>
                  <a:srgbClr val="F3F3F3"/>
                </a:solidFill>
                <a:latin typeface="+mn-lt"/>
              </a:rPr>
              <a:t>Bucketing data</a:t>
            </a:r>
          </a:p>
          <a:p>
            <a:pPr lvl="1">
              <a:buClr>
                <a:srgbClr val="F3F3F3"/>
              </a:buClr>
            </a:pPr>
            <a:r>
              <a:rPr lang="en-US" sz="1800" dirty="0">
                <a:solidFill>
                  <a:srgbClr val="F3F3F3"/>
                </a:solidFill>
                <a:latin typeface="+mn-lt"/>
              </a:rPr>
              <a:t>Dropped outliers </a:t>
            </a:r>
          </a:p>
        </p:txBody>
      </p:sp>
    </p:spTree>
    <p:extLst>
      <p:ext uri="{BB962C8B-B14F-4D97-AF65-F5344CB8AC3E}">
        <p14:creationId xmlns:p14="http://schemas.microsoft.com/office/powerpoint/2010/main" val="265874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US" dirty="0" err="1"/>
              <a:t>ata</a:t>
            </a:r>
            <a:r>
              <a:rPr lang="en-US" dirty="0"/>
              <a:t> Transformation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5041500" y="445904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sz="2000" dirty="0">
                <a:solidFill>
                  <a:srgbClr val="F3F3F3"/>
                </a:solidFill>
                <a:latin typeface="+mn-lt"/>
              </a:rPr>
              <a:t>One hot encoder – converted category columns  - Zip code, bed and bath</a:t>
            </a:r>
          </a:p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sz="2000" dirty="0">
                <a:solidFill>
                  <a:srgbClr val="F3F3F3"/>
                </a:solidFill>
                <a:latin typeface="+mn-lt"/>
              </a:rPr>
              <a:t>Merged new df with old ones and deleted old df to relieve memory use.</a:t>
            </a:r>
          </a:p>
        </p:txBody>
      </p:sp>
    </p:spTree>
    <p:extLst>
      <p:ext uri="{BB962C8B-B14F-4D97-AF65-F5344CB8AC3E}">
        <p14:creationId xmlns:p14="http://schemas.microsoft.com/office/powerpoint/2010/main" val="1864167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Split Data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5200526" y="414098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dirty="0">
                <a:solidFill>
                  <a:srgbClr val="F3F3F3"/>
                </a:solidFill>
                <a:latin typeface="+mn-lt"/>
              </a:rPr>
              <a:t>Data was split into training and test sets.</a:t>
            </a:r>
          </a:p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dirty="0">
                <a:solidFill>
                  <a:srgbClr val="F3F3F3"/>
                </a:solidFill>
                <a:latin typeface="+mn-lt"/>
              </a:rPr>
              <a:t>Used transformed scaled data </a:t>
            </a:r>
          </a:p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dirty="0">
                <a:solidFill>
                  <a:srgbClr val="F3F3F3"/>
                </a:solidFill>
                <a:latin typeface="+mn-lt"/>
              </a:rPr>
              <a:t>Prediction : y – variable dependent variable is Price</a:t>
            </a:r>
          </a:p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dirty="0">
                <a:solidFill>
                  <a:srgbClr val="F3F3F3"/>
                </a:solidFill>
                <a:latin typeface="+mn-lt"/>
              </a:rPr>
              <a:t>Independent variables – X – all other categories such as income, unemployment, # bed, # bath and </a:t>
            </a:r>
            <a:r>
              <a:rPr lang="en-US" dirty="0" err="1">
                <a:solidFill>
                  <a:srgbClr val="F3F3F3"/>
                </a:solidFill>
                <a:latin typeface="+mn-lt"/>
              </a:rPr>
              <a:t>sqft</a:t>
            </a:r>
            <a:r>
              <a:rPr lang="en-US" dirty="0">
                <a:solidFill>
                  <a:srgbClr val="F3F3F3"/>
                </a:solidFill>
                <a:latin typeface="+mn-lt"/>
              </a:rPr>
              <a:t>.</a:t>
            </a:r>
          </a:p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dirty="0">
                <a:solidFill>
                  <a:srgbClr val="F3F3F3"/>
                </a:solidFill>
                <a:latin typeface="+mn-lt"/>
              </a:rPr>
              <a:t>Data is split into </a:t>
            </a:r>
            <a:r>
              <a:rPr lang="en-US" dirty="0" err="1">
                <a:solidFill>
                  <a:srgbClr val="F3F3F3"/>
                </a:solidFill>
                <a:latin typeface="+mn-lt"/>
              </a:rPr>
              <a:t>X_train</a:t>
            </a:r>
            <a:r>
              <a:rPr lang="en-US" dirty="0">
                <a:solidFill>
                  <a:srgbClr val="F3F3F3"/>
                </a:solidFill>
                <a:latin typeface="+mn-lt"/>
              </a:rPr>
              <a:t>, </a:t>
            </a:r>
            <a:r>
              <a:rPr lang="en-US" dirty="0" err="1">
                <a:solidFill>
                  <a:srgbClr val="F3F3F3"/>
                </a:solidFill>
                <a:latin typeface="+mn-lt"/>
              </a:rPr>
              <a:t>X_test</a:t>
            </a:r>
            <a:r>
              <a:rPr lang="en-US" dirty="0">
                <a:solidFill>
                  <a:srgbClr val="F3F3F3"/>
                </a:solidFill>
                <a:latin typeface="+mn-lt"/>
              </a:rPr>
              <a:t>, </a:t>
            </a:r>
            <a:r>
              <a:rPr lang="en-US" dirty="0" err="1">
                <a:solidFill>
                  <a:srgbClr val="F3F3F3"/>
                </a:solidFill>
                <a:latin typeface="+mn-lt"/>
              </a:rPr>
              <a:t>y_train</a:t>
            </a:r>
            <a:r>
              <a:rPr lang="en-US" dirty="0">
                <a:solidFill>
                  <a:srgbClr val="F3F3F3"/>
                </a:solidFill>
                <a:latin typeface="+mn-lt"/>
              </a:rPr>
              <a:t> and </a:t>
            </a:r>
            <a:r>
              <a:rPr lang="en-US" dirty="0" err="1">
                <a:solidFill>
                  <a:srgbClr val="F3F3F3"/>
                </a:solidFill>
                <a:latin typeface="+mn-lt"/>
              </a:rPr>
              <a:t>y_test</a:t>
            </a:r>
            <a:endParaRPr lang="en-US" dirty="0">
              <a:solidFill>
                <a:srgbClr val="F3F3F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083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Choice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5160770" y="525417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sz="1600" dirty="0">
                <a:solidFill>
                  <a:srgbClr val="F3F3F3"/>
                </a:solidFill>
                <a:latin typeface="+mn-lt"/>
              </a:rPr>
              <a:t>Used Linear Regression Model and Random Forest Classifier Model.</a:t>
            </a:r>
          </a:p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sz="1600" dirty="0">
                <a:solidFill>
                  <a:srgbClr val="F3F3F3"/>
                </a:solidFill>
                <a:latin typeface="+mn-lt"/>
              </a:rPr>
              <a:t>Since our prediction – Price is a continuous variable, we used regression model instead of classification model where the target variable has only two possible values.</a:t>
            </a:r>
          </a:p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sz="1600" dirty="0">
                <a:solidFill>
                  <a:srgbClr val="F3F3F3"/>
                </a:solidFill>
                <a:latin typeface="+mn-lt"/>
              </a:rPr>
              <a:t>Random Forest required large memory sources than Linear model so we decided to try that model.</a:t>
            </a:r>
          </a:p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sz="1600" dirty="0">
                <a:solidFill>
                  <a:srgbClr val="F3F3F3"/>
                </a:solidFill>
                <a:latin typeface="+mn-lt"/>
              </a:rPr>
              <a:t>Our Mean squared error was </a:t>
            </a:r>
            <a:r>
              <a:rPr lang="en-US" sz="1600" dirty="0" err="1">
                <a:solidFill>
                  <a:srgbClr val="F3F3F3"/>
                </a:solidFill>
                <a:latin typeface="+mn-lt"/>
              </a:rPr>
              <a:t>identicle</a:t>
            </a:r>
            <a:r>
              <a:rPr lang="en-US" sz="1600" dirty="0">
                <a:solidFill>
                  <a:srgbClr val="F3F3F3"/>
                </a:solidFill>
                <a:latin typeface="+mn-lt"/>
              </a:rPr>
              <a:t> for both models – 0.74</a:t>
            </a:r>
          </a:p>
        </p:txBody>
      </p:sp>
    </p:spTree>
    <p:extLst>
      <p:ext uri="{BB962C8B-B14F-4D97-AF65-F5344CB8AC3E}">
        <p14:creationId xmlns:p14="http://schemas.microsoft.com/office/powerpoint/2010/main" val="131309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580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EDA around Full Dataset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t="5311"/>
          <a:stretch/>
        </p:blipFill>
        <p:spPr>
          <a:xfrm>
            <a:off x="1615900" y="47725"/>
            <a:ext cx="5627173" cy="50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t="5846"/>
          <a:stretch/>
        </p:blipFill>
        <p:spPr>
          <a:xfrm>
            <a:off x="1329575" y="71338"/>
            <a:ext cx="5606199" cy="50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l="20303" t="4762" r="20433" b="2041"/>
          <a:stretch/>
        </p:blipFill>
        <p:spPr>
          <a:xfrm>
            <a:off x="1527150" y="95475"/>
            <a:ext cx="5535876" cy="48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1368-272D-4260-995B-5442EA33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57885" cy="5143500"/>
          </a:xfrm>
        </p:spPr>
        <p:txBody>
          <a:bodyPr/>
          <a:lstStyle/>
          <a:p>
            <a:pPr algn="ctr"/>
            <a:r>
              <a:rPr lang="en-US" sz="4000" dirty="0">
                <a:latin typeface="+mj-lt"/>
              </a:rPr>
              <a:t>REASON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E772B-5A01-4A9B-8495-96CD6184C3F5}"/>
              </a:ext>
            </a:extLst>
          </p:cNvPr>
          <p:cNvSpPr txBox="1"/>
          <p:nvPr/>
        </p:nvSpPr>
        <p:spPr>
          <a:xfrm>
            <a:off x="3126077" y="567559"/>
            <a:ext cx="577017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Global pandemic affecting housing markets in and around NYC.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learn if any correlation between COVID and these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Lag time and volatility between COVID cases and housing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 features such as unemployment and income gave us better data to get a longitudinal view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76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t="5303" r="1048"/>
          <a:stretch/>
        </p:blipFill>
        <p:spPr>
          <a:xfrm>
            <a:off x="1488650" y="74225"/>
            <a:ext cx="5404674" cy="4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 rotWithShape="1">
          <a:blip r:embed="rId3">
            <a:alphaModFix/>
          </a:blip>
          <a:srcRect t="5033" r="1312"/>
          <a:stretch/>
        </p:blipFill>
        <p:spPr>
          <a:xfrm>
            <a:off x="1896163" y="132413"/>
            <a:ext cx="5351674" cy="48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 rotWithShape="1">
          <a:blip r:embed="rId3">
            <a:alphaModFix/>
          </a:blip>
          <a:srcRect t="5303" r="1312"/>
          <a:stretch/>
        </p:blipFill>
        <p:spPr>
          <a:xfrm>
            <a:off x="1890863" y="134525"/>
            <a:ext cx="5362275" cy="48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t="5033" r="1048"/>
          <a:stretch/>
        </p:blipFill>
        <p:spPr>
          <a:xfrm>
            <a:off x="1917375" y="158013"/>
            <a:ext cx="5309249" cy="482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75" y="1074838"/>
            <a:ext cx="8210752" cy="388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6"/>
          <p:cNvSpPr txBox="1"/>
          <p:nvPr/>
        </p:nvSpPr>
        <p:spPr>
          <a:xfrm>
            <a:off x="467750" y="137875"/>
            <a:ext cx="79752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Total non-farm Employment Numbers  vs NYC COVID Cases.  AKA - why we added unemployment rate to the model.    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1150"/>
            <a:ext cx="8839195" cy="403214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/>
        </p:nvSpPr>
        <p:spPr>
          <a:xfrm>
            <a:off x="678725" y="254525"/>
            <a:ext cx="61086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Nyc Employment numbers by Sector.  AKA why we added income to the model.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669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Unemployment rate and Sale price per Borough</a:t>
            </a:r>
            <a:endParaRPr sz="3500"/>
          </a:p>
        </p:txBody>
      </p:sp>
      <p:pic>
        <p:nvPicPr>
          <p:cNvPr id="206" name="Google Shape;2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1667650"/>
            <a:ext cx="2744950" cy="3052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025" y="1683075"/>
            <a:ext cx="2744950" cy="3021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>
            <a:spLocks noGrp="1"/>
          </p:cNvSpPr>
          <p:nvPr>
            <p:ph type="title"/>
          </p:nvPr>
        </p:nvSpPr>
        <p:spPr>
          <a:xfrm>
            <a:off x="490250" y="436275"/>
            <a:ext cx="8018100" cy="5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Boxplot prices and type of the building</a:t>
            </a:r>
            <a:endParaRPr sz="3400"/>
          </a:p>
        </p:txBody>
      </p:sp>
      <p:pic>
        <p:nvPicPr>
          <p:cNvPr id="213" name="Google Shape;2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163" y="1241850"/>
            <a:ext cx="6584264" cy="374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>
            <a:spLocks noGrp="1"/>
          </p:cNvSpPr>
          <p:nvPr>
            <p:ph type="title"/>
          </p:nvPr>
        </p:nvSpPr>
        <p:spPr>
          <a:xfrm>
            <a:off x="505450" y="345150"/>
            <a:ext cx="8215500" cy="5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Scatter plots for boroughs</a:t>
            </a:r>
            <a:endParaRPr sz="3900"/>
          </a:p>
        </p:txBody>
      </p:sp>
      <p:pic>
        <p:nvPicPr>
          <p:cNvPr id="219" name="Google Shape;2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025" y="1105100"/>
            <a:ext cx="2261201" cy="37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968" y="1105100"/>
            <a:ext cx="2823972" cy="379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54600" cy="4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Flask app</a:t>
            </a:r>
            <a:endParaRPr sz="4100"/>
          </a:p>
        </p:txBody>
      </p:sp>
      <p:pic>
        <p:nvPicPr>
          <p:cNvPr id="226" name="Google Shape;2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425" y="1135350"/>
            <a:ext cx="3079140" cy="38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839" y="1319916"/>
            <a:ext cx="4045200" cy="15346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+mn-lt"/>
              </a:rPr>
              <a:t>DATA</a:t>
            </a:r>
            <a:endParaRPr sz="5400" dirty="0">
              <a:latin typeface="+mn-l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995161" y="390246"/>
            <a:ext cx="3837000" cy="3695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3F3F3"/>
              </a:solidFill>
              <a:latin typeface="+mj-lt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US" sz="3600" dirty="0">
                <a:solidFill>
                  <a:srgbClr val="F3F3F3"/>
                </a:solidFill>
                <a:latin typeface="+mn-lt"/>
              </a:rPr>
              <a:t>Data Source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US" sz="3600" dirty="0">
                <a:solidFill>
                  <a:srgbClr val="F3F3F3"/>
                </a:solidFill>
                <a:latin typeface="+mn-lt"/>
              </a:rPr>
              <a:t>Database</a:t>
            </a:r>
            <a:endParaRPr sz="3600" dirty="0">
              <a:solidFill>
                <a:srgbClr val="F3F3F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2" name="Google Shape;232;p4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… to be made...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US" dirty="0" err="1"/>
              <a:t>ata</a:t>
            </a:r>
            <a:r>
              <a:rPr lang="en-US" dirty="0"/>
              <a:t> Source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sz="2000" u="sng" dirty="0">
                <a:solidFill>
                  <a:srgbClr val="F3F3F3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Income Data - www.irs.gov</a:t>
            </a:r>
            <a:endParaRPr lang="en-US" sz="2000" dirty="0">
              <a:solidFill>
                <a:srgbClr val="F3F3F3"/>
              </a:solidFill>
              <a:latin typeface="+mn-lt"/>
            </a:endParaRPr>
          </a:p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sz="2000" u="sng" dirty="0">
                <a:solidFill>
                  <a:srgbClr val="F3F3F3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Unemployment Data - www.bls.go</a:t>
            </a:r>
            <a:endParaRPr lang="en-US" sz="2000" dirty="0">
              <a:solidFill>
                <a:srgbClr val="F3F3F3"/>
              </a:solidFill>
              <a:latin typeface="+mn-lt"/>
            </a:endParaRPr>
          </a:p>
          <a:p>
            <a:pPr lvl="0">
              <a:spcBef>
                <a:spcPts val="1600"/>
              </a:spcBef>
              <a:buClr>
                <a:srgbClr val="F3F3F3"/>
              </a:buClr>
            </a:pPr>
            <a:r>
              <a:rPr lang="en-US" sz="2000" dirty="0">
                <a:solidFill>
                  <a:srgbClr val="F3F3F3"/>
                </a:solidFill>
                <a:latin typeface="+mn-lt"/>
              </a:rPr>
              <a:t>Scraping Housing Data – from online sources of Zillow – sale price, sale date, </a:t>
            </a:r>
            <a:r>
              <a:rPr lang="en-US" sz="2000" dirty="0" err="1">
                <a:solidFill>
                  <a:srgbClr val="F3F3F3"/>
                </a:solidFill>
                <a:latin typeface="+mn-lt"/>
              </a:rPr>
              <a:t>sqft</a:t>
            </a:r>
            <a:r>
              <a:rPr lang="en-US" sz="2000" dirty="0">
                <a:solidFill>
                  <a:srgbClr val="F3F3F3"/>
                </a:solidFill>
                <a:latin typeface="+mn-lt"/>
              </a:rPr>
              <a:t>, # of bedrooms, # of bathrooms and zip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>
          <a:xfrm>
            <a:off x="248075" y="455150"/>
            <a:ext cx="2106300" cy="14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301" y="127250"/>
            <a:ext cx="6347401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574" y="148450"/>
            <a:ext cx="7662074" cy="4693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8"/>
          <p:cNvSpPr txBox="1">
            <a:spLocks noGrp="1"/>
          </p:cNvSpPr>
          <p:nvPr>
            <p:ph type="body" idx="1"/>
          </p:nvPr>
        </p:nvSpPr>
        <p:spPr>
          <a:xfrm>
            <a:off x="195050" y="465750"/>
            <a:ext cx="907800" cy="14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builder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900" y="137875"/>
            <a:ext cx="6644100" cy="486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 txBox="1">
            <a:spLocks noGrp="1"/>
          </p:cNvSpPr>
          <p:nvPr>
            <p:ph type="body" idx="1"/>
          </p:nvPr>
        </p:nvSpPr>
        <p:spPr>
          <a:xfrm>
            <a:off x="248075" y="455150"/>
            <a:ext cx="2106300" cy="14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973" y="225112"/>
            <a:ext cx="7553551" cy="469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248075" y="455150"/>
            <a:ext cx="1056300" cy="14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of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‘List Card’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r>
              <a:rPr lang="en-US" dirty="0"/>
              <a:t>base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 err="1">
                <a:latin typeface="+mn-lt"/>
              </a:rPr>
              <a:t>PgAdmin</a:t>
            </a:r>
            <a:r>
              <a:rPr lang="en-US" sz="2000" dirty="0">
                <a:latin typeface="+mn-lt"/>
              </a:rPr>
              <a:t> database</a:t>
            </a:r>
          </a:p>
          <a:p>
            <a:pPr lvl="1"/>
            <a:r>
              <a:rPr lang="en-US" sz="2000" dirty="0">
                <a:latin typeface="+mn-lt"/>
              </a:rPr>
              <a:t>Table 1 – Housing Data</a:t>
            </a:r>
          </a:p>
          <a:p>
            <a:pPr lvl="1"/>
            <a:r>
              <a:rPr lang="en-US" sz="2000" dirty="0">
                <a:latin typeface="+mn-lt"/>
              </a:rPr>
              <a:t>Table 2 – Transition table </a:t>
            </a:r>
            <a:r>
              <a:rPr lang="en-US" sz="2000" dirty="0" err="1">
                <a:latin typeface="+mn-lt"/>
              </a:rPr>
              <a:t>zipcode</a:t>
            </a:r>
            <a:r>
              <a:rPr lang="en-US" sz="2000" dirty="0">
                <a:latin typeface="+mn-lt"/>
              </a:rPr>
              <a:t> to </a:t>
            </a:r>
            <a:r>
              <a:rPr lang="en-US" sz="2000" dirty="0" err="1">
                <a:latin typeface="+mn-lt"/>
              </a:rPr>
              <a:t>boro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Table 3 - Income</a:t>
            </a:r>
          </a:p>
          <a:p>
            <a:pPr lvl="1"/>
            <a:r>
              <a:rPr lang="en-US" sz="2000" dirty="0">
                <a:latin typeface="+mn-lt"/>
              </a:rPr>
              <a:t>Table 4 - Unemployment</a:t>
            </a:r>
            <a:endParaRPr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6325506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467</Words>
  <Application>Microsoft Office PowerPoint</Application>
  <PresentationFormat>On-screen Show (16:9)</PresentationFormat>
  <Paragraphs>70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Old Standard TT</vt:lpstr>
      <vt:lpstr>Paperback</vt:lpstr>
      <vt:lpstr>NYC HOUSING PRICES</vt:lpstr>
      <vt:lpstr>REASON</vt:lpstr>
      <vt:lpstr>DATA</vt:lpstr>
      <vt:lpstr>Data Source</vt:lpstr>
      <vt:lpstr>PowerPoint Presentation</vt:lpstr>
      <vt:lpstr>PowerPoint Presentation</vt:lpstr>
      <vt:lpstr>PowerPoint Presentation</vt:lpstr>
      <vt:lpstr>PowerPoint Presentation</vt:lpstr>
      <vt:lpstr>Database</vt:lpstr>
      <vt:lpstr>ML MODEL</vt:lpstr>
      <vt:lpstr>Data Pre-Processing</vt:lpstr>
      <vt:lpstr>Data Pre-Processing</vt:lpstr>
      <vt:lpstr>Data Transformation</vt:lpstr>
      <vt:lpstr>Split Data</vt:lpstr>
      <vt:lpstr>Model Choice</vt:lpstr>
      <vt:lpstr>Visual EDA around Full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Unemployment rate and Sale price per Borough</vt:lpstr>
      <vt:lpstr>Boxplot prices and type of the building</vt:lpstr>
      <vt:lpstr>Scatter plots for boroughs</vt:lpstr>
      <vt:lpstr>Flask app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HOUSING PRICES</dc:title>
  <cp:lastModifiedBy>Toral Shah</cp:lastModifiedBy>
  <cp:revision>1</cp:revision>
  <dcterms:modified xsi:type="dcterms:W3CDTF">2020-10-29T01:32:28Z</dcterms:modified>
</cp:coreProperties>
</file>