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7"/>
  </p:notesMasterIdLst>
  <p:sldIdLst>
    <p:sldId id="258" r:id="rId2"/>
    <p:sldId id="257" r:id="rId3"/>
    <p:sldId id="261" r:id="rId4"/>
    <p:sldId id="262" r:id="rId5"/>
    <p:sldId id="263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">
          <p15:clr>
            <a:srgbClr val="A4A3A4"/>
          </p15:clr>
        </p15:guide>
        <p15:guide id="2" orient="horz" pos="3092">
          <p15:clr>
            <a:srgbClr val="A4A3A4"/>
          </p15:clr>
        </p15:guide>
        <p15:guide id="3" orient="horz" pos="517">
          <p15:clr>
            <a:srgbClr val="A4A3A4"/>
          </p15:clr>
        </p15:guide>
        <p15:guide id="4" orient="horz" pos="895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pos="5565">
          <p15:clr>
            <a:srgbClr val="A4A3A4"/>
          </p15:clr>
        </p15:guide>
        <p15:guide id="7" pos="317">
          <p15:clr>
            <a:srgbClr val="A4A3A4"/>
          </p15:clr>
        </p15:guide>
        <p15:guide id="8" pos="15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77B"/>
    <a:srgbClr val="A12B2F"/>
    <a:srgbClr val="0B1F8F"/>
    <a:srgbClr val="007836"/>
    <a:srgbClr val="ECAA00"/>
    <a:srgbClr val="00609C"/>
    <a:srgbClr val="ECAC00"/>
    <a:srgbClr val="00A19C"/>
    <a:srgbClr val="0082CA"/>
    <a:srgbClr val="4D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05" autoAdjust="0"/>
  </p:normalViewPr>
  <p:slideViewPr>
    <p:cSldViewPr snapToGrid="0" showGuides="1">
      <p:cViewPr varScale="1">
        <p:scale>
          <a:sx n="160" d="100"/>
          <a:sy n="160" d="100"/>
        </p:scale>
        <p:origin x="760" y="168"/>
      </p:cViewPr>
      <p:guideLst>
        <p:guide orient="horz" pos="271"/>
        <p:guide orient="horz" pos="3092"/>
        <p:guide orient="horz" pos="517"/>
        <p:guide orient="horz" pos="895"/>
        <p:guide orient="horz" pos="2387"/>
        <p:guide pos="5565"/>
        <p:guide pos="317"/>
        <p:guide pos="1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0A489-9093-C54A-B1C3-374F661A0010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LRG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4106864"/>
            <a:ext cx="4114800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4106864"/>
            <a:ext cx="4097585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Large IMAGES w/bullets 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34604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417046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256434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 IMAGES with captions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416462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255850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856834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417569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 IMAGES – HORIZONTAL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672521"/>
            <a:ext cx="8434552" cy="108633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four images, captions and bullets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four IMAGES with captions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502674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505517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graph, chart or table slide. </a:t>
            </a:r>
            <a:br>
              <a:rPr lang="en-US" dirty="0"/>
            </a:br>
            <a:r>
              <a:rPr lang="en-US" dirty="0"/>
              <a:t>Headline in all caps, Arial 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17579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an icon below to add a chart, graph, or table.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43573" y="4457863"/>
            <a:ext cx="3711039" cy="240746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closing statement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6954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AND CONTENT SLIDE. </a:t>
            </a:r>
            <a:br>
              <a:rPr lang="en-US" dirty="0"/>
            </a:br>
            <a:r>
              <a:rPr lang="en-US" dirty="0"/>
              <a:t>Headline in all caps, Arial Font.</a:t>
            </a:r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68796" y="574696"/>
            <a:ext cx="5685350" cy="304654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4" y="408441"/>
            <a:ext cx="1786846" cy="6437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018914" y="-1479541"/>
            <a:ext cx="350290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r>
              <a:rPr lang="en-US" sz="1400" b="1" baseline="0" dirty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0834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4545002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B 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4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82331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1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 – cover option c 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00961"/>
            <a:ext cx="5984648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>
                <a:solidFill>
                  <a:srgbClr val="000000"/>
                </a:solidFill>
              </a:rPr>
              <a:t>fACILITY</a:t>
            </a:r>
            <a:r>
              <a:rPr lang="en-US" sz="1000" b="0" cap="all" dirty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>
                <a:solidFill>
                  <a:srgbClr val="000000"/>
                </a:solidFill>
              </a:rPr>
              <a:t>www.anl.gov</a:t>
            </a:r>
          </a:p>
        </p:txBody>
      </p:sp>
      <p:sp>
        <p:nvSpPr>
          <p:cNvPr id="17" name="Text Placeholder 45"/>
          <p:cNvSpPr>
            <a:spLocks noGrp="1"/>
          </p:cNvSpPr>
          <p:nvPr>
            <p:ph type="body" sz="quarter" idx="27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170633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5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2770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 –</a:t>
            </a:r>
            <a:br>
              <a:rPr lang="en-US" dirty="0"/>
            </a:br>
            <a:r>
              <a:rPr lang="en-US" dirty="0"/>
              <a:t>Cover option D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6978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 then right click image and “SEND IMAGE TO BACK”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Full-frame image layout  –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one image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55513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TWO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8411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Three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four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790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TITLE AND CONTENT 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30288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28723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418007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with box treatment</a:t>
            </a:r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417872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0" y="1417871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0" y="3203316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VERTICAL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193094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451045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442711"/>
            <a:ext cx="2023746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5" y="262020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THREE IMAGES – VERTICAL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289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630976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4" y="380713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794491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141637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3141637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top HORIZONTAL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6890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bottom HORIZONTAL</a:t>
            </a:r>
            <a:br>
              <a:rPr lang="en-US" dirty="0"/>
            </a:br>
            <a:r>
              <a:rPr lang="en-US" dirty="0"/>
              <a:t>WITH CAPTIONS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6" y="4434669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0" y="4444194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90" y="4799992"/>
            <a:ext cx="775768" cy="2794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Headline in all caps </a:t>
            </a:r>
            <a:r>
              <a:rPr lang="en-US" dirty="0" err="1"/>
              <a:t>28pt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preferred as one or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827084"/>
            <a:ext cx="1418753" cy="1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76" r:id="rId10"/>
    <p:sldLayoutId id="2147483709" r:id="rId11"/>
    <p:sldLayoutId id="2147483695" r:id="rId12"/>
    <p:sldLayoutId id="2147483739" r:id="rId13"/>
    <p:sldLayoutId id="2147483696" r:id="rId14"/>
    <p:sldLayoutId id="2147483689" r:id="rId15"/>
    <p:sldLayoutId id="2147483710" r:id="rId16"/>
    <p:sldLayoutId id="2147483706" r:id="rId17"/>
    <p:sldLayoutId id="2147483704" r:id="rId18"/>
    <p:sldLayoutId id="2147483769" r:id="rId19"/>
    <p:sldLayoutId id="2147483770" r:id="rId20"/>
    <p:sldLayoutId id="2147483771" r:id="rId21"/>
    <p:sldLayoutId id="2147483772" r:id="rId22"/>
    <p:sldLayoutId id="2147483761" r:id="rId23"/>
    <p:sldLayoutId id="2147483762" r:id="rId24"/>
    <p:sldLayoutId id="2147483763" r:id="rId25"/>
    <p:sldLayoutId id="2147483765" r:id="rId26"/>
    <p:sldLayoutId id="2147483766" r:id="rId2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rgonne-lcf/ai-science-training-series/tree/main/02_intro_neural_networ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3B5A2C2-0B8E-6CC6-1F86-EF359159B4C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7863" b="7863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neural networks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erhtjhtyhy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Marieme</a:t>
            </a:r>
            <a:r>
              <a:rPr lang="en-US" dirty="0"/>
              <a:t> </a:t>
            </a:r>
            <a:r>
              <a:rPr lang="en-US" dirty="0" err="1"/>
              <a:t>ngom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Assistant Computer Scientist,</a:t>
            </a:r>
          </a:p>
          <a:p>
            <a:r>
              <a:rPr lang="en-US" dirty="0"/>
              <a:t>ALCF, MCS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October 8, 2024</a:t>
            </a:r>
          </a:p>
        </p:txBody>
      </p:sp>
    </p:spTree>
    <p:extLst>
      <p:ext uri="{BB962C8B-B14F-4D97-AF65-F5344CB8AC3E}">
        <p14:creationId xmlns:p14="http://schemas.microsoft.com/office/powerpoint/2010/main" val="1228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549" y="125712"/>
            <a:ext cx="8372901" cy="621711"/>
          </a:xfrm>
        </p:spPr>
        <p:txBody>
          <a:bodyPr/>
          <a:lstStyle/>
          <a:p>
            <a:r>
              <a:rPr lang="en-US" dirty="0"/>
              <a:t>Objectives of this session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675B2-89AF-7E79-0A7B-43352D65F132}"/>
              </a:ext>
            </a:extLst>
          </p:cNvPr>
          <p:cNvSpPr txBox="1"/>
          <p:nvPr/>
        </p:nvSpPr>
        <p:spPr>
          <a:xfrm>
            <a:off x="556591" y="993912"/>
            <a:ext cx="7434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Introduce </a:t>
            </a: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fundamental concepts of deep learning through hands-on activities,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rgbClr val="1F2328"/>
                </a:solidFill>
                <a:latin typeface="-apple-system"/>
              </a:rPr>
              <a:t>G</a:t>
            </a: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ive you the necessary background for the more advanced topics in the coming weeks.</a:t>
            </a:r>
          </a:p>
          <a:p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736C2-736D-6516-0783-619D1C548D25}"/>
              </a:ext>
            </a:extLst>
          </p:cNvPr>
          <p:cNvSpPr txBox="1"/>
          <p:nvPr/>
        </p:nvSpPr>
        <p:spPr>
          <a:xfrm>
            <a:off x="753508" y="2071130"/>
            <a:ext cx="3264577" cy="255454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	</a:t>
            </a:r>
            <a:r>
              <a:rPr lang="en-US" sz="1600" b="1" u="sng" dirty="0"/>
              <a:t>Last week</a:t>
            </a:r>
            <a:r>
              <a:rPr lang="en-US" sz="1600" dirty="0"/>
              <a:t>:</a:t>
            </a:r>
          </a:p>
          <a:p>
            <a:pPr algn="l"/>
            <a:r>
              <a:rPr lang="en-US" sz="1600" dirty="0">
                <a:solidFill>
                  <a:srgbClr val="1F2328"/>
                </a:solidFill>
                <a:latin typeface="-apple-system"/>
              </a:rPr>
              <a:t>We worked through a l</a:t>
            </a: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inear regression problem to predict the sale price of a house.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Input: above ground square feet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Output: sale price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Function type: linear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Loss function: mean squared error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Optimization algorithm: stochastic gradient descent.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2E58A-334F-2DA6-634D-725B047AC745}"/>
              </a:ext>
            </a:extLst>
          </p:cNvPr>
          <p:cNvSpPr txBox="1"/>
          <p:nvPr/>
        </p:nvSpPr>
        <p:spPr>
          <a:xfrm>
            <a:off x="5274065" y="2809683"/>
            <a:ext cx="3264577" cy="83099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	</a:t>
            </a:r>
            <a:r>
              <a:rPr lang="en-US" sz="1600" b="1" u="sng" dirty="0"/>
              <a:t>This week</a:t>
            </a:r>
            <a:r>
              <a:rPr lang="en-US" sz="1600" dirty="0"/>
              <a:t>:</a:t>
            </a:r>
          </a:p>
          <a:p>
            <a:pPr algn="l"/>
            <a:r>
              <a:rPr lang="en-US" sz="1600" dirty="0">
                <a:solidFill>
                  <a:srgbClr val="1F2328"/>
                </a:solidFill>
                <a:latin typeface="-apple-system"/>
              </a:rPr>
              <a:t>We will work on a</a:t>
            </a:r>
            <a:r>
              <a:rPr lang="en-US" sz="1600" u="sng" dirty="0">
                <a:solidFill>
                  <a:srgbClr val="1F2328"/>
                </a:solidFill>
                <a:latin typeface="-apple-system"/>
              </a:rPr>
              <a:t> classification </a:t>
            </a:r>
            <a:r>
              <a:rPr lang="en-US" sz="1600" dirty="0">
                <a:solidFill>
                  <a:srgbClr val="1F2328"/>
                </a:solidFill>
                <a:latin typeface="-apple-system"/>
              </a:rPr>
              <a:t>problem with the MNIST dataset</a:t>
            </a: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0480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24CB-6860-D6BC-07B0-55497F24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69" y="22800"/>
            <a:ext cx="8372901" cy="621711"/>
          </a:xfrm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EFFE9-D80D-E53E-2125-9C66974A87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690EAC-5D89-0DFA-7E01-C3C2A41F5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492" y="1804564"/>
            <a:ext cx="4783016" cy="23915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14E589-4EBD-E6F8-59CB-131DF8D48810}"/>
              </a:ext>
            </a:extLst>
          </p:cNvPr>
          <p:cNvSpPr txBox="1"/>
          <p:nvPr/>
        </p:nvSpPr>
        <p:spPr>
          <a:xfrm>
            <a:off x="702498" y="846231"/>
            <a:ext cx="7495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The </a:t>
            </a:r>
            <a:r>
              <a:rPr lang="en-US" sz="1600" b="0" i="0" u="sng" dirty="0">
                <a:effectLst/>
                <a:latin typeface="-apple-system"/>
                <a:hlinkClick r:id="rId3"/>
              </a:rPr>
              <a:t>MNIST dataset</a:t>
            </a: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 contains thousands of examples of handwritten numbers, with each digit labeled 0-9.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520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9A95-9C88-FB63-1D2F-D025CBD7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49" y="36758"/>
            <a:ext cx="8372901" cy="621711"/>
          </a:xfrm>
        </p:spPr>
        <p:txBody>
          <a:bodyPr/>
          <a:lstStyle/>
          <a:p>
            <a:r>
              <a:rPr lang="en-US" dirty="0"/>
              <a:t>The task: Classification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AF8D2-2CD4-DF1C-9038-7ABC6569351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AA8C4C-55B5-6560-3B4A-93A3C0B42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758" y="3307613"/>
            <a:ext cx="5143500" cy="1547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29E3F1-81D7-6F8E-BB02-7CCF278553D0}"/>
              </a:ext>
            </a:extLst>
          </p:cNvPr>
          <p:cNvSpPr txBox="1"/>
          <p:nvPr/>
        </p:nvSpPr>
        <p:spPr>
          <a:xfrm>
            <a:off x="455887" y="851597"/>
            <a:ext cx="43447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Types of ML algorithms</a:t>
            </a:r>
            <a:r>
              <a:rPr lang="en-US" sz="1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 </a:t>
            </a:r>
            <a:r>
              <a:rPr lang="en-US" sz="1400" b="1" dirty="0">
                <a:solidFill>
                  <a:schemeClr val="accent1"/>
                </a:solidFill>
              </a:rPr>
              <a:t>Supervised</a:t>
            </a:r>
            <a:r>
              <a:rPr lang="en-US" sz="1400" dirty="0"/>
              <a:t>: learning from labeled data where the correct output is known.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 Unsupervised</a:t>
            </a:r>
            <a:r>
              <a:rPr lang="en-US" sz="1400" dirty="0"/>
              <a:t>: learning patterns from data without labeled outputs.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 Semi-Supervised</a:t>
            </a:r>
            <a:r>
              <a:rPr lang="en-US" sz="1400" dirty="0"/>
              <a:t>: Combines a small amount of labeled data with a large amount of unlabeled data to improve learning.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6BC3B-18E1-8D1D-472C-A661FB0917E6}"/>
              </a:ext>
            </a:extLst>
          </p:cNvPr>
          <p:cNvSpPr txBox="1"/>
          <p:nvPr/>
        </p:nvSpPr>
        <p:spPr>
          <a:xfrm>
            <a:off x="6064924" y="1235170"/>
            <a:ext cx="2544514" cy="16317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Classification</a:t>
            </a:r>
            <a:r>
              <a:rPr lang="en-US" sz="1400" dirty="0"/>
              <a:t>: a supervised learning task where the goal is to predict the categorical label of an input based on its features, by assigning it to one of two or more predefined classes.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84A25D-6736-579E-1B4B-7E201E1BA494}"/>
              </a:ext>
            </a:extLst>
          </p:cNvPr>
          <p:cNvSpPr txBox="1"/>
          <p:nvPr/>
        </p:nvSpPr>
        <p:spPr>
          <a:xfrm>
            <a:off x="675695" y="295897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Example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4937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D589-805F-EC84-0F86-7EEEB1A8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30" y="-47350"/>
            <a:ext cx="8372901" cy="621711"/>
          </a:xfrm>
        </p:spPr>
        <p:txBody>
          <a:bodyPr/>
          <a:lstStyle/>
          <a:p>
            <a:r>
              <a:rPr lang="en-US" dirty="0"/>
              <a:t>Google </a:t>
            </a:r>
            <a:r>
              <a:rPr lang="en-US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8F29A-07E5-3A32-01EA-83B16F7B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4" y="524634"/>
            <a:ext cx="7808881" cy="41050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28F0B-6EBE-3EDE-919D-74EA351922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9EFB8B-782B-E647-D09C-BC6FA53A1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312" y="729888"/>
            <a:ext cx="6405773" cy="3613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281D71-67EB-2358-50A3-F44978A9C8BF}"/>
              </a:ext>
            </a:extLst>
          </p:cNvPr>
          <p:cNvSpPr txBox="1"/>
          <p:nvPr/>
        </p:nvSpPr>
        <p:spPr>
          <a:xfrm>
            <a:off x="201504" y="1408164"/>
            <a:ext cx="25058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1F2328"/>
                </a:solidFill>
                <a:effectLst/>
              </a:rPr>
              <a:t>Log into </a:t>
            </a:r>
            <a:r>
              <a:rPr lang="en-US" sz="1400" b="0" i="0" u="sng" strike="noStrike" dirty="0">
                <a:solidFill>
                  <a:schemeClr val="tx2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</a:t>
            </a:r>
            <a:endParaRPr lang="en-US" sz="1400" b="0" i="0" u="sng" strike="noStrike" dirty="0">
              <a:solidFill>
                <a:srgbClr val="1F2328"/>
              </a:solidFill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i="0" u="none" strike="noStrike" dirty="0">
                <a:solidFill>
                  <a:srgbClr val="1F2328"/>
                </a:solidFill>
                <a:effectLst/>
              </a:rPr>
              <a:t>Go to </a:t>
            </a:r>
            <a:r>
              <a:rPr lang="en-US" sz="1400" b="0" i="1" u="none" strike="noStrike" dirty="0">
                <a:solidFill>
                  <a:schemeClr val="tx2"/>
                </a:solidFill>
                <a:effectLst/>
              </a:rPr>
              <a:t>File -&gt; Open Notebook -&gt; </a:t>
            </a:r>
            <a:r>
              <a:rPr lang="en-US" sz="1400" b="0" i="1" u="none" strike="noStrike" dirty="0" err="1">
                <a:solidFill>
                  <a:schemeClr val="tx2"/>
                </a:solidFill>
                <a:effectLst/>
              </a:rPr>
              <a:t>Github</a:t>
            </a:r>
            <a:r>
              <a:rPr lang="en-US" sz="1400" b="0" i="1" u="none" strike="noStrike" dirty="0">
                <a:solidFill>
                  <a:schemeClr val="tx2"/>
                </a:solidFill>
                <a:effectLst/>
              </a:rPr>
              <a:t> </a:t>
            </a:r>
            <a:endParaRPr lang="en-US" sz="1400" dirty="0">
              <a:solidFill>
                <a:srgbClr val="1F2328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1F2328"/>
                </a:solidFill>
              </a:rPr>
              <a:t>S</a:t>
            </a:r>
            <a:r>
              <a:rPr lang="en-US" sz="1400" b="0" i="0" u="none" strike="noStrike" dirty="0">
                <a:solidFill>
                  <a:srgbClr val="1F2328"/>
                </a:solidFill>
                <a:effectLst/>
              </a:rPr>
              <a:t>earch for </a:t>
            </a:r>
            <a:r>
              <a:rPr lang="en-US" sz="1400" b="0" i="1" u="none" strike="noStrike" dirty="0" err="1">
                <a:solidFill>
                  <a:schemeClr val="tx2"/>
                </a:solidFill>
                <a:effectLst/>
              </a:rPr>
              <a:t>argonne-lcf</a:t>
            </a:r>
            <a:r>
              <a:rPr lang="en-US" sz="1400" b="0" i="0" u="none" strike="noStrike" dirty="0">
                <a:solidFill>
                  <a:srgbClr val="1F2328"/>
                </a:solidFill>
                <a:effectLst/>
              </a:rPr>
              <a:t>  and select</a:t>
            </a:r>
            <a:r>
              <a:rPr lang="en-US" sz="1400" dirty="0">
                <a:solidFill>
                  <a:srgbClr val="1F2328"/>
                </a:solidFill>
              </a:rPr>
              <a:t> </a:t>
            </a:r>
            <a:r>
              <a:rPr lang="en-US" sz="1400" b="0" i="1" u="none" strike="noStrike" dirty="0" err="1">
                <a:solidFill>
                  <a:schemeClr val="tx2"/>
                </a:solidFill>
                <a:effectLst/>
              </a:rPr>
              <a:t>argonne-lcf</a:t>
            </a:r>
            <a:r>
              <a:rPr lang="en-US" sz="1400" b="0" i="1" u="none" strike="noStrike" dirty="0">
                <a:solidFill>
                  <a:schemeClr val="tx2"/>
                </a:solidFill>
                <a:effectLst/>
              </a:rPr>
              <a:t>/ai-science-training-series</a:t>
            </a:r>
            <a:endParaRPr lang="en-US" sz="1400" i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0" u="none" strike="noStrike" dirty="0">
                <a:effectLst/>
              </a:rPr>
              <a:t>Pick</a:t>
            </a:r>
            <a:r>
              <a:rPr lang="en-US" sz="1400" b="0" u="none" strike="noStrike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US" sz="1400" i="1" u="none" strike="noStrike" dirty="0">
                <a:solidFill>
                  <a:schemeClr val="tx2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02_intro_neural_networks</a:t>
            </a:r>
            <a:r>
              <a:rPr lang="en-US" sz="1400" i="1" u="none" strike="noStrike" dirty="0">
                <a:solidFill>
                  <a:schemeClr val="tx2"/>
                </a:solidFill>
                <a:effectLst/>
              </a:rPr>
              <a:t>/01_introduction_mnist.ipynb</a:t>
            </a:r>
            <a:r>
              <a:rPr lang="en-US" sz="1400" i="1" dirty="0">
                <a:solidFill>
                  <a:schemeClr val="tx2"/>
                </a:solidFill>
              </a:rPr>
              <a:t>.</a:t>
            </a:r>
            <a:endParaRPr lang="en-US" sz="1400" i="1" u="none" strike="noStrike" dirty="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663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presentation_16x9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6977731-C412-3943-B741-04857B423370}" vid="{1CB93506-B23E-0946-9F6E-16BB195DC3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Argonne presentation_16x9</Template>
  <TotalTime>5816</TotalTime>
  <Words>278</Words>
  <Application>Microsoft Macintosh PowerPoint</Application>
  <PresentationFormat>On-screen Show (16:9)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Wingdings</vt:lpstr>
      <vt:lpstr>presentation_16x9</vt:lpstr>
      <vt:lpstr>Introduction to neural networks</vt:lpstr>
      <vt:lpstr>Objectives of this session</vt:lpstr>
      <vt:lpstr>The dataset</vt:lpstr>
      <vt:lpstr>The task: Classification</vt:lpstr>
      <vt:lpstr>Google colab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Ngom, Marieme</cp:lastModifiedBy>
  <cp:revision>33</cp:revision>
  <cp:lastPrinted>2015-09-08T15:35:42Z</cp:lastPrinted>
  <dcterms:created xsi:type="dcterms:W3CDTF">2018-07-03T17:34:09Z</dcterms:created>
  <dcterms:modified xsi:type="dcterms:W3CDTF">2024-10-08T14:37:12Z</dcterms:modified>
</cp:coreProperties>
</file>