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177A43-8926-4AE5-904F-BA751C971707}">
          <p14:sldIdLst>
            <p14:sldId id="256"/>
            <p14:sldId id="257"/>
            <p14:sldId id="258"/>
            <p14:sldId id="259"/>
            <p14:sldId id="264"/>
            <p14:sldId id="263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7EC3-CD10-4D66-9E80-B0B53070CAE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F8E-E75E-483A-90E0-1C1324A7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8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7EC3-CD10-4D66-9E80-B0B53070CAE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F8E-E75E-483A-90E0-1C1324A7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1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7EC3-CD10-4D66-9E80-B0B53070CAE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F8E-E75E-483A-90E0-1C1324A7AB9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1525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7EC3-CD10-4D66-9E80-B0B53070CAE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F8E-E75E-483A-90E0-1C1324A7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8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7EC3-CD10-4D66-9E80-B0B53070CAE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F8E-E75E-483A-90E0-1C1324A7AB9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949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7EC3-CD10-4D66-9E80-B0B53070CAE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F8E-E75E-483A-90E0-1C1324A7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05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7EC3-CD10-4D66-9E80-B0B53070CAE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F8E-E75E-483A-90E0-1C1324A7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19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7EC3-CD10-4D66-9E80-B0B53070CAE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F8E-E75E-483A-90E0-1C1324A7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3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7EC3-CD10-4D66-9E80-B0B53070CAE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F8E-E75E-483A-90E0-1C1324A7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7EC3-CD10-4D66-9E80-B0B53070CAE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F8E-E75E-483A-90E0-1C1324A7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8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7EC3-CD10-4D66-9E80-B0B53070CAE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F8E-E75E-483A-90E0-1C1324A7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4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7EC3-CD10-4D66-9E80-B0B53070CAE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F8E-E75E-483A-90E0-1C1324A7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7EC3-CD10-4D66-9E80-B0B53070CAE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F8E-E75E-483A-90E0-1C1324A7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8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7EC3-CD10-4D66-9E80-B0B53070CAE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F8E-E75E-483A-90E0-1C1324A7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7EC3-CD10-4D66-9E80-B0B53070CAE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F8E-E75E-483A-90E0-1C1324A7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3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7EC3-CD10-4D66-9E80-B0B53070CAE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F8E-E75E-483A-90E0-1C1324A7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9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87EC3-CD10-4D66-9E80-B0B53070CAE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D0AF8E-E75E-483A-90E0-1C1324A7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6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7F74-E233-4C61-866A-A08704ED7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Tableaux Method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56DB3-DF6E-49B7-B239-5EC0A9B07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Student’s name: Anca Alexia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Group: 915</a:t>
            </a:r>
          </a:p>
        </p:txBody>
      </p:sp>
    </p:spTree>
    <p:extLst>
      <p:ext uri="{BB962C8B-B14F-4D97-AF65-F5344CB8AC3E}">
        <p14:creationId xmlns:p14="http://schemas.microsoft.com/office/powerpoint/2010/main" val="394656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09F92-D79F-4A35-B749-2308F4BE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47" y="1683110"/>
            <a:ext cx="11180761" cy="27747527"/>
          </a:xfrm>
        </p:spPr>
        <p:txBody>
          <a:bodyPr/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Using the semantic tableaux method, decide whether the following logical consequence hold or not.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a logical consequence does not hold, find an anti-model of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55E2FBA-1CCB-4361-96B4-6711D2CA1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95350"/>
            <a:ext cx="15856822" cy="3268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A740B65-4CC0-414B-A129-08C9B72B5B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052157"/>
              </p:ext>
            </p:extLst>
          </p:nvPr>
        </p:nvGraphicFramePr>
        <p:xfrm>
          <a:off x="275747" y="3246755"/>
          <a:ext cx="90265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3" imgW="1879600" imgH="190500" progId="Equation.3">
                  <p:embed/>
                </p:oleObj>
              </mc:Choice>
              <mc:Fallback>
                <p:oleObj r:id="rId3" imgW="1879600" imgH="190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7" y="3246755"/>
                        <a:ext cx="9026525" cy="917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283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B497-1F51-4E67-9C2F-C8843BC1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semantic tableau method is a refutation proof method.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257B-F217-4B27-B146-B3CCAB16B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negate the conclusion and use the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 of soundness and completeness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H1, H2 |= C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and only if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 ˄ H2 ˄ ¬ C has a closed semantic tableau.</a:t>
            </a:r>
            <a:endParaRPr lang="ar-AE" sz="2400" dirty="0">
              <a:latin typeface="Times New Roman" panose="02020603050405020304" pitchFamily="18" charset="0"/>
              <a:ea typeface="Noto Sans" panose="020B05020402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9392-CB8B-434A-9526-44E00969B9BA}"/>
              </a:ext>
            </a:extLst>
          </p:cNvPr>
          <p:cNvSpPr txBox="1"/>
          <p:nvPr/>
        </p:nvSpPr>
        <p:spPr>
          <a:xfrm>
            <a:off x="10196051" y="609600"/>
            <a:ext cx="915492" cy="550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algn="ctr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algn="ctr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algn="ctr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algn="ctr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ctr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algn="ctr"/>
            <a:endParaRPr lang="en-US" sz="2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algn="ctr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algn="ctr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DC30E-838F-4D49-8DCA-4708F24BDE9B}"/>
              </a:ext>
            </a:extLst>
          </p:cNvPr>
          <p:cNvSpPr txBox="1"/>
          <p:nvPr/>
        </p:nvSpPr>
        <p:spPr>
          <a:xfrm>
            <a:off x="677334" y="4916130"/>
            <a:ext cx="7659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 branch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a formula and its negation.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tableau is closed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all its branches are closed.</a:t>
            </a:r>
          </a:p>
        </p:txBody>
      </p:sp>
    </p:spTree>
    <p:extLst>
      <p:ext uri="{BB962C8B-B14F-4D97-AF65-F5344CB8AC3E}">
        <p14:creationId xmlns:p14="http://schemas.microsoft.com/office/powerpoint/2010/main" val="301850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B205-C364-4BEB-A93C-6C7BBAE3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exercise: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 ˄ (q → r)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 ˅ r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 → (q → r)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˄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˄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 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 ˄ (q → r)) ˄ (q ˅ r) ˄ ¬(p → (q → r))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121188-86ED-4BDC-8806-092964BBED10}"/>
              </a:ext>
            </a:extLst>
          </p:cNvPr>
          <p:cNvCxnSpPr>
            <a:cxnSpLocks/>
          </p:cNvCxnSpPr>
          <p:nvPr/>
        </p:nvCxnSpPr>
        <p:spPr>
          <a:xfrm flipH="1">
            <a:off x="3402591" y="3165012"/>
            <a:ext cx="581025" cy="2639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9D30AC-0B43-4B3D-8B63-E6DF51B4BB0B}"/>
              </a:ext>
            </a:extLst>
          </p:cNvPr>
          <p:cNvCxnSpPr>
            <a:cxnSpLocks/>
          </p:cNvCxnSpPr>
          <p:nvPr/>
        </p:nvCxnSpPr>
        <p:spPr>
          <a:xfrm flipH="1" flipV="1">
            <a:off x="3402591" y="2781365"/>
            <a:ext cx="597909" cy="3836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79CF1B-2009-413E-92F3-1AFB6011864C}"/>
              </a:ext>
            </a:extLst>
          </p:cNvPr>
          <p:cNvSpPr txBox="1"/>
          <p:nvPr/>
        </p:nvSpPr>
        <p:spPr>
          <a:xfrm>
            <a:off x="4000500" y="2835341"/>
            <a:ext cx="2314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1B3B0A-B4CE-4683-BAE2-89FE5903E91A}"/>
              </a:ext>
            </a:extLst>
          </p:cNvPr>
          <p:cNvCxnSpPr>
            <a:cxnSpLocks/>
          </p:cNvCxnSpPr>
          <p:nvPr/>
        </p:nvCxnSpPr>
        <p:spPr>
          <a:xfrm flipH="1">
            <a:off x="3402591" y="3857625"/>
            <a:ext cx="5598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E8E26C-D560-4CE6-8DA3-EA617046E8FD}"/>
              </a:ext>
            </a:extLst>
          </p:cNvPr>
          <p:cNvSpPr txBox="1"/>
          <p:nvPr/>
        </p:nvSpPr>
        <p:spPr>
          <a:xfrm>
            <a:off x="3983616" y="3560995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638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2760904-2596-42EE-9FD3-9182201E7741}"/>
              </a:ext>
            </a:extLst>
          </p:cNvPr>
          <p:cNvSpPr txBox="1"/>
          <p:nvPr/>
        </p:nvSpPr>
        <p:spPr>
          <a:xfrm>
            <a:off x="7384256" y="2527946"/>
            <a:ext cx="4035136" cy="360098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b="1" i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rule</a:t>
            </a:r>
            <a:r>
              <a:rPr lang="ro-MD" sz="2400" b="1" i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s:</a:t>
            </a:r>
          </a:p>
          <a:p>
            <a:pPr algn="ctr"/>
            <a:endParaRPr lang="ro-MD" sz="2400" b="1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MD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˅</a:t>
            </a:r>
            <a:r>
              <a:rPr lang="ro-M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                  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ro-M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˄</a:t>
            </a:r>
            <a:r>
              <a:rPr lang="ro-MD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ro-MD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ro-M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˅</a:t>
            </a:r>
            <a:r>
              <a:rPr lang="ro-MD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 </a:t>
            </a:r>
            <a:r>
              <a:rPr lang="ro-M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o-MD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o-MD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MD" sz="18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MD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           B                         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ro-M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   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 </a:t>
            </a:r>
            <a:r>
              <a:rPr lang="ro-M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o-MD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MD" sz="18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MD" sz="18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MD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A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o-M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ro-MD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ro-M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˅ </a:t>
            </a:r>
            <a:r>
              <a:rPr lang="ro-M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o-MD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o-MD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MD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MD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ro-M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   B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4703DE-F87C-459F-8E19-04BC89F7B2B5}"/>
              </a:ext>
            </a:extLst>
          </p:cNvPr>
          <p:cNvCxnSpPr>
            <a:cxnSpLocks/>
          </p:cNvCxnSpPr>
          <p:nvPr/>
        </p:nvCxnSpPr>
        <p:spPr>
          <a:xfrm flipH="1">
            <a:off x="7717702" y="3658421"/>
            <a:ext cx="182831" cy="5002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C3070D0-DB25-4BEF-971A-24B8213EDB37}"/>
              </a:ext>
            </a:extLst>
          </p:cNvPr>
          <p:cNvCxnSpPr>
            <a:cxnSpLocks/>
          </p:cNvCxnSpPr>
          <p:nvPr/>
        </p:nvCxnSpPr>
        <p:spPr>
          <a:xfrm>
            <a:off x="8143545" y="3666702"/>
            <a:ext cx="196150" cy="4919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67E8BE9-8788-4AD8-A78A-C6E621F6B2F6}"/>
              </a:ext>
            </a:extLst>
          </p:cNvPr>
          <p:cNvCxnSpPr>
            <a:cxnSpLocks/>
          </p:cNvCxnSpPr>
          <p:nvPr/>
        </p:nvCxnSpPr>
        <p:spPr>
          <a:xfrm flipH="1">
            <a:off x="10071034" y="3658421"/>
            <a:ext cx="182831" cy="5002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DDB83B-0015-4062-8229-28A6259684F3}"/>
              </a:ext>
            </a:extLst>
          </p:cNvPr>
          <p:cNvCxnSpPr>
            <a:cxnSpLocks/>
          </p:cNvCxnSpPr>
          <p:nvPr/>
        </p:nvCxnSpPr>
        <p:spPr>
          <a:xfrm>
            <a:off x="10557059" y="3666702"/>
            <a:ext cx="196150" cy="4919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E087A89-4C9D-4B8D-81A5-88C381DE15E8}"/>
              </a:ext>
            </a:extLst>
          </p:cNvPr>
          <p:cNvCxnSpPr>
            <a:cxnSpLocks/>
          </p:cNvCxnSpPr>
          <p:nvPr/>
        </p:nvCxnSpPr>
        <p:spPr>
          <a:xfrm flipH="1">
            <a:off x="9499604" y="5277671"/>
            <a:ext cx="182831" cy="5002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5C30-8001-4832-8FFF-790A31E4B142}"/>
              </a:ext>
            </a:extLst>
          </p:cNvPr>
          <p:cNvCxnSpPr>
            <a:cxnSpLocks/>
          </p:cNvCxnSpPr>
          <p:nvPr/>
        </p:nvCxnSpPr>
        <p:spPr>
          <a:xfrm>
            <a:off x="9895345" y="5289104"/>
            <a:ext cx="196150" cy="4919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D0919B4-B4DE-49A4-8207-F59A0DAA2528}"/>
              </a:ext>
            </a:extLst>
          </p:cNvPr>
          <p:cNvSpPr txBox="1"/>
          <p:nvPr/>
        </p:nvSpPr>
        <p:spPr>
          <a:xfrm>
            <a:off x="160131" y="513330"/>
            <a:ext cx="6252075" cy="332398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rule</a:t>
            </a:r>
            <a:r>
              <a:rPr lang="ro-MD" sz="2400" b="1" i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s:</a:t>
            </a:r>
          </a:p>
          <a:p>
            <a:pPr algn="ctr"/>
            <a:endParaRPr lang="ro-MD" sz="2400" b="1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MD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˄</a:t>
            </a:r>
            <a:r>
              <a:rPr lang="ro-M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     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ro-MD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˅</a:t>
            </a:r>
            <a:r>
              <a:rPr lang="ro-MD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B) 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ro-MD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 </a:t>
            </a:r>
            <a:r>
              <a:rPr lang="ro-MD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˄</a:t>
            </a:r>
            <a:r>
              <a:rPr lang="ro-M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 </a:t>
            </a:r>
            <a:r>
              <a:rPr lang="ro-M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ro-MD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o-MD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B) 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ro-MD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˄</a:t>
            </a:r>
            <a:r>
              <a:rPr lang="ro-M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 </a:t>
            </a:r>
            <a:r>
              <a:rPr lang="ro-M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</a:p>
          <a:p>
            <a:endParaRPr lang="ro-MD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MD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MD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MD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                        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 </a:t>
            </a:r>
            <a:r>
              <a:rPr lang="ro-MD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                                  A</a:t>
            </a:r>
          </a:p>
          <a:p>
            <a:endParaRPr lang="ro-MD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MD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MD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MD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B                          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 </a:t>
            </a:r>
            <a:r>
              <a:rPr lang="ro-MD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                             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 </a:t>
            </a:r>
            <a:r>
              <a:rPr lang="ro-MD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FA6E4A-56E3-4C42-A178-3720DFE68D0C}"/>
              </a:ext>
            </a:extLst>
          </p:cNvPr>
          <p:cNvCxnSpPr>
            <a:cxnSpLocks/>
          </p:cNvCxnSpPr>
          <p:nvPr/>
        </p:nvCxnSpPr>
        <p:spPr>
          <a:xfrm flipH="1">
            <a:off x="792956" y="1647348"/>
            <a:ext cx="1" cy="5279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1FC093E-7A0C-4929-948E-9753A6DAE125}"/>
              </a:ext>
            </a:extLst>
          </p:cNvPr>
          <p:cNvCxnSpPr>
            <a:cxnSpLocks/>
          </p:cNvCxnSpPr>
          <p:nvPr/>
        </p:nvCxnSpPr>
        <p:spPr>
          <a:xfrm flipH="1">
            <a:off x="792740" y="2781365"/>
            <a:ext cx="1" cy="5279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7A7FD6-49DC-4336-BEB0-7ABB48ED38A4}"/>
              </a:ext>
            </a:extLst>
          </p:cNvPr>
          <p:cNvCxnSpPr>
            <a:cxnSpLocks/>
          </p:cNvCxnSpPr>
          <p:nvPr/>
        </p:nvCxnSpPr>
        <p:spPr>
          <a:xfrm flipH="1">
            <a:off x="2478881" y="1651437"/>
            <a:ext cx="1" cy="5279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79EA37-97D5-43FB-9EC5-A5EC854C3DC4}"/>
              </a:ext>
            </a:extLst>
          </p:cNvPr>
          <p:cNvCxnSpPr>
            <a:cxnSpLocks/>
          </p:cNvCxnSpPr>
          <p:nvPr/>
        </p:nvCxnSpPr>
        <p:spPr>
          <a:xfrm flipH="1">
            <a:off x="2478881" y="2789543"/>
            <a:ext cx="1" cy="5279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09AED5-A646-4FA0-9353-3FC53033F004}"/>
              </a:ext>
            </a:extLst>
          </p:cNvPr>
          <p:cNvCxnSpPr>
            <a:cxnSpLocks/>
          </p:cNvCxnSpPr>
          <p:nvPr/>
        </p:nvCxnSpPr>
        <p:spPr>
          <a:xfrm flipH="1">
            <a:off x="4907756" y="1647348"/>
            <a:ext cx="1" cy="5279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0A4271-A558-4176-A4F1-5E05DD94BB99}"/>
              </a:ext>
            </a:extLst>
          </p:cNvPr>
          <p:cNvCxnSpPr>
            <a:cxnSpLocks/>
          </p:cNvCxnSpPr>
          <p:nvPr/>
        </p:nvCxnSpPr>
        <p:spPr>
          <a:xfrm flipH="1">
            <a:off x="4907755" y="2789543"/>
            <a:ext cx="1" cy="5279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DB5B65F-77B6-494B-BC19-ECEADF342D50}"/>
              </a:ext>
            </a:extLst>
          </p:cNvPr>
          <p:cNvSpPr txBox="1"/>
          <p:nvPr/>
        </p:nvSpPr>
        <p:spPr>
          <a:xfrm>
            <a:off x="4143511" y="4158629"/>
            <a:ext cx="2851354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PART</a:t>
            </a:r>
          </a:p>
        </p:txBody>
      </p:sp>
    </p:spTree>
    <p:extLst>
      <p:ext uri="{BB962C8B-B14F-4D97-AF65-F5344CB8AC3E}">
        <p14:creationId xmlns:p14="http://schemas.microsoft.com/office/powerpoint/2010/main" val="379956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0C98-F39F-4B6C-9607-280B213F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709" y="285074"/>
            <a:ext cx="8596668" cy="5730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 ˄ (q → r)) ˄ (q ˅ r) ˄ ¬(p → (q → r))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 marL="0" indent="0" algn="ctr">
              <a:buNone/>
            </a:pP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283367-3693-434C-9CB7-851610DBF1A9}"/>
              </a:ext>
            </a:extLst>
          </p:cNvPr>
          <p:cNvCxnSpPr>
            <a:cxnSpLocks/>
          </p:cNvCxnSpPr>
          <p:nvPr/>
        </p:nvCxnSpPr>
        <p:spPr>
          <a:xfrm>
            <a:off x="5030043" y="870011"/>
            <a:ext cx="0" cy="5950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C8C36B-A636-4F7D-B971-1D9B36DBE4A0}"/>
              </a:ext>
            </a:extLst>
          </p:cNvPr>
          <p:cNvSpPr txBox="1"/>
          <p:nvPr/>
        </p:nvSpPr>
        <p:spPr>
          <a:xfrm>
            <a:off x="5173042" y="867735"/>
            <a:ext cx="397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l-GR" sz="24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 for 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EA17E6-B117-47CC-9F75-AA83B28259F0}"/>
              </a:ext>
            </a:extLst>
          </p:cNvPr>
          <p:cNvSpPr txBox="1"/>
          <p:nvPr/>
        </p:nvSpPr>
        <p:spPr>
          <a:xfrm>
            <a:off x="3815605" y="1372692"/>
            <a:ext cx="3290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˄ (q → r) (2)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1FB4C8-8C69-414D-BB7E-B3133AF47506}"/>
              </a:ext>
            </a:extLst>
          </p:cNvPr>
          <p:cNvCxnSpPr>
            <a:cxnSpLocks/>
          </p:cNvCxnSpPr>
          <p:nvPr/>
        </p:nvCxnSpPr>
        <p:spPr>
          <a:xfrm>
            <a:off x="5003848" y="1737738"/>
            <a:ext cx="0" cy="5950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4A5A40-88C2-487C-BA23-77047CE6C969}"/>
              </a:ext>
            </a:extLst>
          </p:cNvPr>
          <p:cNvSpPr txBox="1"/>
          <p:nvPr/>
        </p:nvSpPr>
        <p:spPr>
          <a:xfrm>
            <a:off x="4553799" y="2252773"/>
            <a:ext cx="268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˅ r (3)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DFD40C-B198-4A1D-B499-7D29A51DF6AA}"/>
              </a:ext>
            </a:extLst>
          </p:cNvPr>
          <p:cNvCxnSpPr>
            <a:cxnSpLocks/>
          </p:cNvCxnSpPr>
          <p:nvPr/>
        </p:nvCxnSpPr>
        <p:spPr>
          <a:xfrm>
            <a:off x="4994323" y="2604425"/>
            <a:ext cx="0" cy="5950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9FE53E-15ED-4E97-A2C7-46F0A165EC6C}"/>
              </a:ext>
            </a:extLst>
          </p:cNvPr>
          <p:cNvSpPr txBox="1"/>
          <p:nvPr/>
        </p:nvSpPr>
        <p:spPr>
          <a:xfrm>
            <a:off x="4090638" y="3061686"/>
            <a:ext cx="284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¬(p → (q → r)) (4)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E13441-53F5-4562-B05E-1FB43DB4EAC4}"/>
              </a:ext>
            </a:extLst>
          </p:cNvPr>
          <p:cNvCxnSpPr>
            <a:cxnSpLocks/>
          </p:cNvCxnSpPr>
          <p:nvPr/>
        </p:nvCxnSpPr>
        <p:spPr>
          <a:xfrm flipH="1">
            <a:off x="4994323" y="3502186"/>
            <a:ext cx="1" cy="54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C3BCF9-8B3B-44F5-9E5A-C3D07BCF7E7F}"/>
              </a:ext>
            </a:extLst>
          </p:cNvPr>
          <p:cNvSpPr txBox="1"/>
          <p:nvPr/>
        </p:nvSpPr>
        <p:spPr>
          <a:xfrm>
            <a:off x="5030043" y="3531378"/>
            <a:ext cx="397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l-GR" sz="24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 for (2)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937384-6C65-4670-BC72-069A2BB1A8B3}"/>
              </a:ext>
            </a:extLst>
          </p:cNvPr>
          <p:cNvSpPr txBox="1"/>
          <p:nvPr/>
        </p:nvSpPr>
        <p:spPr>
          <a:xfrm>
            <a:off x="4853832" y="3915840"/>
            <a:ext cx="1019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B22C5B-0CAC-45D1-9CEF-35D94BAA9D03}"/>
              </a:ext>
            </a:extLst>
          </p:cNvPr>
          <p:cNvCxnSpPr>
            <a:cxnSpLocks/>
          </p:cNvCxnSpPr>
          <p:nvPr/>
        </p:nvCxnSpPr>
        <p:spPr>
          <a:xfrm>
            <a:off x="4994323" y="4431351"/>
            <a:ext cx="0" cy="4657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A6298E-48D7-4466-A267-3A112153F62B}"/>
              </a:ext>
            </a:extLst>
          </p:cNvPr>
          <p:cNvSpPr txBox="1"/>
          <p:nvPr/>
        </p:nvSpPr>
        <p:spPr>
          <a:xfrm>
            <a:off x="4490689" y="4761231"/>
            <a:ext cx="159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→ r (5)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BEBC47-02E0-427A-9EEC-0E74A895E669}"/>
              </a:ext>
            </a:extLst>
          </p:cNvPr>
          <p:cNvCxnSpPr>
            <a:cxnSpLocks/>
          </p:cNvCxnSpPr>
          <p:nvPr/>
        </p:nvCxnSpPr>
        <p:spPr>
          <a:xfrm flipH="1">
            <a:off x="4994323" y="5120698"/>
            <a:ext cx="2" cy="4320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65BEC5-96DC-4230-B4F9-EFF9070910A3}"/>
              </a:ext>
            </a:extLst>
          </p:cNvPr>
          <p:cNvSpPr txBox="1"/>
          <p:nvPr/>
        </p:nvSpPr>
        <p:spPr>
          <a:xfrm>
            <a:off x="9908919" y="408346"/>
            <a:ext cx="200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171C5-7864-4479-AE8B-C16E27E72E2B}"/>
              </a:ext>
            </a:extLst>
          </p:cNvPr>
          <p:cNvSpPr txBox="1"/>
          <p:nvPr/>
        </p:nvSpPr>
        <p:spPr>
          <a:xfrm>
            <a:off x="5188046" y="5077044"/>
            <a:ext cx="2362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l-GR" sz="24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 for (</a:t>
            </a:r>
            <a:r>
              <a:rPr lang="ro-MD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800A6F-283F-4A3B-B77C-6780B0F5B51E}"/>
              </a:ext>
            </a:extLst>
          </p:cNvPr>
          <p:cNvSpPr txBox="1"/>
          <p:nvPr/>
        </p:nvSpPr>
        <p:spPr>
          <a:xfrm>
            <a:off x="4853830" y="5492543"/>
            <a:ext cx="866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F9ED3F-C53C-44B2-BCBE-2535495E3DA1}"/>
              </a:ext>
            </a:extLst>
          </p:cNvPr>
          <p:cNvCxnSpPr>
            <a:cxnSpLocks/>
          </p:cNvCxnSpPr>
          <p:nvPr/>
        </p:nvCxnSpPr>
        <p:spPr>
          <a:xfrm flipH="1">
            <a:off x="4994323" y="5951695"/>
            <a:ext cx="1" cy="4305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10787BE-CE71-47D4-8814-A92CCBBDCEC8}"/>
              </a:ext>
            </a:extLst>
          </p:cNvPr>
          <p:cNvSpPr txBox="1"/>
          <p:nvPr/>
        </p:nvSpPr>
        <p:spPr>
          <a:xfrm>
            <a:off x="4235055" y="6251962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¬(q → r)</a:t>
            </a:r>
            <a:r>
              <a:rPr lang="ro-MD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(6)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8EBFBF-1CF5-4663-9B0B-76BB0012682B}"/>
              </a:ext>
            </a:extLst>
          </p:cNvPr>
          <p:cNvSpPr txBox="1"/>
          <p:nvPr/>
        </p:nvSpPr>
        <p:spPr>
          <a:xfrm>
            <a:off x="5896820" y="6259989"/>
            <a:ext cx="579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ⓧ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530A593A-2884-404F-BE8A-B08151291D7C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 flipH="1">
            <a:off x="4235055" y="5336737"/>
            <a:ext cx="305222" cy="1146058"/>
          </a:xfrm>
          <a:prstGeom prst="curvedConnector4">
            <a:avLst>
              <a:gd name="adj1" fmla="val -74896"/>
              <a:gd name="adj2" fmla="val 60071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41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5" grpId="0"/>
      <p:bldP spid="18" grpId="0"/>
      <p:bldP spid="23" grpId="0"/>
      <p:bldP spid="26" grpId="0"/>
      <p:bldP spid="8" grpId="0"/>
      <p:bldP spid="41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2609-8D57-4FB6-9538-F304E058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92802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open branches</a:t>
            </a:r>
            <a: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 are closed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semantic tableau is closed.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CECF-F3FC-4D0C-BFD8-676F2DAAC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07697"/>
            <a:ext cx="8596668" cy="2020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MD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conclusion: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H1, H2 |= C holds.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004CA63-4FFE-421C-9DB4-1673D8EA7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105287"/>
              </p:ext>
            </p:extLst>
          </p:nvPr>
        </p:nvGraphicFramePr>
        <p:xfrm>
          <a:off x="952142" y="4915463"/>
          <a:ext cx="46450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3" imgW="1879600" imgH="190500" progId="Equation.3">
                  <p:embed/>
                </p:oleObj>
              </mc:Choice>
              <mc:Fallback>
                <p:oleObj r:id="rId3" imgW="1879600" imgH="1905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A740B65-4CC0-414B-A129-08C9B72B5B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142" y="4915463"/>
                        <a:ext cx="4645025" cy="473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3FCF89-0CC0-4FCB-964C-386981F86DCF}"/>
              </a:ext>
            </a:extLst>
          </p:cNvPr>
          <p:cNvSpPr txBox="1"/>
          <p:nvPr/>
        </p:nvSpPr>
        <p:spPr>
          <a:xfrm>
            <a:off x="5597167" y="4915463"/>
            <a:ext cx="1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F0F58-9D90-42F9-9C15-1CC7B5926B46}"/>
              </a:ext>
            </a:extLst>
          </p:cNvPr>
          <p:cNvSpPr txBox="1"/>
          <p:nvPr/>
        </p:nvSpPr>
        <p:spPr>
          <a:xfrm>
            <a:off x="552450" y="438150"/>
            <a:ext cx="8496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MD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a close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MD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branch. </a:t>
            </a:r>
          </a:p>
          <a:p>
            <a:r>
              <a:rPr lang="ro-MD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closed because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 </a:t>
            </a:r>
            <a:r>
              <a:rPr lang="ro-MD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 is the negation of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formula </a:t>
            </a:r>
            <a:r>
              <a:rPr lang="ro-MD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(5). 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83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0C98-F39F-4B6C-9607-280B213F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534" y="245291"/>
            <a:ext cx="8596668" cy="5730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 ˄ (q → r)) ˄ (q ˅ r) ˄ ¬(p → (q → r))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 marL="0" indent="0" algn="ctr">
              <a:buNone/>
            </a:pP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283367-3693-434C-9CB7-851610DBF1A9}"/>
              </a:ext>
            </a:extLst>
          </p:cNvPr>
          <p:cNvCxnSpPr>
            <a:cxnSpLocks/>
          </p:cNvCxnSpPr>
          <p:nvPr/>
        </p:nvCxnSpPr>
        <p:spPr>
          <a:xfrm>
            <a:off x="4914900" y="674042"/>
            <a:ext cx="0" cy="5950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C8C36B-A636-4F7D-B971-1D9B36DBE4A0}"/>
              </a:ext>
            </a:extLst>
          </p:cNvPr>
          <p:cNvSpPr txBox="1"/>
          <p:nvPr/>
        </p:nvSpPr>
        <p:spPr>
          <a:xfrm>
            <a:off x="4888705" y="700385"/>
            <a:ext cx="397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l-GR" sz="24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 for 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EA17E6-B117-47CC-9F75-AA83B28259F0}"/>
              </a:ext>
            </a:extLst>
          </p:cNvPr>
          <p:cNvSpPr txBox="1"/>
          <p:nvPr/>
        </p:nvSpPr>
        <p:spPr>
          <a:xfrm>
            <a:off x="3700462" y="1176723"/>
            <a:ext cx="3290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˄ (q → r) (2)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1FB4C8-8C69-414D-BB7E-B3133AF47506}"/>
              </a:ext>
            </a:extLst>
          </p:cNvPr>
          <p:cNvCxnSpPr>
            <a:cxnSpLocks/>
          </p:cNvCxnSpPr>
          <p:nvPr/>
        </p:nvCxnSpPr>
        <p:spPr>
          <a:xfrm>
            <a:off x="4888705" y="1541769"/>
            <a:ext cx="0" cy="5950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4A5A40-88C2-487C-BA23-77047CE6C969}"/>
              </a:ext>
            </a:extLst>
          </p:cNvPr>
          <p:cNvSpPr txBox="1"/>
          <p:nvPr/>
        </p:nvSpPr>
        <p:spPr>
          <a:xfrm>
            <a:off x="4438656" y="2056804"/>
            <a:ext cx="268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˅ r (3)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DFD40C-B198-4A1D-B499-7D29A51DF6AA}"/>
              </a:ext>
            </a:extLst>
          </p:cNvPr>
          <p:cNvCxnSpPr>
            <a:cxnSpLocks/>
          </p:cNvCxnSpPr>
          <p:nvPr/>
        </p:nvCxnSpPr>
        <p:spPr>
          <a:xfrm>
            <a:off x="4879180" y="2408456"/>
            <a:ext cx="0" cy="5950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9FE53E-15ED-4E97-A2C7-46F0A165EC6C}"/>
              </a:ext>
            </a:extLst>
          </p:cNvPr>
          <p:cNvSpPr txBox="1"/>
          <p:nvPr/>
        </p:nvSpPr>
        <p:spPr>
          <a:xfrm>
            <a:off x="3975495" y="2865717"/>
            <a:ext cx="284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¬(p → (q → r)) (4)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E13441-53F5-4562-B05E-1FB43DB4EAC4}"/>
              </a:ext>
            </a:extLst>
          </p:cNvPr>
          <p:cNvCxnSpPr>
            <a:cxnSpLocks/>
          </p:cNvCxnSpPr>
          <p:nvPr/>
        </p:nvCxnSpPr>
        <p:spPr>
          <a:xfrm flipH="1">
            <a:off x="4879180" y="3306217"/>
            <a:ext cx="1" cy="54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C3BCF9-8B3B-44F5-9E5A-C3D07BCF7E7F}"/>
              </a:ext>
            </a:extLst>
          </p:cNvPr>
          <p:cNvSpPr txBox="1"/>
          <p:nvPr/>
        </p:nvSpPr>
        <p:spPr>
          <a:xfrm>
            <a:off x="4888705" y="3262968"/>
            <a:ext cx="397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l-GR" sz="24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 for (2)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937384-6C65-4670-BC72-069A2BB1A8B3}"/>
              </a:ext>
            </a:extLst>
          </p:cNvPr>
          <p:cNvSpPr txBox="1"/>
          <p:nvPr/>
        </p:nvSpPr>
        <p:spPr>
          <a:xfrm>
            <a:off x="4738689" y="3719871"/>
            <a:ext cx="1019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B22C5B-0CAC-45D1-9CEF-35D94BAA9D03}"/>
              </a:ext>
            </a:extLst>
          </p:cNvPr>
          <p:cNvCxnSpPr>
            <a:cxnSpLocks/>
          </p:cNvCxnSpPr>
          <p:nvPr/>
        </p:nvCxnSpPr>
        <p:spPr>
          <a:xfrm>
            <a:off x="4879180" y="4235382"/>
            <a:ext cx="0" cy="5950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A6298E-48D7-4466-A267-3A112153F62B}"/>
              </a:ext>
            </a:extLst>
          </p:cNvPr>
          <p:cNvSpPr txBox="1"/>
          <p:nvPr/>
        </p:nvSpPr>
        <p:spPr>
          <a:xfrm>
            <a:off x="4379118" y="4701096"/>
            <a:ext cx="159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→ r (5)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BEBC47-02E0-427A-9EEC-0E74A895E669}"/>
              </a:ext>
            </a:extLst>
          </p:cNvPr>
          <p:cNvCxnSpPr>
            <a:cxnSpLocks/>
          </p:cNvCxnSpPr>
          <p:nvPr/>
        </p:nvCxnSpPr>
        <p:spPr>
          <a:xfrm flipH="1">
            <a:off x="4438656" y="5064057"/>
            <a:ext cx="373849" cy="5080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925A21-8683-46F6-9F71-A32B075E9E88}"/>
              </a:ext>
            </a:extLst>
          </p:cNvPr>
          <p:cNvCxnSpPr>
            <a:cxnSpLocks/>
          </p:cNvCxnSpPr>
          <p:nvPr/>
        </p:nvCxnSpPr>
        <p:spPr>
          <a:xfrm>
            <a:off x="4888705" y="5064057"/>
            <a:ext cx="359571" cy="4911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2E66EA-7E33-41D6-A516-AFDB4CBE34AF}"/>
              </a:ext>
            </a:extLst>
          </p:cNvPr>
          <p:cNvSpPr txBox="1"/>
          <p:nvPr/>
        </p:nvSpPr>
        <p:spPr>
          <a:xfrm>
            <a:off x="5248276" y="5124987"/>
            <a:ext cx="293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sz="24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4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rule for (5)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92CF64-8FB8-4779-B4A9-741591463EDC}"/>
              </a:ext>
            </a:extLst>
          </p:cNvPr>
          <p:cNvSpPr txBox="1"/>
          <p:nvPr/>
        </p:nvSpPr>
        <p:spPr>
          <a:xfrm>
            <a:off x="3975495" y="5686425"/>
            <a:ext cx="763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D7EC8-BBF9-49B9-BC18-91DFF6236CF5}"/>
              </a:ext>
            </a:extLst>
          </p:cNvPr>
          <p:cNvSpPr txBox="1"/>
          <p:nvPr/>
        </p:nvSpPr>
        <p:spPr>
          <a:xfrm>
            <a:off x="5248276" y="5628475"/>
            <a:ext cx="7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5BEC5-96DC-4230-B4F9-EFF9070910A3}"/>
              </a:ext>
            </a:extLst>
          </p:cNvPr>
          <p:cNvSpPr txBox="1"/>
          <p:nvPr/>
        </p:nvSpPr>
        <p:spPr>
          <a:xfrm>
            <a:off x="228599" y="245291"/>
            <a:ext cx="200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266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A9DA-6CB7-473C-B5DB-6466FF273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81220" y="240322"/>
            <a:ext cx="13058719" cy="563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¬q                                                                               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C5B9B-C5A9-4961-94ED-D3EEEDC5B627}"/>
              </a:ext>
            </a:extLst>
          </p:cNvPr>
          <p:cNvSpPr txBox="1"/>
          <p:nvPr/>
        </p:nvSpPr>
        <p:spPr>
          <a:xfrm>
            <a:off x="2292758" y="649540"/>
            <a:ext cx="293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sz="24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4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rule for (3)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36B5E-6709-4AE1-8621-311E9D751BC4}"/>
              </a:ext>
            </a:extLst>
          </p:cNvPr>
          <p:cNvSpPr txBox="1"/>
          <p:nvPr/>
        </p:nvSpPr>
        <p:spPr>
          <a:xfrm>
            <a:off x="8282888" y="552981"/>
            <a:ext cx="293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sz="24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4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rule for (3)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3ED276-E4E7-4E6D-90F0-9F5C24763A1C}"/>
              </a:ext>
            </a:extLst>
          </p:cNvPr>
          <p:cNvCxnSpPr>
            <a:cxnSpLocks/>
          </p:cNvCxnSpPr>
          <p:nvPr/>
        </p:nvCxnSpPr>
        <p:spPr>
          <a:xfrm flipH="1">
            <a:off x="1266953" y="719899"/>
            <a:ext cx="371348" cy="4153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9E87C4-CD75-4C6F-940F-0B46AB2D8CD4}"/>
              </a:ext>
            </a:extLst>
          </p:cNvPr>
          <p:cNvCxnSpPr>
            <a:cxnSpLocks/>
          </p:cNvCxnSpPr>
          <p:nvPr/>
        </p:nvCxnSpPr>
        <p:spPr>
          <a:xfrm>
            <a:off x="1995387" y="719899"/>
            <a:ext cx="374610" cy="4819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A9E724-989D-4A8C-BF64-E1063B3B192A}"/>
              </a:ext>
            </a:extLst>
          </p:cNvPr>
          <p:cNvCxnSpPr>
            <a:cxnSpLocks/>
          </p:cNvCxnSpPr>
          <p:nvPr/>
        </p:nvCxnSpPr>
        <p:spPr>
          <a:xfrm flipH="1">
            <a:off x="7453937" y="732444"/>
            <a:ext cx="371348" cy="4153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AD811A-C958-401E-AF3B-3BCF0A56B36D}"/>
              </a:ext>
            </a:extLst>
          </p:cNvPr>
          <p:cNvCxnSpPr>
            <a:cxnSpLocks/>
          </p:cNvCxnSpPr>
          <p:nvPr/>
        </p:nvCxnSpPr>
        <p:spPr>
          <a:xfrm>
            <a:off x="8126627" y="732444"/>
            <a:ext cx="312523" cy="4153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42EAE2-7CD2-4CE2-9ED7-71DD1A22FEA9}"/>
              </a:ext>
            </a:extLst>
          </p:cNvPr>
          <p:cNvSpPr txBox="1"/>
          <p:nvPr/>
        </p:nvSpPr>
        <p:spPr>
          <a:xfrm>
            <a:off x="996055" y="1102017"/>
            <a:ext cx="259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              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91977-2968-480A-A349-4B53DF426920}"/>
              </a:ext>
            </a:extLst>
          </p:cNvPr>
          <p:cNvSpPr txBox="1"/>
          <p:nvPr/>
        </p:nvSpPr>
        <p:spPr>
          <a:xfrm>
            <a:off x="6860951" y="1061478"/>
            <a:ext cx="23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                 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BCF670-2080-4E10-8E66-653D9D257017}"/>
              </a:ext>
            </a:extLst>
          </p:cNvPr>
          <p:cNvSpPr txBox="1"/>
          <p:nvPr/>
        </p:nvSpPr>
        <p:spPr>
          <a:xfrm>
            <a:off x="2657747" y="1562573"/>
            <a:ext cx="1150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l-GR" sz="24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7AF82F-ED33-483B-8ADA-32C26ACA1CDF}"/>
              </a:ext>
            </a:extLst>
          </p:cNvPr>
          <p:cNvSpPr txBox="1"/>
          <p:nvPr/>
        </p:nvSpPr>
        <p:spPr>
          <a:xfrm>
            <a:off x="7312385" y="1613551"/>
            <a:ext cx="12660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l-GR" sz="24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3B960C-B5C3-449B-BA56-8EE2AACD387B}"/>
              </a:ext>
            </a:extLst>
          </p:cNvPr>
          <p:cNvSpPr txBox="1"/>
          <p:nvPr/>
        </p:nvSpPr>
        <p:spPr>
          <a:xfrm>
            <a:off x="8633177" y="1613551"/>
            <a:ext cx="12660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l-GR" sz="24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3D1D43-E490-4F4C-973C-E284979ED3B5}"/>
              </a:ext>
            </a:extLst>
          </p:cNvPr>
          <p:cNvCxnSpPr>
            <a:cxnSpLocks/>
          </p:cNvCxnSpPr>
          <p:nvPr/>
        </p:nvCxnSpPr>
        <p:spPr>
          <a:xfrm flipH="1">
            <a:off x="2434880" y="1584960"/>
            <a:ext cx="12565" cy="4486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0F03F8-BEA6-476A-AEC3-03FCAC5C14E8}"/>
              </a:ext>
            </a:extLst>
          </p:cNvPr>
          <p:cNvCxnSpPr>
            <a:cxnSpLocks/>
          </p:cNvCxnSpPr>
          <p:nvPr/>
        </p:nvCxnSpPr>
        <p:spPr>
          <a:xfrm>
            <a:off x="7009872" y="1562573"/>
            <a:ext cx="8031" cy="6160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02D05E-220A-4B1F-A959-C75DEBF3ACB9}"/>
              </a:ext>
            </a:extLst>
          </p:cNvPr>
          <p:cNvCxnSpPr>
            <a:cxnSpLocks/>
          </p:cNvCxnSpPr>
          <p:nvPr/>
        </p:nvCxnSpPr>
        <p:spPr>
          <a:xfrm>
            <a:off x="8565851" y="1562573"/>
            <a:ext cx="0" cy="545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F81070-CD1A-4A85-8819-0ACA3CB7FFFB}"/>
              </a:ext>
            </a:extLst>
          </p:cNvPr>
          <p:cNvCxnSpPr>
            <a:cxnSpLocks/>
          </p:cNvCxnSpPr>
          <p:nvPr/>
        </p:nvCxnSpPr>
        <p:spPr>
          <a:xfrm>
            <a:off x="2396815" y="2510089"/>
            <a:ext cx="0" cy="5258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F9437C-3D23-46C7-9E19-4190352E293F}"/>
              </a:ext>
            </a:extLst>
          </p:cNvPr>
          <p:cNvCxnSpPr>
            <a:cxnSpLocks/>
          </p:cNvCxnSpPr>
          <p:nvPr/>
        </p:nvCxnSpPr>
        <p:spPr>
          <a:xfrm flipH="1">
            <a:off x="7004068" y="2572589"/>
            <a:ext cx="1" cy="4937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9227DC-89A3-4332-A494-1113E67B690C}"/>
              </a:ext>
            </a:extLst>
          </p:cNvPr>
          <p:cNvCxnSpPr>
            <a:cxnSpLocks/>
          </p:cNvCxnSpPr>
          <p:nvPr/>
        </p:nvCxnSpPr>
        <p:spPr>
          <a:xfrm>
            <a:off x="8565851" y="2587859"/>
            <a:ext cx="0" cy="5724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AAD96D5-AB30-4595-8FEC-221B5CFE9F04}"/>
              </a:ext>
            </a:extLst>
          </p:cNvPr>
          <p:cNvSpPr txBox="1"/>
          <p:nvPr/>
        </p:nvSpPr>
        <p:spPr>
          <a:xfrm>
            <a:off x="2292758" y="199013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FB0701-5332-4004-BB85-A7BD854D037F}"/>
              </a:ext>
            </a:extLst>
          </p:cNvPr>
          <p:cNvSpPr txBox="1"/>
          <p:nvPr/>
        </p:nvSpPr>
        <p:spPr>
          <a:xfrm>
            <a:off x="6855185" y="211092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DA38B2-1A1B-43AB-AC6D-977DA1C4D0D2}"/>
              </a:ext>
            </a:extLst>
          </p:cNvPr>
          <p:cNvSpPr txBox="1"/>
          <p:nvPr/>
        </p:nvSpPr>
        <p:spPr>
          <a:xfrm>
            <a:off x="8439150" y="212619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ABAD32-37E2-4EDA-941E-A4B734BF3638}"/>
              </a:ext>
            </a:extLst>
          </p:cNvPr>
          <p:cNvSpPr txBox="1"/>
          <p:nvPr/>
        </p:nvSpPr>
        <p:spPr>
          <a:xfrm>
            <a:off x="1544242" y="3102512"/>
            <a:ext cx="2269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¬(q → r) (6)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A3D18F-28FF-497D-91FD-618539A61498}"/>
              </a:ext>
            </a:extLst>
          </p:cNvPr>
          <p:cNvSpPr txBox="1"/>
          <p:nvPr/>
        </p:nvSpPr>
        <p:spPr>
          <a:xfrm>
            <a:off x="892306" y="1562871"/>
            <a:ext cx="579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ⓧ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07DE27-CAEA-434D-944F-D4E5DEDFAE1F}"/>
              </a:ext>
            </a:extLst>
          </p:cNvPr>
          <p:cNvSpPr txBox="1"/>
          <p:nvPr/>
        </p:nvSpPr>
        <p:spPr>
          <a:xfrm>
            <a:off x="6276021" y="3026977"/>
            <a:ext cx="2269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¬(q → r) (6)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A95373-A3B5-440E-B1CC-55F5A0110502}"/>
              </a:ext>
            </a:extLst>
          </p:cNvPr>
          <p:cNvSpPr txBox="1"/>
          <p:nvPr/>
        </p:nvSpPr>
        <p:spPr>
          <a:xfrm>
            <a:off x="8243060" y="3035905"/>
            <a:ext cx="2269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¬(q → r) (6)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B55E07A-27D9-4DD8-BA0D-A08C94C28ED9}"/>
              </a:ext>
            </a:extLst>
          </p:cNvPr>
          <p:cNvCxnSpPr>
            <a:cxnSpLocks/>
          </p:cNvCxnSpPr>
          <p:nvPr/>
        </p:nvCxnSpPr>
        <p:spPr>
          <a:xfrm>
            <a:off x="2383805" y="3497571"/>
            <a:ext cx="0" cy="5258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11023CB-AEBE-47F2-88E0-525136B03AF3}"/>
              </a:ext>
            </a:extLst>
          </p:cNvPr>
          <p:cNvCxnSpPr>
            <a:cxnSpLocks/>
          </p:cNvCxnSpPr>
          <p:nvPr/>
        </p:nvCxnSpPr>
        <p:spPr>
          <a:xfrm>
            <a:off x="7004068" y="3429000"/>
            <a:ext cx="0" cy="5258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F40C5C2-819D-4FA0-B1A9-69BA8E56EBF0}"/>
              </a:ext>
            </a:extLst>
          </p:cNvPr>
          <p:cNvCxnSpPr>
            <a:cxnSpLocks/>
          </p:cNvCxnSpPr>
          <p:nvPr/>
        </p:nvCxnSpPr>
        <p:spPr>
          <a:xfrm>
            <a:off x="8896350" y="3488642"/>
            <a:ext cx="0" cy="5258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2E36E3B-6533-43DB-843B-DA1304693500}"/>
              </a:ext>
            </a:extLst>
          </p:cNvPr>
          <p:cNvSpPr txBox="1"/>
          <p:nvPr/>
        </p:nvSpPr>
        <p:spPr>
          <a:xfrm>
            <a:off x="2434880" y="3562950"/>
            <a:ext cx="2057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sz="24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4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(6)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1B4611-88BC-4CE4-9A00-3A6302074A9A}"/>
              </a:ext>
            </a:extLst>
          </p:cNvPr>
          <p:cNvSpPr txBox="1"/>
          <p:nvPr/>
        </p:nvSpPr>
        <p:spPr>
          <a:xfrm>
            <a:off x="7004067" y="3509380"/>
            <a:ext cx="2057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sz="24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4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(6)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A4CF627-E2C2-4DBD-80C0-DFD58D960178}"/>
              </a:ext>
            </a:extLst>
          </p:cNvPr>
          <p:cNvSpPr txBox="1"/>
          <p:nvPr/>
        </p:nvSpPr>
        <p:spPr>
          <a:xfrm>
            <a:off x="9135070" y="3499849"/>
            <a:ext cx="2057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sz="24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4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(6)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8366A2-B29A-43D5-8624-B1ED42E2C2F9}"/>
              </a:ext>
            </a:extLst>
          </p:cNvPr>
          <p:cNvSpPr txBox="1"/>
          <p:nvPr/>
        </p:nvSpPr>
        <p:spPr>
          <a:xfrm>
            <a:off x="2230748" y="4099519"/>
            <a:ext cx="519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3AD0DC-1FDF-4DDE-A463-0C484D4E8073}"/>
              </a:ext>
            </a:extLst>
          </p:cNvPr>
          <p:cNvSpPr txBox="1"/>
          <p:nvPr/>
        </p:nvSpPr>
        <p:spPr>
          <a:xfrm>
            <a:off x="6824360" y="3922464"/>
            <a:ext cx="45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8F2D4A-70D2-4C40-926D-A95194CE0CFD}"/>
              </a:ext>
            </a:extLst>
          </p:cNvPr>
          <p:cNvSpPr txBox="1"/>
          <p:nvPr/>
        </p:nvSpPr>
        <p:spPr>
          <a:xfrm>
            <a:off x="8723342" y="3958443"/>
            <a:ext cx="519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554F65-561C-462B-91A2-E7AD17F5D930}"/>
              </a:ext>
            </a:extLst>
          </p:cNvPr>
          <p:cNvSpPr txBox="1"/>
          <p:nvPr/>
        </p:nvSpPr>
        <p:spPr>
          <a:xfrm>
            <a:off x="2145005" y="4501188"/>
            <a:ext cx="579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ⓧ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5513B4-C083-41F2-AD63-392FD2205A47}"/>
              </a:ext>
            </a:extLst>
          </p:cNvPr>
          <p:cNvSpPr txBox="1"/>
          <p:nvPr/>
        </p:nvSpPr>
        <p:spPr>
          <a:xfrm>
            <a:off x="6736111" y="4945925"/>
            <a:ext cx="11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DBCA23A-F27E-4A23-8423-F03544296A40}"/>
              </a:ext>
            </a:extLst>
          </p:cNvPr>
          <p:cNvCxnSpPr>
            <a:cxnSpLocks/>
          </p:cNvCxnSpPr>
          <p:nvPr/>
        </p:nvCxnSpPr>
        <p:spPr>
          <a:xfrm>
            <a:off x="6990319" y="4420108"/>
            <a:ext cx="0" cy="5258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4459E06-E780-40E1-9A9E-45626D599DB6}"/>
              </a:ext>
            </a:extLst>
          </p:cNvPr>
          <p:cNvCxnSpPr>
            <a:cxnSpLocks/>
          </p:cNvCxnSpPr>
          <p:nvPr/>
        </p:nvCxnSpPr>
        <p:spPr>
          <a:xfrm>
            <a:off x="8920702" y="4469113"/>
            <a:ext cx="0" cy="5258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B9CAF23-79FD-4966-8142-897D4BAC4B5B}"/>
              </a:ext>
            </a:extLst>
          </p:cNvPr>
          <p:cNvSpPr txBox="1"/>
          <p:nvPr/>
        </p:nvSpPr>
        <p:spPr>
          <a:xfrm>
            <a:off x="8677251" y="4944695"/>
            <a:ext cx="11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8E71D8-48D9-41E6-8CE1-C7DB14681E37}"/>
              </a:ext>
            </a:extLst>
          </p:cNvPr>
          <p:cNvSpPr txBox="1"/>
          <p:nvPr/>
        </p:nvSpPr>
        <p:spPr>
          <a:xfrm>
            <a:off x="6739393" y="5359009"/>
            <a:ext cx="579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ⓧ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0DA2D58-C8BF-49BF-A8B3-C1118633E189}"/>
              </a:ext>
            </a:extLst>
          </p:cNvPr>
          <p:cNvSpPr txBox="1"/>
          <p:nvPr/>
        </p:nvSpPr>
        <p:spPr>
          <a:xfrm>
            <a:off x="8650685" y="5316170"/>
            <a:ext cx="579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ⓧ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6899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912</TotalTime>
  <Words>595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Symbol</vt:lpstr>
      <vt:lpstr>Times New Roman</vt:lpstr>
      <vt:lpstr>Trebuchet MS</vt:lpstr>
      <vt:lpstr>Wingdings 3</vt:lpstr>
      <vt:lpstr>Facet</vt:lpstr>
      <vt:lpstr>Equation.3</vt:lpstr>
      <vt:lpstr>Semantic Tableaux Method Exercise 3.5</vt:lpstr>
      <vt:lpstr>PowerPoint Presentation</vt:lpstr>
      <vt:lpstr>The semantic tableau method is a refutation proof method.</vt:lpstr>
      <vt:lpstr>PowerPoint Presentation</vt:lpstr>
      <vt:lpstr>PowerPoint Presentation</vt:lpstr>
      <vt:lpstr>PowerPoint Presentation</vt:lpstr>
      <vt:lpstr>There are no open branches, all are closed =&gt; the semantic tableau is closed.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Tableaux Method Exercise 3.5</dc:title>
  <dc:creator>ANCA ALEXIA NISTOR</dc:creator>
  <cp:lastModifiedBy>ANCA ALEXIA NISTOR</cp:lastModifiedBy>
  <cp:revision>18</cp:revision>
  <dcterms:created xsi:type="dcterms:W3CDTF">2021-11-04T12:11:20Z</dcterms:created>
  <dcterms:modified xsi:type="dcterms:W3CDTF">2021-11-18T12:11:03Z</dcterms:modified>
</cp:coreProperties>
</file>