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1:39.187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51 439 24575,'0'0'0,"0"-9"0,0-15 0,0-4 0,5 2 0,1-1 0,-1 1 0,5 5 0,4 0 0,5-1 0,-2 0 0,3 3 0,1 0 0,-3-2 0,1 5 0,1-3 0,2 5 0,-3-2 0,1-2 0,1 2 0,2 4 0,1 3 0,1-1 0,2 2 0,0 1 0,0 3 0,1 1 0,0 2 0,5 0 0,11 1 0,5 0 0,6 6 0,1 0 0,2 0 0,-7-1 0,-10 4 0,-7-2 0,-6 11 0,-1 4 0,3 4 0,6 7 0,5 2 0,1 5 0,-3-6 0,-8-3 0,-3-7 0,-8-2 0,-1-1 0,-5 1 0,-5 7 0,8 1 0,-3 6 0,9 7 0,2-2 0,4 10 0,-5-3 0,-6-3 0,-5-5 0,-6-5 0,-3-3 0,-3-2 0,-1-3 0,-1 0 0,0 0 0,0-1 0,-6 1 0,-4 5 0,-6 0 0,-5 1 0,3-1 0,-8-2 0,-1-6 0,-1-1 0,-1-6 0,1-5 0,0-5 0,1-4 0,0-1 0,0-3 0,0 1 0,1-1 0,0 0 0,0 0 0,-6 1 0,0-1 0,0 1 0,-4 0 0,1 0 0,1 0 0,2 0 0,2 0 0,1 0 0,2-5 0,-5-1 0,-5-5 0,0 1 0,1-4 0,1 2 0,-1-4 0,0-2 0,-2-3 0,0-3 0,3 4 0,-3-2 0,8 1 0,1 3 0,3 4 0,7 0 0,-1-2 0,1-3 0,4-4 0,3-1 0,0-2 0,-3 5 0,3-1 0,2 0 0,4-2 0,-3 5 0,2-6 0,1-2 0,-3-1 0,2 0 0,1-1 0,2 1 0,7 5 0,2 0 0,0 1 0,6 0 0,5 3 0,-2 0 0,4 4 0,3 4 0,-3-2 0,2 3 0,1 3 0,3 2 0,-4-4 0,-4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18.182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2635 0 24575,'0'0'0,"-8"0"0,-29 27 0,-36 27 0,-25 28 0,-39 22 0,-13 17 0,-15 19 0,0-12-692,4 1 890,25-9-297,16 0 99,15-9 0,1-5 0,5-16-30,13-4 39,3-13-13,1-9 4,9 0 0,8-14 0,-2 5 691,6-4-889,-5-1 328,5-2-139,2-1 13,6 8-4,2-10 0,3-1 0,3-1 0,0-10 0,10 1 0,1-9 0,-1-8 0,8-5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19.276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3649.89722"/>
      <inkml:brushProperty name="anchorY" value="-1211.10315"/>
      <inkml:brushProperty name="scaleFactor" value="0.5"/>
    </inkml:brush>
  </inkml:definitions>
  <inkml:trace contextRef="#ctx0" brushRef="#br0">4196 1 24575,'0'0'0,"-15"0"0,-58 17 0,-54 37 0,-42 10 0,-41 14 0,-11 9-1664,-9-6 2139,6 3-712,10 0 237,2 1 0,0-8 0,8-8 0,6 1 0,7-6 0,6-6 0,3-5 0,21-4-125,11-11 161,9-3-54,16 0 18,11 1 0,2 2 0,7 3 0,14 1 0,5-8 1230,3-8-1581,18 0 1085,9-6-894,16-7 240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20.452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8861.83105"/>
      <inkml:brushProperty name="anchorY" value="-1653.79187"/>
      <inkml:brushProperty name="scaleFactor" value="0.5"/>
    </inkml:brush>
  </inkml:definitions>
  <inkml:trace contextRef="#ctx0" brushRef="#br0">4368 0 24575,'0'0'0,"-31"0"0,-46 18 0,-40 18 0,-32 10 0,-20 14 0,-13 11 0,-23 9 0,-2 6-2165,-17 3 2784,5 2-928,-2 0 309,-8 1 0,7-10 0,-9-1 0,1 9 0,9-8 0,11-7 0,11 0-433,17-9 557,16-5-186,31-6 62,20-5 0,24-3 0,19-3 0,5-9 0,9-1 1572,5 0-2021,5-6 1699,11-8-1543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21.685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14244.69238"/>
      <inkml:brushProperty name="anchorY" value="-2356.85498"/>
      <inkml:brushProperty name="scaleFactor" value="0.5"/>
    </inkml:brush>
  </inkml:definitions>
  <inkml:trace contextRef="#ctx0" brushRef="#br0">3498 0 24575,'0'0'0,"-15"0"0,-24 9 0,-24 9 0,-34 18 0,-19 8 0,-24 14 0,-8 11 0,-3 10 0,11 5 0,3 5 0,4 1 0,2 1 0,0-8 0,-9 7 0,8 1 0,0 0 0,0 1 0,1-1 0,-1-9 0,9-1 0,9-9 0,8-17 0,-2-8 0,14-5 0,4-3 0,12 1 0,11 0 0,9-8 0,-2 1 0,4-7 0,-6 1 0,2-6 0,3 3 0,4-5 0,11-12 0,13-7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23.56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18758.05859"/>
      <inkml:brushProperty name="anchorY" value="-3233.2666"/>
      <inkml:brushProperty name="scaleFactor" value="0.5"/>
    </inkml:brush>
  </inkml:definitions>
  <inkml:trace contextRef="#ctx0" brushRef="#br0">2842 0 24575,'0'0'0,"-8"0"0,-28 18 0,-28 10 0,-24 8 0,-13 15 0,-14 4 0,-8 1 0,-7 8 0,14-2 0,-1-3 0,-1 5 0,6-3 0,5-12 0,-3-14 0,5-3 0,12-9 0,5 0 0,3-5 0,10-5 0,9-5 0,7-3 0,8 6 0,46-9 0,-1 0 0,0 1 0,0-1 0,-10 7 0,-19 9 0,0-1 0,9 4 0,-3-4 0,-1 6 0,-13-4 0,-4 5 0,-3 4 0,0 6 0,0-5 0,-7-6 0,-8 3 0,-8 2 0,2 5 0,4 3 0,6-4 0,14-8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24.756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22615.66992"/>
      <inkml:brushProperty name="anchorY" value="-3438.14917"/>
      <inkml:brushProperty name="scaleFactor" value="0.5"/>
    </inkml:brush>
  </inkml:definitions>
  <inkml:trace contextRef="#ctx0" brushRef="#br0">2649 0 24575,'0'0'0,"-15"8"0,-23 20 0,-8 17 0,-14 8 0,-19 22 0,-10 0 0,-6-2 0,-2-7 0,1 3 0,1 3 0,-7-4 0,10-6 0,1-4 0,-6-6 0,1 5 0,0-1 0,-8-3 0,2-1 0,10-4 0,-6 0 0,3-11 0,1 7 0,10-8 0,2 9 0,9 1 0,9-7 0,-1-1 0,5 1 0,4 0 0,-5 2 0,3-8 0,-7-8 0,4-9 0,11-6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27.101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26280.01563"/>
      <inkml:brushProperty name="anchorY" value="-4028.14844"/>
      <inkml:brushProperty name="scaleFactor" value="0.5"/>
    </inkml:brush>
  </inkml:definitions>
  <inkml:trace contextRef="#ctx0" brushRef="#br0">2804 1 24575,'0'0'0,"-23"8"0,-44 20 0,-15 17 0,-30 18 0,-17 11 0,-8 10 0,-5 5 0,-1-14 0,10-1 0,3 0 0,1-6 0,-8 11 0,-2-4 0,-9 3 0,0 3 0,1-6 0,3 1 0,3-7 0,12-5 0,19-16 0,12-6 0,8-4 0,22 0 0,59-31 0,-1 0 0,1 0 0,-11 10 0,-10 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28.313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30099.74805"/>
      <inkml:brushProperty name="anchorY" value="-4526.74365"/>
      <inkml:brushProperty name="scaleFactor" value="0.5"/>
    </inkml:brush>
  </inkml:definitions>
  <inkml:trace contextRef="#ctx0" brushRef="#br0">3357 0 24575,'0'0'0,"-16"0"0,-31 9 0,-42 18 0,-18 9 0,-25 17 0,-20 4 0,-4 9 0,-9 0 0,-5-3 0,-5 4 0,7-4 0,-2 5 0,9-5 0,-11 6 0,-2 4 0,15 5-643,7-4 826,9-6-274,14-16 91,13-16 0,2-4 0,8-3 0,5 3 0,14-6 0,22 3 0,11-6 643,9-6-827,14-6 276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30.75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40181.25"/>
      <inkml:brushProperty name="anchorY" value="-6284.48096"/>
      <inkml:brushProperty name="scaleFactor" value="0.5"/>
    </inkml:brush>
  </inkml:definitions>
  <inkml:trace contextRef="#ctx0" brushRef="#br0">3845 0 24575,'0'0'0,"-22"0"0,-62 27 0,-43 18 0,-49 19 0,-49 31 0,-45 9-3050,-29 23 3922,-8-10-1308,-7-4 436,15-7 0,9-16 0,37-14 0,25-12 0,23-10-478,16-15 615,18-12-384,33-12 298,29 1-76,26-5 25,28-3 2177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32.821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45042.16797"/>
      <inkml:brushProperty name="anchorY" value="-6466.12646"/>
      <inkml:brushProperty name="scaleFactor" value="0.5"/>
    </inkml:brush>
  </inkml:definitions>
  <inkml:trace contextRef="#ctx0" brushRef="#br0">2161 0 24575,'0'0'0,"-15"15"0,-50 50 0,-17 18 0,-33 40 0,-15 7 0,-1 1 0,6-7 0,8-9 0,1-10 0,7-6 0,15-15 0,5-12 0,4-3 0,2-7 0,8-6 0,8-4 0,8-13 0,6-2 0,-4-2 0,12 1 0,-7-7 0,-8-7 0,10 1 0,-8 4 0,3 4 0,2 5 0,2-5 0,11 2 0,11-7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9:09.645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28756.4043"/>
      <inkml:brushProperty name="anchorY" value="-17207.10742"/>
      <inkml:brushProperty name="scaleFactor" value="0.5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44.141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53157.28125"/>
      <inkml:brushProperty name="anchorY" value="-8346.43555"/>
      <inkml:brushProperty name="scaleFactor" value="0.5"/>
    </inkml:brush>
  </inkml:definitions>
  <inkml:trace contextRef="#ctx0" brushRef="#br0">2598 1 24575,'0'0'0,"-8"0"0,-29 9 0,-17 18 0,-26 18 0,-21 18 0,-7 11 0,-10 1 0,3 5 0,-6 3 0,7-7 0,14 2 0,6-8 0,6-6 0,12-7 0,0-6 0,0 6 0,-3-3 0,6-1 0,-2-11 0,-11-2 0,-4-2 0,6-9 0,-1 1 0,1 1 0,17 4 0,0-6 0,-2 2 0,14 3 0,5-6 0,-5 2 0,2-6 0,2-6 0,10 2 0,2-4 0,11-4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0:45.627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56770.15234"/>
      <inkml:brushProperty name="anchorY" value="-8833.7373"/>
      <inkml:brushProperty name="scaleFactor" value="0.5"/>
    </inkml:brush>
  </inkml:definitions>
  <inkml:trace contextRef="#ctx0" brushRef="#br0">2732 0 24575,'0'0'0,"-15"15"0,-41 33 0,-17 24 0,-23 16 0,-8 18 0,-12 12 0,-8 0 0,4 6 0,-3-6 0,-3-7 0,16-16 0,-1-6 0,6-13 0,14-3 0,14-8 0,3-5 0,9-16 0,7-4 0,14-3 0,5-9 0,3-8 0,9 1 0,-2-5 0,-2 5 0,-3 4 0,-3-2 0,-4 4 0,-10 5 0,-3-5 0,-8 3 0,-9 3 0,2 3 0,-5-5 0,-4 1 0,14 3 0,-2-7 0,5-6 0,14 1 0,5-5 0,12-5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9:21.287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26724.4043"/>
      <inkml:brushProperty name="anchorY" value="-19239.10742"/>
      <inkml:brushProperty name="scaleFactor" value="0.5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9:19.20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27740.4043"/>
      <inkml:brushProperty name="anchorY" value="-18223.10742"/>
      <inkml:brushProperty name="scaleFactor" value="0.5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9:22.12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25708.4043"/>
      <inkml:brushProperty name="anchorY" value="-20255.10742"/>
      <inkml:brushProperty name="scaleFactor" value="0.5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9:24.130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24692.4043"/>
      <inkml:brushProperty name="anchorY" value="-21271.10742"/>
      <inkml:brushProperty name="scaleFactor" value="0.5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9:25.190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23676.4043"/>
      <inkml:brushProperty name="anchorY" value="-22287.10547"/>
      <inkml:brushProperty name="scaleFactor" value="0.5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1:32.040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2032"/>
      <inkml:brushProperty name="anchorY" value="-2032"/>
      <inkml:brushProperty name="scaleFactor" value="0.5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1:32.265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3048"/>
      <inkml:brushProperty name="anchorY" value="-3048"/>
      <inkml:brushProperty name="scaleFactor" value="0.5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1:32.587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4064"/>
      <inkml:brushProperty name="anchorY" value="-4064"/>
      <inkml:brushProperty name="scaleFactor" value="0.5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7:04.140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1163.96265"/>
      <inkml:brushProperty name="anchorY" value="-947.7807"/>
      <inkml:brushProperty name="scaleFactor" value="0.5"/>
    </inkml:brush>
  </inkml:definitions>
  <inkml:trace contextRef="#ctx0" brushRef="#br0">1604 0 24575,'0'0'0,"-8"8"0,-11 20 0,-8 9 0,-7-2 0,-6 3 0,-4 2 0,-2 2 0,0-9 0,0 2 0,0 0 0,0 3 0,0-8 0,-7 2 0,7 2 0,2-6 0,1 11 0,1 2 0,-1 4 0,0 10 0,0-8 0,8 8 0,0 8 0,0-1 0,-2-2 0,6 5 0,-1-3 0,-2-4 0,-2 5 0,-3-12 0,7 6 0,-2-3 0,-1-12 0,6-1 0,7-3 0,-1 1 0,-4 0 0,5 2 0,-4-7 0,4 9 0,-3 1 0,-5 2 0,-4 1 0,5 0 0,-3-1 0,-3 0 0,7-9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1:32.796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5080"/>
      <inkml:brushProperty name="anchorY" value="-5080"/>
      <inkml:brushProperty name="scaleFactor" value="0.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7:05.662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1455.83496"/>
      <inkml:brushProperty name="anchorY" value="-1931.30591"/>
      <inkml:brushProperty name="scaleFactor" value="0.5"/>
    </inkml:brush>
  </inkml:definitions>
  <inkml:trace contextRef="#ctx0" brushRef="#br0">2346 0 24575,'0'0'0,"0"8"0,-17 28 0,-10 19 0,-19 7 0,-5 11 0,-21 7 0,-1-4 0,2-6 0,-4 2 0,-2 2 0,5-5 0,6-5 0,-2 2 0,-3-4 0,12-5 0,-3-3 0,5-5 0,3-1 0,12-3 0,3-1 0,2 0 0,0 0 0,7-1 0,-1 2 0,-2-1 0,6 0 0,-3 9 0,-2 1 0,-3 0 0,-3 7 0,-4-2 0,-1-2 0,-2-3 0,1-3 0,7-3 0,1-2 0,1-1 0,-3-1 0,-2 0 0,-1 0 0,7 0 0,0 0 0,-2-8 0,8-1 0,-2 9 0,-11 2 0,-4-6 0,6-1 0,0 9 0,-1-8 0,0 1 0,8 0 0,-1-9 0,7 1 0,7-8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7:07.958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4817.93994"/>
      <inkml:brushProperty name="anchorY" value="-3644.91064"/>
      <inkml:brushProperty name="scaleFactor" value="0.5"/>
    </inkml:brush>
  </inkml:definitions>
  <inkml:trace contextRef="#ctx0" brushRef="#br0">3670 1 24575,'0'0'0,"0"7"0,-17 30 0,-20 27 0,-17 16 0,-25 11 0,-10 14 0,-7 3 0,6 7 0,-7-3 0,0-13 0,-7-5 0,0-6 0,2-1 0,3-2 0,-5 10 0,1-8 0,3 9 0,3-1 0,3 10 0,2-2 0,1 0 0,2-4 0,0 5 0,18-1 0,1-12 0,0-3 0,5 7 0,-4-11 0,5 1 0,13-10 0,-3 1 0,3-8 0,1-7 0,12-6 0,-8-4 0,1 4 0,-2-9 0,9 6 0,1-1 0,-8-1 0,6-1 0,0-1 0,0-10 0,-2 7 0,-1 0 0,-10 1 0,8 0 0,-8 10 0,-1-10 0,1-1 0,2-1 0,1-11 0,11 1 0,2 0 0,0 2 0,-1-6 0,7 1 0,-2-6 0,7 2 0,-2-6 0,7-14 0,22-8 0,-2 1 0,0 0 0,0 0 0,0 0 0,-1 0 0,1 0 0,0 0 0,0 0 0,0 0 0,0 0 0,0 0 0,-1 0 0,1 0 0,0-1 0,0 1 0,0 0 0,0 0 0,0 0 0,0 0 0,0 0 0,-1 0 0,1 0 0,0-1 0,0 1 0,0 0 0,0 0 0,0 0 0,0 0 0,0 0 0,0-1 0,0 1 0,0 0 0,0 0 0,0 0 0,0 0 0,0-1 0,0 1 0,0 0 0,0 0 0,0 0 0,0 0 0,0-1 0,0 1 0,0 0 0,0 0 0,0 0 0,0 0 0,0 0 0,0 0 0,0-1 0,1 1 0,-1 0 0,0 0 0,0 0 0,0 0 0,0 0 0,0 0 0,0 0 0,1-1 0,-1 1 0,0 0 0,0 0 0,0 0 0,1 0 0,7-30 0,4-11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7:09.417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9468.18359"/>
      <inkml:brushProperty name="anchorY" value="-6541.0752"/>
      <inkml:brushProperty name="scaleFactor" value="0.5"/>
    </inkml:brush>
  </inkml:definitions>
  <inkml:trace contextRef="#ctx0" brushRef="#br0">4311 1 24575,'0'0'0,"-16"7"0,-49 57 0,-44 44 0,-33 36 0,-42 33-3000,-33 23 3858,-24 7-3537,0-9 3322,-9-14-965,13-7 322,-4-14 0,23-9 0,21-18-49,22-16 63,18-12-21,22-19-27,17-7 43,14-12-13,9-1 1291,14 3-1655,4-14 3060,10-6-3408,7 4 2568,-2-3-2279,4-1 685,-6-2-271,3 7 19,3-2-6,-5 8 0,-5-1 0,2-3 0,3 4 0,5-11 0,5 5 0,4-3 0,3-10 0,10-4 0,1-10 0,10-1 0,7-7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7:10.997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14793.93945"/>
      <inkml:brushProperty name="anchorY" value="-9062.55176"/>
      <inkml:brushProperty name="scaleFactor" value="0.5"/>
    </inkml:brush>
  </inkml:definitions>
  <inkml:trace contextRef="#ctx0" brushRef="#br0">3873 0 24575,'0'0'0,"-16"8"0,-31 55 0,-43 46 0,-25 35 0,-18 24 0,-27 23-1876,-4 7 2412,1 10-804,-4-3 268,7-4 0,15-15 0,16-24 0,15-23 0,2-20 130,8-15-167,5-19 56,13-15-19,13-13 0,11-7 0,-1-5 1400,15-2-1800,-5-2 946,2 1-645,2-1 148,1 11-49,-8 1 0,-7 9 0,-1-1 0,3 7 0,-5-3 0,-5 5 0,3-5 0,4-4 0,6 5 0,-4-6 0,-5 6 0,2-3 0,4-4 0,-5 5 0,4 5 0,-5-3 0,4-3 0,-5 3 0,4-4 0,4-4 0,4-4 0,5-4 0,12-11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7:12.666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19682.38086"/>
      <inkml:brushProperty name="anchorY" value="-12187.69336"/>
      <inkml:brushProperty name="scaleFactor" value="0.5"/>
    </inkml:brush>
  </inkml:definitions>
  <inkml:trace contextRef="#ctx0" brushRef="#br0">4025 1 24575,'0'0'0,"0"7"0,-9 30 0,-9 9 0,-18 16 0,-17 11 0,-14 9 0,-3 5 0,-6 3 0,-5 1 0,-3 1 0,-3-1 0,7-8 0,-9-11 0,-1 0 0,-2 0 0,0 5 0,1 3 0,0-5 0,0 2 0,1 2 0,10 2 0,-1-5 0,1 1 0,-1 11 0,-3 2 0,-1 4 0,-2-1 0,-2-9 0,-9-1 0,0 0 0,-1-1 0,2 11 0,-7-6 0,2 0 0,2-1 0,12 1 0,2 0 0,12-8 0,0 1 0,-1-10 0,14 2 0,-2-6 0,-2-5 0,-7 11 0,12-4 0,-4-2 0,-3 3 0,3-5 0,3-5 0,5-4 0,4 4 0,-5-2 0,2-2 0,10-3 0,12-12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27:14.367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24722.65234"/>
      <inkml:brushProperty name="anchorY" value="-15218.89746"/>
      <inkml:brushProperty name="scaleFactor" value="0.5"/>
    </inkml:brush>
  </inkml:definitions>
  <inkml:trace contextRef="#ctx0" brushRef="#br0">3019 1 24575,'0'0'0,"-8"15"0,-2 23 0,-8 7 0,-8 15 0,-6 11 0,-6-9 0,-4 5 0,-3-5 0,0-4 0,-1 5 0,0-5 0,0-2 0,-8-3 0,-1 6 0,-7 6 0,0 8 0,3-2 0,-5-5 0,-6 3 0,3-5 0,-5-5 0,4-4 0,-3-5 0,14-3 0,-3-1 0,-5-2 0,3-1 0,3 1 0,-5 0 0,-5 9 0,2 0 0,-5 0 0,-12-1 0,-6 7 0,-3 7 0,8 8 0,0-3 0,-7-4 0,7 2 0,0 4 0,9 5 0,0-5 0,-2 3 0,-1-7 0,14 4 0,7-7 0,7-5 0,13-6 0,4-13 0,9-3 0,0-12 0,6 1 0,5-8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27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419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2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9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4EF3-0691-4F12-AC0F-E82E32DC7D2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6A499-5BF7-4CEE-AC01-00C6D17F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1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8" Type="http://schemas.openxmlformats.org/officeDocument/2006/relationships/customXml" Target="../ink/ink4.xml"/><Relationship Id="rId3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5.png"/><Relationship Id="rId4" Type="http://schemas.openxmlformats.org/officeDocument/2006/relationships/customXml" Target="../ink/ink28.xm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06AE-E77F-4069-87CD-84A26DC3F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circuits</a:t>
            </a:r>
            <a:br>
              <a:rPr lang="en-US" dirty="0"/>
            </a:br>
            <a:r>
              <a:rPr lang="en-US" dirty="0"/>
              <a:t>Exercise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D2808-43BF-4CD6-8511-4674D374A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Student’s name: Anca Alexia </a:t>
            </a:r>
            <a:r>
              <a:rPr lang="en-US" dirty="0" err="1"/>
              <a:t>Nistor</a:t>
            </a:r>
            <a:endParaRPr lang="en-US" dirty="0"/>
          </a:p>
          <a:p>
            <a:r>
              <a:rPr lang="en-US" dirty="0"/>
              <a:t>Group 915</a:t>
            </a:r>
          </a:p>
        </p:txBody>
      </p:sp>
    </p:spTree>
    <p:extLst>
      <p:ext uri="{BB962C8B-B14F-4D97-AF65-F5344CB8AC3E}">
        <p14:creationId xmlns:p14="http://schemas.microsoft.com/office/powerpoint/2010/main" val="40693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36254-D0FE-40A2-B8BB-29CA8DDB50D9}"/>
              </a:ext>
            </a:extLst>
          </p:cNvPr>
          <p:cNvSpPr txBox="1"/>
          <p:nvPr/>
        </p:nvSpPr>
        <p:spPr>
          <a:xfrm>
            <a:off x="275303" y="540774"/>
            <a:ext cx="88588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f(x, y, z)  = (x</a:t>
            </a:r>
            <a:r>
              <a:rPr lang="en-US" sz="3200" i="0" dirty="0">
                <a:solidFill>
                  <a:schemeClr val="accent1"/>
                </a:solidFill>
                <a:effectLst/>
              </a:rPr>
              <a:t>⊕((</a:t>
            </a:r>
            <a:r>
              <a:rPr lang="en-US" sz="3200" i="0" dirty="0" err="1">
                <a:solidFill>
                  <a:schemeClr val="accent1"/>
                </a:solidFill>
                <a:effectLst/>
              </a:rPr>
              <a:t>x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↓z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)↑y)) ˅ (x˄(y</a:t>
            </a:r>
            <a:r>
              <a:rPr lang="en-US" sz="3200" dirty="0">
                <a:solidFill>
                  <a:schemeClr val="accent1"/>
                </a:solidFill>
              </a:rPr>
              <a:t>   z))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x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↓ z =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xz</a:t>
            </a:r>
            <a:endParaRPr lang="en-US" sz="3200" i="0" dirty="0">
              <a:solidFill>
                <a:schemeClr val="accent1"/>
              </a:solidFill>
              <a:effectLst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xz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↑ y =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xz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˅ y = x ˅ z ˅ y = x ˅ y ˅ 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i="0" dirty="0">
                <a:solidFill>
                  <a:schemeClr val="accent1"/>
                </a:solidFill>
                <a:effectLst/>
              </a:rPr>
              <a:t>⊕(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 ˅ y ˅ z) = x(x ˅ y ˅ 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)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˅ x(x ˅ y ˅ 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) = </a:t>
            </a:r>
          </a:p>
          <a:p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   = xx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xy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xz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xxyz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= x 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xy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xz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xyz</a:t>
            </a:r>
            <a:endParaRPr lang="en-US" sz="3200" i="0" dirty="0">
              <a:solidFill>
                <a:schemeClr val="accent1"/>
              </a:solidFill>
              <a:effectLst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y   z = </a:t>
            </a:r>
            <a:r>
              <a:rPr lang="en-US" sz="32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yz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yz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 ˄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yz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yz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) = </a:t>
            </a:r>
            <a:r>
              <a:rPr lang="en-US" sz="32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xyz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xyz</a:t>
            </a:r>
            <a:endParaRPr lang="en-US" sz="32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i="0" dirty="0">
              <a:solidFill>
                <a:schemeClr val="accent1"/>
              </a:solidFill>
              <a:effectLst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=&gt; f(x, y, z) = x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xy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˅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xyz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˅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xyz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˅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xyz</a:t>
            </a:r>
            <a:endParaRPr lang="en-US" sz="32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r>
              <a:rPr lang="en-US" sz="32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   f(x, y, z) = x ˅ </a:t>
            </a:r>
            <a:r>
              <a:rPr lang="en-US" sz="32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xyz</a:t>
            </a:r>
            <a:endParaRPr lang="en-US" sz="3200" i="0" dirty="0">
              <a:solidFill>
                <a:schemeClr val="accent1"/>
              </a:solidFill>
              <a:effectLst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i="0" dirty="0">
              <a:solidFill>
                <a:schemeClr val="accent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62AB-6C73-438F-9FA5-3BA6DE551486}"/>
              </a:ext>
            </a:extLst>
          </p:cNvPr>
          <p:cNvSpPr txBox="1"/>
          <p:nvPr/>
        </p:nvSpPr>
        <p:spPr>
          <a:xfrm rot="2523307">
            <a:off x="6313346" y="633112"/>
            <a:ext cx="5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</a:rPr>
              <a:t>⊕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87FBF-5E79-4118-B10C-0AD6D767E39F}"/>
              </a:ext>
            </a:extLst>
          </p:cNvPr>
          <p:cNvSpPr txBox="1"/>
          <p:nvPr/>
        </p:nvSpPr>
        <p:spPr>
          <a:xfrm rot="2523307">
            <a:off x="940016" y="3064028"/>
            <a:ext cx="5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</a:rPr>
              <a:t>⊕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A69C2-F07E-4899-A2E9-E2F2613F1AD4}"/>
              </a:ext>
            </a:extLst>
          </p:cNvPr>
          <p:cNvSpPr txBox="1"/>
          <p:nvPr/>
        </p:nvSpPr>
        <p:spPr>
          <a:xfrm>
            <a:off x="3451123" y="247093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E01AB-A0A2-4B33-ACAC-81B2FA77D34B}"/>
              </a:ext>
            </a:extLst>
          </p:cNvPr>
          <p:cNvSpPr txBox="1"/>
          <p:nvPr/>
        </p:nvSpPr>
        <p:spPr>
          <a:xfrm>
            <a:off x="2227007" y="702455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4BEA6-554C-4A0E-AFCD-1FFA2F29BB64}"/>
              </a:ext>
            </a:extLst>
          </p:cNvPr>
          <p:cNvSpPr txBox="1"/>
          <p:nvPr/>
        </p:nvSpPr>
        <p:spPr>
          <a:xfrm>
            <a:off x="5529415" y="196798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CBAEF-98A2-4B53-9C45-862038220F86}"/>
              </a:ext>
            </a:extLst>
          </p:cNvPr>
          <p:cNvSpPr txBox="1"/>
          <p:nvPr/>
        </p:nvSpPr>
        <p:spPr>
          <a:xfrm>
            <a:off x="929149" y="1218404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ADB15-1EC9-44E5-B920-1D308B4BCE75}"/>
              </a:ext>
            </a:extLst>
          </p:cNvPr>
          <p:cNvSpPr txBox="1"/>
          <p:nvPr/>
        </p:nvSpPr>
        <p:spPr>
          <a:xfrm>
            <a:off x="732504" y="702455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79474-49C8-4F5D-93F0-7DF1B34F1C97}"/>
              </a:ext>
            </a:extLst>
          </p:cNvPr>
          <p:cNvSpPr txBox="1"/>
          <p:nvPr/>
        </p:nvSpPr>
        <p:spPr>
          <a:xfrm>
            <a:off x="2423652" y="1218404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14E86-D37D-410F-9F8D-836333734C50}"/>
              </a:ext>
            </a:extLst>
          </p:cNvPr>
          <p:cNvSpPr txBox="1"/>
          <p:nvPr/>
        </p:nvSpPr>
        <p:spPr>
          <a:xfrm>
            <a:off x="2322871" y="964587"/>
            <a:ext cx="540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1C1E8-5EC9-4D88-B953-D6278AFB72E4}"/>
              </a:ext>
            </a:extLst>
          </p:cNvPr>
          <p:cNvSpPr txBox="1"/>
          <p:nvPr/>
        </p:nvSpPr>
        <p:spPr>
          <a:xfrm>
            <a:off x="5117691" y="1210809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F153B-621A-4437-AE84-6893EE019D03}"/>
              </a:ext>
            </a:extLst>
          </p:cNvPr>
          <p:cNvSpPr txBox="1"/>
          <p:nvPr/>
        </p:nvSpPr>
        <p:spPr>
          <a:xfrm>
            <a:off x="3704921" y="1235617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E3DAC-DDB7-42EC-9828-E3B236328DC6}"/>
              </a:ext>
            </a:extLst>
          </p:cNvPr>
          <p:cNvSpPr txBox="1"/>
          <p:nvPr/>
        </p:nvSpPr>
        <p:spPr>
          <a:xfrm>
            <a:off x="5825614" y="1218404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84764-C4AC-441B-876E-E2AE40F87D7C}"/>
              </a:ext>
            </a:extLst>
          </p:cNvPr>
          <p:cNvSpPr txBox="1"/>
          <p:nvPr/>
        </p:nvSpPr>
        <p:spPr>
          <a:xfrm>
            <a:off x="6489291" y="1210808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21A11-8B55-4155-9C25-754F8A5153C0}"/>
              </a:ext>
            </a:extLst>
          </p:cNvPr>
          <p:cNvSpPr txBox="1"/>
          <p:nvPr/>
        </p:nvSpPr>
        <p:spPr>
          <a:xfrm>
            <a:off x="1526844" y="1733114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D4F0C-F90E-4B97-A32A-C4B786F0FFF8}"/>
              </a:ext>
            </a:extLst>
          </p:cNvPr>
          <p:cNvSpPr txBox="1"/>
          <p:nvPr/>
        </p:nvSpPr>
        <p:spPr>
          <a:xfrm>
            <a:off x="3669890" y="1709753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DE873D-853F-461B-B313-8EBF622CD6C3}"/>
              </a:ext>
            </a:extLst>
          </p:cNvPr>
          <p:cNvSpPr txBox="1"/>
          <p:nvPr/>
        </p:nvSpPr>
        <p:spPr>
          <a:xfrm>
            <a:off x="2165942" y="1701512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E01CE8-25C6-48B7-8120-32FC903C7C30}"/>
              </a:ext>
            </a:extLst>
          </p:cNvPr>
          <p:cNvSpPr txBox="1"/>
          <p:nvPr/>
        </p:nvSpPr>
        <p:spPr>
          <a:xfrm>
            <a:off x="4704735" y="1701511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01C2C5-01DD-4D94-8299-0FD99CC713F2}"/>
              </a:ext>
            </a:extLst>
          </p:cNvPr>
          <p:cNvSpPr txBox="1"/>
          <p:nvPr/>
        </p:nvSpPr>
        <p:spPr>
          <a:xfrm>
            <a:off x="4023852" y="1701511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FB922A-D2E7-438D-B29D-ED392DF71558}"/>
              </a:ext>
            </a:extLst>
          </p:cNvPr>
          <p:cNvSpPr txBox="1"/>
          <p:nvPr/>
        </p:nvSpPr>
        <p:spPr>
          <a:xfrm>
            <a:off x="7231625" y="1733113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790D1F-B346-46EE-A3EC-58FB7C656F62}"/>
              </a:ext>
            </a:extLst>
          </p:cNvPr>
          <p:cNvSpPr txBox="1"/>
          <p:nvPr/>
        </p:nvSpPr>
        <p:spPr>
          <a:xfrm>
            <a:off x="6550742" y="1733113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D7C0-3DB2-41E0-98BC-5E4589EE419C}"/>
              </a:ext>
            </a:extLst>
          </p:cNvPr>
          <p:cNvSpPr txBox="1"/>
          <p:nvPr/>
        </p:nvSpPr>
        <p:spPr>
          <a:xfrm>
            <a:off x="5691648" y="2167849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74A99-A806-47FC-B325-B60EE7E158F9}"/>
              </a:ext>
            </a:extLst>
          </p:cNvPr>
          <p:cNvSpPr txBox="1"/>
          <p:nvPr/>
        </p:nvSpPr>
        <p:spPr>
          <a:xfrm>
            <a:off x="1061497" y="2169343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632EE2-E21A-4AA0-B05F-BB1A4176D5A0}"/>
              </a:ext>
            </a:extLst>
          </p:cNvPr>
          <p:cNvCxnSpPr>
            <a:cxnSpLocks/>
          </p:cNvCxnSpPr>
          <p:nvPr/>
        </p:nvCxnSpPr>
        <p:spPr>
          <a:xfrm flipV="1">
            <a:off x="6575321" y="2089763"/>
            <a:ext cx="16459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07D8F8-F562-4E22-926E-83E7174814EC}"/>
              </a:ext>
            </a:extLst>
          </p:cNvPr>
          <p:cNvSpPr txBox="1"/>
          <p:nvPr/>
        </p:nvSpPr>
        <p:spPr>
          <a:xfrm>
            <a:off x="2863645" y="2207803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E53C4A-9885-46A6-8DA2-DDEDD640A8ED}"/>
              </a:ext>
            </a:extLst>
          </p:cNvPr>
          <p:cNvSpPr txBox="1"/>
          <p:nvPr/>
        </p:nvSpPr>
        <p:spPr>
          <a:xfrm>
            <a:off x="2227007" y="2207803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DA542-CC2C-4F54-8B3E-9CC2F9C3A8B0}"/>
              </a:ext>
            </a:extLst>
          </p:cNvPr>
          <p:cNvSpPr txBox="1"/>
          <p:nvPr/>
        </p:nvSpPr>
        <p:spPr>
          <a:xfrm>
            <a:off x="1990646" y="2209866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227570-3343-4768-A14F-DF9F55CA58E2}"/>
              </a:ext>
            </a:extLst>
          </p:cNvPr>
          <p:cNvSpPr txBox="1"/>
          <p:nvPr/>
        </p:nvSpPr>
        <p:spPr>
          <a:xfrm>
            <a:off x="1296174" y="2167849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B97F5-81B3-4380-A4CE-BE7052241B6F}"/>
              </a:ext>
            </a:extLst>
          </p:cNvPr>
          <p:cNvSpPr txBox="1"/>
          <p:nvPr/>
        </p:nvSpPr>
        <p:spPr>
          <a:xfrm>
            <a:off x="5920862" y="2175590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BA8247-4B1D-4E8A-B316-1AB208793A3A}"/>
              </a:ext>
            </a:extLst>
          </p:cNvPr>
          <p:cNvSpPr txBox="1"/>
          <p:nvPr/>
        </p:nvSpPr>
        <p:spPr>
          <a:xfrm>
            <a:off x="6580239" y="2158235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618EFE-4135-4600-97AD-547D0225CFE4}"/>
              </a:ext>
            </a:extLst>
          </p:cNvPr>
          <p:cNvSpPr txBox="1"/>
          <p:nvPr/>
        </p:nvSpPr>
        <p:spPr>
          <a:xfrm>
            <a:off x="2205043" y="2690911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BBC7D-3892-4484-8D2C-69B29222C2EF}"/>
              </a:ext>
            </a:extLst>
          </p:cNvPr>
          <p:cNvSpPr txBox="1"/>
          <p:nvPr/>
        </p:nvSpPr>
        <p:spPr>
          <a:xfrm>
            <a:off x="1966451" y="2684555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F3AFEE-7D88-4B73-AD54-9B5C257A5862}"/>
              </a:ext>
            </a:extLst>
          </p:cNvPr>
          <p:cNvSpPr txBox="1"/>
          <p:nvPr/>
        </p:nvSpPr>
        <p:spPr>
          <a:xfrm>
            <a:off x="7853518" y="2196502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0780C-C1C7-4519-A520-91BC7E80725C}"/>
              </a:ext>
            </a:extLst>
          </p:cNvPr>
          <p:cNvSpPr txBox="1"/>
          <p:nvPr/>
        </p:nvSpPr>
        <p:spPr>
          <a:xfrm>
            <a:off x="5004619" y="2196503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A1EE7B-69DA-4163-8DDE-B636487BB461}"/>
              </a:ext>
            </a:extLst>
          </p:cNvPr>
          <p:cNvSpPr txBox="1"/>
          <p:nvPr/>
        </p:nvSpPr>
        <p:spPr>
          <a:xfrm>
            <a:off x="4350774" y="2196504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11A55A-C779-436F-B4FE-D4E54F1F281B}"/>
              </a:ext>
            </a:extLst>
          </p:cNvPr>
          <p:cNvSpPr txBox="1"/>
          <p:nvPr/>
        </p:nvSpPr>
        <p:spPr>
          <a:xfrm>
            <a:off x="1805153" y="3179583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0EA3AE-5D3F-47E3-927C-2B66D28FD4A3}"/>
              </a:ext>
            </a:extLst>
          </p:cNvPr>
          <p:cNvSpPr txBox="1"/>
          <p:nvPr/>
        </p:nvSpPr>
        <p:spPr>
          <a:xfrm>
            <a:off x="1566561" y="3181646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9AEAED-CE5A-4ABD-B903-4E9E9F51E41D}"/>
              </a:ext>
            </a:extLst>
          </p:cNvPr>
          <p:cNvSpPr txBox="1"/>
          <p:nvPr/>
        </p:nvSpPr>
        <p:spPr>
          <a:xfrm>
            <a:off x="720371" y="3163956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77F588-A749-4D84-966D-D4C9B6389DBA}"/>
              </a:ext>
            </a:extLst>
          </p:cNvPr>
          <p:cNvSpPr txBox="1"/>
          <p:nvPr/>
        </p:nvSpPr>
        <p:spPr>
          <a:xfrm>
            <a:off x="3833352" y="4644382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BE0506-1E24-499D-BC13-F264D31DD6A7}"/>
              </a:ext>
            </a:extLst>
          </p:cNvPr>
          <p:cNvSpPr txBox="1"/>
          <p:nvPr/>
        </p:nvSpPr>
        <p:spPr>
          <a:xfrm>
            <a:off x="6361471" y="4167217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175089-33A5-42AD-829B-F1F2CB6AA7E2}"/>
              </a:ext>
            </a:extLst>
          </p:cNvPr>
          <p:cNvSpPr txBox="1"/>
          <p:nvPr/>
        </p:nvSpPr>
        <p:spPr>
          <a:xfrm>
            <a:off x="4528825" y="3183439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C5DC2-AF02-4D46-9F87-19052F6A74E5}"/>
              </a:ext>
            </a:extLst>
          </p:cNvPr>
          <p:cNvSpPr txBox="1"/>
          <p:nvPr/>
        </p:nvSpPr>
        <p:spPr>
          <a:xfrm>
            <a:off x="3907094" y="3171118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DC56C7-1C9B-4733-AF3A-7569B726927A}"/>
              </a:ext>
            </a:extLst>
          </p:cNvPr>
          <p:cNvSpPr txBox="1"/>
          <p:nvPr/>
        </p:nvSpPr>
        <p:spPr>
          <a:xfrm>
            <a:off x="3663359" y="3171119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3A3436-BCBD-42AB-873C-382219802CEF}"/>
              </a:ext>
            </a:extLst>
          </p:cNvPr>
          <p:cNvSpPr txBox="1"/>
          <p:nvPr/>
        </p:nvSpPr>
        <p:spPr>
          <a:xfrm>
            <a:off x="3409336" y="3171119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88FDB4-0292-40D6-8E4F-C62B995073BD}"/>
              </a:ext>
            </a:extLst>
          </p:cNvPr>
          <p:cNvSpPr txBox="1"/>
          <p:nvPr/>
        </p:nvSpPr>
        <p:spPr>
          <a:xfrm>
            <a:off x="5650475" y="4167218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638203-94EE-476A-AE50-EBC876546A68}"/>
              </a:ext>
            </a:extLst>
          </p:cNvPr>
          <p:cNvSpPr txBox="1"/>
          <p:nvPr/>
        </p:nvSpPr>
        <p:spPr>
          <a:xfrm>
            <a:off x="4350774" y="4167218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FDD350-A2BB-4CF6-8607-0F2E1127F390}"/>
              </a:ext>
            </a:extLst>
          </p:cNvPr>
          <p:cNvSpPr txBox="1"/>
          <p:nvPr/>
        </p:nvSpPr>
        <p:spPr>
          <a:xfrm>
            <a:off x="3704921" y="4168546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EE8F7E-D92E-4628-8B0E-0436C1B6E87B}"/>
              </a:ext>
            </a:extLst>
          </p:cNvPr>
          <p:cNvSpPr txBox="1"/>
          <p:nvPr/>
        </p:nvSpPr>
        <p:spPr>
          <a:xfrm>
            <a:off x="3473246" y="4167219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B076A1-6356-4899-A3DA-F755793DC581}"/>
              </a:ext>
            </a:extLst>
          </p:cNvPr>
          <p:cNvSpPr txBox="1"/>
          <p:nvPr/>
        </p:nvSpPr>
        <p:spPr>
          <a:xfrm>
            <a:off x="2851354" y="4167219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BE3252-6DF0-471A-A9DA-E52C0B92FA2F}"/>
              </a:ext>
            </a:extLst>
          </p:cNvPr>
          <p:cNvSpPr txBox="1"/>
          <p:nvPr/>
        </p:nvSpPr>
        <p:spPr>
          <a:xfrm>
            <a:off x="2844291" y="4650327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625D32-0C96-46A8-A8AF-5D0B1259595F}"/>
              </a:ext>
            </a:extLst>
          </p:cNvPr>
          <p:cNvSpPr txBox="1"/>
          <p:nvPr/>
        </p:nvSpPr>
        <p:spPr>
          <a:xfrm>
            <a:off x="7428270" y="4144617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86FF6C-A4AE-42F4-A0DB-B472702E9916}"/>
              </a:ext>
            </a:extLst>
          </p:cNvPr>
          <p:cNvSpPr txBox="1"/>
          <p:nvPr/>
        </p:nvSpPr>
        <p:spPr>
          <a:xfrm>
            <a:off x="6821129" y="4160396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1BD8C1-1171-41AE-9D5B-FC3923264475}"/>
              </a:ext>
            </a:extLst>
          </p:cNvPr>
          <p:cNvSpPr txBox="1"/>
          <p:nvPr/>
        </p:nvSpPr>
        <p:spPr>
          <a:xfrm>
            <a:off x="6596214" y="4167217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A0703B-59DB-4B9E-B17C-2626A2C0DCB1}"/>
              </a:ext>
            </a:extLst>
          </p:cNvPr>
          <p:cNvSpPr txBox="1"/>
          <p:nvPr/>
        </p:nvSpPr>
        <p:spPr>
          <a:xfrm>
            <a:off x="3092245" y="1195130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90B05F-20EB-4CCC-B5B2-ABCE1C0B3659}"/>
              </a:ext>
            </a:extLst>
          </p:cNvPr>
          <p:cNvSpPr txBox="1"/>
          <p:nvPr/>
        </p:nvSpPr>
        <p:spPr>
          <a:xfrm>
            <a:off x="6309850" y="5655391"/>
            <a:ext cx="368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here, we use Absorption Law: </a:t>
            </a:r>
          </a:p>
          <a:p>
            <a:r>
              <a:rPr lang="pt-BR" b="0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a ¤ (a ⁂ b) = a ⁂ (a ¤ b) = a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885E843-2673-404F-995B-3E33E9B3964E}"/>
              </a:ext>
            </a:extLst>
          </p:cNvPr>
          <p:cNvCxnSpPr/>
          <p:nvPr/>
        </p:nvCxnSpPr>
        <p:spPr>
          <a:xfrm flipH="1" flipV="1">
            <a:off x="4542503" y="5152911"/>
            <a:ext cx="1648746" cy="775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B921434-A7DE-4C8B-8F8D-3FE1268D28FB}"/>
              </a:ext>
            </a:extLst>
          </p:cNvPr>
          <p:cNvSpPr txBox="1"/>
          <p:nvPr/>
        </p:nvSpPr>
        <p:spPr>
          <a:xfrm>
            <a:off x="9687232" y="202741"/>
            <a:ext cx="2510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HERE, WE TRANSFORM f INTO DCF(f).</a:t>
            </a:r>
          </a:p>
        </p:txBody>
      </p:sp>
    </p:spTree>
    <p:extLst>
      <p:ext uri="{BB962C8B-B14F-4D97-AF65-F5344CB8AC3E}">
        <p14:creationId xmlns:p14="http://schemas.microsoft.com/office/powerpoint/2010/main" val="254597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64BC-B300-41F5-ADC1-C913208B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43" y="845754"/>
            <a:ext cx="947665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f(x, y, z) = x ˅ </a:t>
            </a:r>
            <a:r>
              <a:rPr lang="en-US" sz="3200" b="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xyz</a:t>
            </a:r>
            <a:r>
              <a:rPr lang="en-US" sz="3200" b="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= 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a</a:t>
            </a:r>
            <a:r>
              <a:rPr lang="en-US" sz="3200" b="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˅ </a:t>
            </a: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b</a:t>
            </a:r>
            <a:endParaRPr lang="en-US" sz="3200" b="0" i="0" dirty="0">
              <a:solidFill>
                <a:schemeClr val="accent1"/>
              </a:solidFill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S   = {(0,0,0), (0,0,1), (0,1,0), (0,1,1)}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S   = {(1,1,0)}</a:t>
            </a:r>
          </a:p>
          <a:p>
            <a:pPr marL="0" indent="0">
              <a:buNone/>
            </a:pPr>
            <a:endParaRPr lang="en-US" sz="32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=&gt; S = {(0,0,0), (0,0,1), (0,1,0), (0,1,1), (1,1,0)}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75B96-06D2-472D-A710-0326CCEA1482}"/>
              </a:ext>
            </a:extLst>
          </p:cNvPr>
          <p:cNvSpPr txBox="1"/>
          <p:nvPr/>
        </p:nvSpPr>
        <p:spPr>
          <a:xfrm>
            <a:off x="3483236" y="553366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C6C7-F928-428D-9D7D-BE3CE2502E4B}"/>
              </a:ext>
            </a:extLst>
          </p:cNvPr>
          <p:cNvSpPr txBox="1"/>
          <p:nvPr/>
        </p:nvSpPr>
        <p:spPr>
          <a:xfrm>
            <a:off x="2406605" y="553366"/>
            <a:ext cx="54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EAAE3-7667-4BA8-A9C8-D83D365966F6}"/>
              </a:ext>
            </a:extLst>
          </p:cNvPr>
          <p:cNvSpPr txBox="1"/>
          <p:nvPr/>
        </p:nvSpPr>
        <p:spPr>
          <a:xfrm>
            <a:off x="550607" y="227486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4283A-FE66-435D-A81C-97925EC4F124}"/>
              </a:ext>
            </a:extLst>
          </p:cNvPr>
          <p:cNvSpPr txBox="1"/>
          <p:nvPr/>
        </p:nvSpPr>
        <p:spPr>
          <a:xfrm>
            <a:off x="550607" y="2869904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1043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8866BA5-438C-4EE2-AB7A-BA63CF3D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92321"/>
              </p:ext>
            </p:extLst>
          </p:nvPr>
        </p:nvGraphicFramePr>
        <p:xfrm>
          <a:off x="1505976" y="119933"/>
          <a:ext cx="5971458" cy="645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486">
                  <a:extLst>
                    <a:ext uri="{9D8B030D-6E8A-4147-A177-3AD203B41FA5}">
                      <a16:colId xmlns:a16="http://schemas.microsoft.com/office/drawing/2014/main" val="205980272"/>
                    </a:ext>
                  </a:extLst>
                </a:gridCol>
                <a:gridCol w="1990486">
                  <a:extLst>
                    <a:ext uri="{9D8B030D-6E8A-4147-A177-3AD203B41FA5}">
                      <a16:colId xmlns:a16="http://schemas.microsoft.com/office/drawing/2014/main" val="2607874472"/>
                    </a:ext>
                  </a:extLst>
                </a:gridCol>
                <a:gridCol w="1990486">
                  <a:extLst>
                    <a:ext uri="{9D8B030D-6E8A-4147-A177-3AD203B41FA5}">
                      <a16:colId xmlns:a16="http://schemas.microsoft.com/office/drawing/2014/main" val="984957498"/>
                    </a:ext>
                  </a:extLst>
                </a:gridCol>
              </a:tblGrid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83801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63282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50468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15643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37433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42881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82273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62458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85385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34759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17904"/>
                  </a:ext>
                </a:extLst>
              </a:tr>
              <a:tr h="5379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00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8E5693-1B05-4680-A00F-3CD985A5723C}"/>
              </a:ext>
            </a:extLst>
          </p:cNvPr>
          <p:cNvSpPr txBox="1"/>
          <p:nvPr/>
        </p:nvSpPr>
        <p:spPr>
          <a:xfrm>
            <a:off x="237614" y="634969"/>
            <a:ext cx="14535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II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III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IV = I + II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 = II + III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 = IV + 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FB18A-815A-43BF-A6DF-572ECBF5192D}"/>
              </a:ext>
            </a:extLst>
          </p:cNvPr>
          <p:cNvSpPr txBox="1"/>
          <p:nvPr/>
        </p:nvSpPr>
        <p:spPr>
          <a:xfrm>
            <a:off x="7457767" y="615305"/>
            <a:ext cx="4734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m1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m2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m3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m4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m6 </a:t>
            </a:r>
          </a:p>
          <a:p>
            <a:endParaRPr lang="en-US" sz="3200" b="1" i="0" dirty="0">
              <a:solidFill>
                <a:schemeClr val="accent2">
                  <a:lumMod val="75000"/>
                </a:schemeClr>
              </a:solidFill>
              <a:effectLst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FBC35D-BC27-469B-AAC5-386D3F48E24E}"/>
              </a:ext>
            </a:extLst>
          </p:cNvPr>
          <p:cNvCxnSpPr/>
          <p:nvPr/>
        </p:nvCxnSpPr>
        <p:spPr>
          <a:xfrm>
            <a:off x="1540388" y="2271252"/>
            <a:ext cx="597145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6C78C2-E0BD-4D01-B34F-623310582845}"/>
              </a:ext>
            </a:extLst>
          </p:cNvPr>
          <p:cNvCxnSpPr/>
          <p:nvPr/>
        </p:nvCxnSpPr>
        <p:spPr>
          <a:xfrm>
            <a:off x="1540388" y="3429000"/>
            <a:ext cx="597145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9FC8F5-0534-4BFE-9B05-79D579F31710}"/>
              </a:ext>
            </a:extLst>
          </p:cNvPr>
          <p:cNvCxnSpPr/>
          <p:nvPr/>
        </p:nvCxnSpPr>
        <p:spPr>
          <a:xfrm>
            <a:off x="1574800" y="3347494"/>
            <a:ext cx="597145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C0DFD2-4653-4FEE-A5C6-05C818A54B08}"/>
              </a:ext>
            </a:extLst>
          </p:cNvPr>
          <p:cNvCxnSpPr/>
          <p:nvPr/>
        </p:nvCxnSpPr>
        <p:spPr>
          <a:xfrm>
            <a:off x="1574800" y="4424515"/>
            <a:ext cx="597145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824A1D-7D06-4229-A11A-93F6900AC1E6}"/>
              </a:ext>
            </a:extLst>
          </p:cNvPr>
          <p:cNvCxnSpPr/>
          <p:nvPr/>
        </p:nvCxnSpPr>
        <p:spPr>
          <a:xfrm>
            <a:off x="1505976" y="1166842"/>
            <a:ext cx="597145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B499F-85B4-4D76-A9A0-7403B526E1B7}"/>
              </a:ext>
            </a:extLst>
          </p:cNvPr>
          <p:cNvCxnSpPr/>
          <p:nvPr/>
        </p:nvCxnSpPr>
        <p:spPr>
          <a:xfrm>
            <a:off x="1486309" y="6089907"/>
            <a:ext cx="597145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98EBDE-EDD9-450D-BCC7-DCF9B090439D}"/>
              </a:ext>
            </a:extLst>
          </p:cNvPr>
          <p:cNvCxnSpPr/>
          <p:nvPr/>
        </p:nvCxnSpPr>
        <p:spPr>
          <a:xfrm>
            <a:off x="1486309" y="6007508"/>
            <a:ext cx="597145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A18CEF-4579-4757-BF39-9C313667FAB9}"/>
              </a:ext>
            </a:extLst>
          </p:cNvPr>
          <p:cNvSpPr txBox="1"/>
          <p:nvPr/>
        </p:nvSpPr>
        <p:spPr>
          <a:xfrm>
            <a:off x="9535653" y="3203688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84477-EDDE-4790-9999-D16001340C81}"/>
              </a:ext>
            </a:extLst>
          </p:cNvPr>
          <p:cNvSpPr txBox="1"/>
          <p:nvPr/>
        </p:nvSpPr>
        <p:spPr>
          <a:xfrm>
            <a:off x="1053691" y="4550328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5CA72-B2C0-4A86-B846-3CB676F6BF6A}"/>
              </a:ext>
            </a:extLst>
          </p:cNvPr>
          <p:cNvSpPr txBox="1"/>
          <p:nvPr/>
        </p:nvSpPr>
        <p:spPr>
          <a:xfrm>
            <a:off x="1053691" y="3962071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A43B6-7FC3-4968-905A-64DACFA4CA31}"/>
              </a:ext>
            </a:extLst>
          </p:cNvPr>
          <p:cNvSpPr txBox="1"/>
          <p:nvPr/>
        </p:nvSpPr>
        <p:spPr>
          <a:xfrm>
            <a:off x="1053691" y="2894443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F7CA71-F677-4A76-959D-4F2BD335C20C}"/>
              </a:ext>
            </a:extLst>
          </p:cNvPr>
          <p:cNvSpPr txBox="1"/>
          <p:nvPr/>
        </p:nvSpPr>
        <p:spPr>
          <a:xfrm>
            <a:off x="1053692" y="2379407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A947C-4988-4A2C-8D79-71CDE5D3085A}"/>
              </a:ext>
            </a:extLst>
          </p:cNvPr>
          <p:cNvSpPr txBox="1"/>
          <p:nvPr/>
        </p:nvSpPr>
        <p:spPr>
          <a:xfrm>
            <a:off x="1053692" y="1783324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D8EA4-8C94-48DE-931C-D556FF3063F9}"/>
              </a:ext>
            </a:extLst>
          </p:cNvPr>
          <p:cNvSpPr txBox="1"/>
          <p:nvPr/>
        </p:nvSpPr>
        <p:spPr>
          <a:xfrm>
            <a:off x="1053692" y="1238413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72B571-0077-472E-A302-945BA1CB86B2}"/>
              </a:ext>
            </a:extLst>
          </p:cNvPr>
          <p:cNvSpPr txBox="1"/>
          <p:nvPr/>
        </p:nvSpPr>
        <p:spPr>
          <a:xfrm>
            <a:off x="1053692" y="693399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D22B23-AB29-410C-9BB8-F7483E3EC9D2}"/>
              </a:ext>
            </a:extLst>
          </p:cNvPr>
          <p:cNvSpPr txBox="1"/>
          <p:nvPr/>
        </p:nvSpPr>
        <p:spPr>
          <a:xfrm>
            <a:off x="7420078" y="3387214"/>
            <a:ext cx="47719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m1 </a:t>
            </a:r>
            <a:r>
              <a:rPr lang="en-US" sz="32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˅ m2 = </a:t>
            </a:r>
            <a:r>
              <a:rPr lang="en-US" sz="3200" i="0" dirty="0" err="1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xy</a:t>
            </a:r>
            <a:r>
              <a:rPr lang="en-US" sz="32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= max1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m1 </a:t>
            </a:r>
            <a:r>
              <a:rPr lang="en-US" sz="32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˅ m3 = </a:t>
            </a:r>
            <a:r>
              <a:rPr lang="en-US" sz="3200" i="0" dirty="0" err="1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xz</a:t>
            </a:r>
            <a:endParaRPr lang="en-US" sz="3200" i="0" dirty="0">
              <a:solidFill>
                <a:schemeClr val="accent2">
                  <a:lumMod val="75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m2</a:t>
            </a:r>
            <a:r>
              <a:rPr lang="en-US" sz="32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˅ m4 = </a:t>
            </a:r>
            <a:r>
              <a:rPr lang="en-US" sz="3200" i="0" dirty="0" err="1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xz</a:t>
            </a:r>
            <a:endParaRPr lang="en-US" sz="3200" i="0" dirty="0">
              <a:solidFill>
                <a:schemeClr val="accent2">
                  <a:lumMod val="75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r>
              <a:rPr lang="en-US" sz="32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m3 ˅ m4 = </a:t>
            </a:r>
            <a:r>
              <a:rPr lang="en-US" sz="3200" i="0" dirty="0" err="1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xy</a:t>
            </a:r>
            <a:r>
              <a:rPr lang="en-US" sz="32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= max2</a:t>
            </a:r>
          </a:p>
          <a:p>
            <a:r>
              <a:rPr lang="en-US" sz="32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m3 ˅ m6 = </a:t>
            </a:r>
            <a:r>
              <a:rPr lang="en-US" sz="3200" i="0" dirty="0" err="1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yz</a:t>
            </a:r>
            <a:r>
              <a:rPr lang="en-US" sz="32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= max3</a:t>
            </a:r>
          </a:p>
          <a:p>
            <a:endParaRPr lang="en-US" sz="3200" i="0" dirty="0">
              <a:solidFill>
                <a:schemeClr val="accent2">
                  <a:lumMod val="75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BF226-090B-4A59-A0B1-5E33377C69AA}"/>
              </a:ext>
            </a:extLst>
          </p:cNvPr>
          <p:cNvSpPr txBox="1"/>
          <p:nvPr/>
        </p:nvSpPr>
        <p:spPr>
          <a:xfrm>
            <a:off x="7420078" y="6067908"/>
            <a:ext cx="567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m1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˅m3˅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m2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˅m4=x=max4</a:t>
            </a:r>
          </a:p>
          <a:p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3DE0ED-02EF-4620-B169-F060D025D6A2}"/>
              </a:ext>
            </a:extLst>
          </p:cNvPr>
          <p:cNvSpPr txBox="1"/>
          <p:nvPr/>
        </p:nvSpPr>
        <p:spPr>
          <a:xfrm>
            <a:off x="10257503" y="5828911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604FC1-8594-4B00-B714-30DA9269FEB1}"/>
              </a:ext>
            </a:extLst>
          </p:cNvPr>
          <p:cNvSpPr txBox="1"/>
          <p:nvPr/>
        </p:nvSpPr>
        <p:spPr>
          <a:xfrm>
            <a:off x="9466009" y="3630961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1BECC-845F-458E-BB4B-464C347C9212}"/>
              </a:ext>
            </a:extLst>
          </p:cNvPr>
          <p:cNvSpPr txBox="1"/>
          <p:nvPr/>
        </p:nvSpPr>
        <p:spPr>
          <a:xfrm>
            <a:off x="9738853" y="3198167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1DD1E4-0EE0-46C5-BC19-02A85B2A2411}"/>
              </a:ext>
            </a:extLst>
          </p:cNvPr>
          <p:cNvSpPr txBox="1"/>
          <p:nvPr/>
        </p:nvSpPr>
        <p:spPr>
          <a:xfrm>
            <a:off x="9657735" y="5132810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CBAD5-5C0E-4568-B89D-CE782A5E5004}"/>
              </a:ext>
            </a:extLst>
          </p:cNvPr>
          <p:cNvSpPr txBox="1"/>
          <p:nvPr/>
        </p:nvSpPr>
        <p:spPr>
          <a:xfrm>
            <a:off x="9461094" y="4134323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1B2C0E-F401-42FF-82CA-F733038B8119}"/>
              </a:ext>
            </a:extLst>
          </p:cNvPr>
          <p:cNvSpPr txBox="1"/>
          <p:nvPr/>
        </p:nvSpPr>
        <p:spPr>
          <a:xfrm>
            <a:off x="9461094" y="4649821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31DA5-64BE-4CE6-BF70-6E8118EAC7E1}"/>
              </a:ext>
            </a:extLst>
          </p:cNvPr>
          <p:cNvSpPr txBox="1"/>
          <p:nvPr/>
        </p:nvSpPr>
        <p:spPr>
          <a:xfrm>
            <a:off x="9687233" y="3620507"/>
            <a:ext cx="59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76721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29B17-D89F-41A2-9F9E-FEFF46E9B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57404"/>
              </p:ext>
            </p:extLst>
          </p:nvPr>
        </p:nvGraphicFramePr>
        <p:xfrm>
          <a:off x="678426" y="719666"/>
          <a:ext cx="9481575" cy="477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315">
                  <a:extLst>
                    <a:ext uri="{9D8B030D-6E8A-4147-A177-3AD203B41FA5}">
                      <a16:colId xmlns:a16="http://schemas.microsoft.com/office/drawing/2014/main" val="808830975"/>
                    </a:ext>
                  </a:extLst>
                </a:gridCol>
                <a:gridCol w="1896315">
                  <a:extLst>
                    <a:ext uri="{9D8B030D-6E8A-4147-A177-3AD203B41FA5}">
                      <a16:colId xmlns:a16="http://schemas.microsoft.com/office/drawing/2014/main" val="241810213"/>
                    </a:ext>
                  </a:extLst>
                </a:gridCol>
                <a:gridCol w="1896315">
                  <a:extLst>
                    <a:ext uri="{9D8B030D-6E8A-4147-A177-3AD203B41FA5}">
                      <a16:colId xmlns:a16="http://schemas.microsoft.com/office/drawing/2014/main" val="1283945647"/>
                    </a:ext>
                  </a:extLst>
                </a:gridCol>
                <a:gridCol w="1896315">
                  <a:extLst>
                    <a:ext uri="{9D8B030D-6E8A-4147-A177-3AD203B41FA5}">
                      <a16:colId xmlns:a16="http://schemas.microsoft.com/office/drawing/2014/main" val="63235888"/>
                    </a:ext>
                  </a:extLst>
                </a:gridCol>
                <a:gridCol w="1896315">
                  <a:extLst>
                    <a:ext uri="{9D8B030D-6E8A-4147-A177-3AD203B41FA5}">
                      <a16:colId xmlns:a16="http://schemas.microsoft.com/office/drawing/2014/main" val="2486133972"/>
                    </a:ext>
                  </a:extLst>
                </a:gridCol>
              </a:tblGrid>
              <a:tr h="796094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95693"/>
                  </a:ext>
                </a:extLst>
              </a:tr>
              <a:tr h="79609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3307"/>
                  </a:ext>
                </a:extLst>
              </a:tr>
              <a:tr h="79609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36880"/>
                  </a:ext>
                </a:extLst>
              </a:tr>
              <a:tr h="79609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37243"/>
                  </a:ext>
                </a:extLst>
              </a:tr>
              <a:tr h="79609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3675"/>
                  </a:ext>
                </a:extLst>
              </a:tr>
              <a:tr h="79609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643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7CD989-2117-4353-A716-785873FA3EE9}"/>
              </a:ext>
            </a:extLst>
          </p:cNvPr>
          <p:cNvSpPr txBox="1"/>
          <p:nvPr/>
        </p:nvSpPr>
        <p:spPr>
          <a:xfrm>
            <a:off x="1612489" y="597452"/>
            <a:ext cx="110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max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monoms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8071A-D565-4EE8-AB47-F85EE07177E7}"/>
              </a:ext>
            </a:extLst>
          </p:cNvPr>
          <p:cNvSpPr txBox="1"/>
          <p:nvPr/>
        </p:nvSpPr>
        <p:spPr>
          <a:xfrm>
            <a:off x="678426" y="1177104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minterms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E747AE-ABCD-4B4F-AA08-40FBBCC44251}"/>
                  </a:ext>
                </a:extLst>
              </p14:cNvPr>
              <p14:cNvContentPartPr/>
              <p14:nvPr/>
            </p14:nvContentPartPr>
            <p14:xfrm>
              <a:off x="6323690" y="4649988"/>
              <a:ext cx="531720" cy="43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E747AE-ABCD-4B4F-AA08-40FBBCC44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050" y="4640988"/>
                <a:ext cx="5493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796A6AA-BC17-41D1-AA4C-0E4AA51D942C}"/>
                  </a:ext>
                </a:extLst>
              </p14:cNvPr>
              <p14:cNvContentPartPr/>
              <p14:nvPr/>
            </p14:nvContentPartPr>
            <p14:xfrm>
              <a:off x="2752850" y="237958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796A6AA-BC17-41D1-AA4C-0E4AA51D94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4210" y="237058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523AA33-10AA-40EA-83F2-ADD127DAF43E}"/>
              </a:ext>
            </a:extLst>
          </p:cNvPr>
          <p:cNvGrpSpPr/>
          <p:nvPr/>
        </p:nvGrpSpPr>
        <p:grpSpPr>
          <a:xfrm>
            <a:off x="1034937" y="1587928"/>
            <a:ext cx="8911440" cy="3905640"/>
            <a:chOff x="1034937" y="1587928"/>
            <a:chExt cx="8911440" cy="3905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70542F-D340-45F5-9168-401838EFF6DA}"/>
                    </a:ext>
                  </a:extLst>
                </p14:cNvPr>
                <p14:cNvContentPartPr/>
                <p14:nvPr/>
              </p14:nvContentPartPr>
              <p14:xfrm>
                <a:off x="6481017" y="1587928"/>
                <a:ext cx="577800" cy="720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70542F-D340-45F5-9168-401838EFF6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2017" y="1578928"/>
                  <a:ext cx="59544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A43ABA-96B0-4F2F-A546-29DEC4427885}"/>
                    </a:ext>
                  </a:extLst>
                </p14:cNvPr>
                <p14:cNvContentPartPr/>
                <p14:nvPr/>
              </p14:nvContentPartPr>
              <p14:xfrm>
                <a:off x="6598737" y="1716808"/>
                <a:ext cx="844920" cy="983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A43ABA-96B0-4F2F-A546-29DEC44278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9737" y="1707808"/>
                  <a:ext cx="862560" cy="10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B16031-4770-43CE-8C05-75E211980D6F}"/>
                    </a:ext>
                  </a:extLst>
                </p14:cNvPr>
                <p14:cNvContentPartPr/>
                <p14:nvPr/>
              </p14:nvContentPartPr>
              <p14:xfrm>
                <a:off x="6667857" y="1748488"/>
                <a:ext cx="1321200" cy="145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B16031-4770-43CE-8C05-75E211980D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59217" y="1739848"/>
                  <a:ext cx="1338840" cy="14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4AC197-B718-48D5-96AE-DB8526259B88}"/>
                    </a:ext>
                  </a:extLst>
                </p14:cNvPr>
                <p14:cNvContentPartPr/>
                <p14:nvPr/>
              </p14:nvContentPartPr>
              <p14:xfrm>
                <a:off x="6325137" y="2518528"/>
                <a:ext cx="1551960" cy="127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4AC197-B718-48D5-96AE-DB8526259B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16497" y="2509888"/>
                  <a:ext cx="1569600" cy="12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227E91-58BA-4F3F-9281-78A1CEEE56C5}"/>
                    </a:ext>
                  </a:extLst>
                </p14:cNvPr>
                <p14:cNvContentPartPr/>
                <p14:nvPr/>
              </p14:nvContentPartPr>
              <p14:xfrm>
                <a:off x="6626817" y="3112168"/>
                <a:ext cx="1394280" cy="1491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227E91-58BA-4F3F-9281-78A1CEEE56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17817" y="3103168"/>
                  <a:ext cx="1411920" cy="15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1F53AA-BB4E-4FEE-A0B6-003804C11872}"/>
                    </a:ext>
                  </a:extLst>
                </p14:cNvPr>
                <p14:cNvContentPartPr/>
                <p14:nvPr/>
              </p14:nvContentPartPr>
              <p14:xfrm>
                <a:off x="6620337" y="3866008"/>
                <a:ext cx="1449000" cy="145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1F53AA-BB4E-4FEE-A0B6-003804C118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11697" y="3857368"/>
                  <a:ext cx="1466640" cy="14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F6CBB6-6B61-4268-92EF-D5DF9260EEBB}"/>
                    </a:ext>
                  </a:extLst>
                </p14:cNvPr>
                <p14:cNvContentPartPr/>
                <p14:nvPr/>
              </p14:nvContentPartPr>
              <p14:xfrm>
                <a:off x="6934257" y="4411768"/>
                <a:ext cx="1086840" cy="108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F6CBB6-6B61-4268-92EF-D5DF9260EE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25617" y="4403128"/>
                  <a:ext cx="110448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250706-BB20-42C0-9324-BD85064FD439}"/>
                    </a:ext>
                  </a:extLst>
                </p14:cNvPr>
                <p14:cNvContentPartPr/>
                <p14:nvPr/>
              </p14:nvContentPartPr>
              <p14:xfrm>
                <a:off x="5179977" y="3143848"/>
                <a:ext cx="948600" cy="80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250706-BB20-42C0-9324-BD85064FD4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71337" y="3134848"/>
                  <a:ext cx="96624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BA91C0-A52C-4533-9975-D1BBD40E95F5}"/>
                    </a:ext>
                  </a:extLst>
                </p14:cNvPr>
                <p14:cNvContentPartPr/>
                <p14:nvPr/>
              </p14:nvContentPartPr>
              <p14:xfrm>
                <a:off x="3831057" y="3095968"/>
                <a:ext cx="1510920" cy="525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BA91C0-A52C-4533-9975-D1BBD40E95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22057" y="3087328"/>
                  <a:ext cx="15285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1C455D-A9A8-4CD7-856F-DA486E2159B3}"/>
                    </a:ext>
                  </a:extLst>
                </p14:cNvPr>
                <p14:cNvContentPartPr/>
                <p14:nvPr/>
              </p14:nvContentPartPr>
              <p14:xfrm>
                <a:off x="2374137" y="3208288"/>
                <a:ext cx="1572480" cy="619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1C455D-A9A8-4CD7-856F-DA486E2159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65497" y="3199288"/>
                  <a:ext cx="159012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7A53E0-01E8-408D-A0EF-14BC58D4B60D}"/>
                    </a:ext>
                  </a:extLst>
                </p14:cNvPr>
                <p14:cNvContentPartPr/>
                <p14:nvPr/>
              </p14:nvContentPartPr>
              <p14:xfrm>
                <a:off x="1034937" y="3112168"/>
                <a:ext cx="1259280" cy="68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7A53E0-01E8-408D-A0EF-14BC58D4B6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6297" y="3103168"/>
                  <a:ext cx="12769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7F57FE-E080-4249-9896-94D698FC8AC5}"/>
                    </a:ext>
                  </a:extLst>
                </p14:cNvPr>
                <p14:cNvContentPartPr/>
                <p14:nvPr/>
              </p14:nvContentPartPr>
              <p14:xfrm>
                <a:off x="8922897" y="3336448"/>
                <a:ext cx="1023480" cy="439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7F57FE-E080-4249-9896-94D698FC8A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13897" y="3327448"/>
                  <a:ext cx="10411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E5B5E7-EBBE-44E8-A057-B8A7E6A9FC64}"/>
                    </a:ext>
                  </a:extLst>
                </p14:cNvPr>
                <p14:cNvContentPartPr/>
                <p14:nvPr/>
              </p14:nvContentPartPr>
              <p14:xfrm>
                <a:off x="7949457" y="3112168"/>
                <a:ext cx="953640" cy="57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E5B5E7-EBBE-44E8-A057-B8A7E6A9FC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0817" y="3103168"/>
                  <a:ext cx="97128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C477C9-1589-4FCF-8DFA-BF61263D1FC1}"/>
                    </a:ext>
                  </a:extLst>
                </p14:cNvPr>
                <p14:cNvContentPartPr/>
                <p14:nvPr/>
              </p14:nvContentPartPr>
              <p14:xfrm>
                <a:off x="8808417" y="4780048"/>
                <a:ext cx="1009800" cy="54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C477C9-1589-4FCF-8DFA-BF61263D1F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99417" y="4771408"/>
                  <a:ext cx="102744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15F6C7-4055-437F-8A23-95F342DDE716}"/>
                    </a:ext>
                  </a:extLst>
                </p14:cNvPr>
                <p14:cNvContentPartPr/>
                <p14:nvPr/>
              </p14:nvContentPartPr>
              <p14:xfrm>
                <a:off x="6250977" y="4732528"/>
                <a:ext cx="1208520" cy="46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15F6C7-4055-437F-8A23-95F342DDE7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42337" y="4723528"/>
                  <a:ext cx="12261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A7CF6F-FB0B-41C3-92AF-286566A07F43}"/>
                    </a:ext>
                  </a:extLst>
                </p14:cNvPr>
                <p14:cNvContentPartPr/>
                <p14:nvPr/>
              </p14:nvContentPartPr>
              <p14:xfrm>
                <a:off x="2481777" y="4876528"/>
                <a:ext cx="1384560" cy="43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A7CF6F-FB0B-41C3-92AF-286566A07F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73137" y="4867528"/>
                  <a:ext cx="14022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0807DD-F04E-4EA4-A9D6-4C9069729005}"/>
                    </a:ext>
                  </a:extLst>
                </p14:cNvPr>
                <p14:cNvContentPartPr/>
                <p14:nvPr/>
              </p14:nvContentPartPr>
              <p14:xfrm>
                <a:off x="1275417" y="4748368"/>
                <a:ext cx="777960" cy="644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0807DD-F04E-4EA4-A9D6-4C90697290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66777" y="4739368"/>
                  <a:ext cx="7956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B4CFAD-3500-45DF-B419-9E24827F42AB}"/>
                    </a:ext>
                  </a:extLst>
                </p14:cNvPr>
                <p14:cNvContentPartPr/>
                <p14:nvPr/>
              </p14:nvContentPartPr>
              <p14:xfrm>
                <a:off x="4920417" y="4780048"/>
                <a:ext cx="935280" cy="54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B4CFAD-3500-45DF-B419-9E24827F42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11777" y="4771408"/>
                  <a:ext cx="9529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98A9FA-A572-4FAB-A8FD-D09700C1892A}"/>
                    </a:ext>
                  </a:extLst>
                </p14:cNvPr>
                <p14:cNvContentPartPr/>
                <p14:nvPr/>
              </p14:nvContentPartPr>
              <p14:xfrm>
                <a:off x="3780657" y="4748368"/>
                <a:ext cx="983520" cy="73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98A9FA-A572-4FAB-A8FD-D09700C189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72017" y="4739368"/>
                  <a:ext cx="1001160" cy="751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512288-A679-4053-B08E-3ADB4EDA2D92}"/>
              </a:ext>
            </a:extLst>
          </p:cNvPr>
          <p:cNvCxnSpPr>
            <a:cxnSpLocks/>
          </p:cNvCxnSpPr>
          <p:nvPr/>
        </p:nvCxnSpPr>
        <p:spPr>
          <a:xfrm flipV="1">
            <a:off x="5424716" y="5196208"/>
            <a:ext cx="909353" cy="801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1A0C1C-2B7A-449A-99D7-C548727111C7}"/>
              </a:ext>
            </a:extLst>
          </p:cNvPr>
          <p:cNvSpPr txBox="1"/>
          <p:nvPr/>
        </p:nvSpPr>
        <p:spPr>
          <a:xfrm>
            <a:off x="3160377" y="5997677"/>
            <a:ext cx="252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Circled, because it is unique on its row.</a:t>
            </a:r>
          </a:p>
        </p:txBody>
      </p:sp>
    </p:spTree>
    <p:extLst>
      <p:ext uri="{BB962C8B-B14F-4D97-AF65-F5344CB8AC3E}">
        <p14:creationId xmlns:p14="http://schemas.microsoft.com/office/powerpoint/2010/main" val="33443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2A42-1792-4298-ABCB-7A2E6BD9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0" y="1119553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 the table, it can be seen that (max3) is the only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central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monom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because it has at least one ‘*’ which is unique on its row. =&gt; C(f) = {max3}.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M(f) = {max1, max2, max3, max4}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C(f) = {max3}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M(f) != C(f)  and C(f) is not empty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second case of simplification algorithm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x,y,z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= max3 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yz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CB642C-8D2E-4832-83A3-2CF81118C8D5}"/>
                  </a:ext>
                </a:extLst>
              </p14:cNvPr>
              <p14:cNvContentPartPr/>
              <p14:nvPr/>
            </p14:nvContentPartPr>
            <p14:xfrm>
              <a:off x="658730" y="91438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CB642C-8D2E-4832-83A3-2CF81118C8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090" y="90538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FD44B2C-C448-4C62-A28E-0F0DBB0362FD}"/>
              </a:ext>
            </a:extLst>
          </p:cNvPr>
          <p:cNvGrpSpPr/>
          <p:nvPr/>
        </p:nvGrpSpPr>
        <p:grpSpPr>
          <a:xfrm>
            <a:off x="1218890" y="629261"/>
            <a:ext cx="20160" cy="10080"/>
            <a:chOff x="1218890" y="629261"/>
            <a:chExt cx="20160" cy="1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064E59-3153-4503-9D3B-6912D99EBFAE}"/>
                    </a:ext>
                  </a:extLst>
                </p14:cNvPr>
                <p14:cNvContentPartPr/>
                <p14:nvPr/>
              </p14:nvContentPartPr>
              <p14:xfrm>
                <a:off x="1218890" y="638981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064E59-3153-4503-9D3B-6912D99EBF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0250" y="6299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72E4F1-C5FF-4900-BE68-CA2D62BD435B}"/>
                    </a:ext>
                  </a:extLst>
                </p14:cNvPr>
                <p14:cNvContentPartPr/>
                <p14:nvPr/>
              </p14:nvContentPartPr>
              <p14:xfrm>
                <a:off x="1238690" y="629261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72E4F1-C5FF-4900-BE68-CA2D62BD43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9690" y="6202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564A04-B461-46A3-A804-E6A5D4434209}"/>
                  </a:ext>
                </a:extLst>
              </p14:cNvPr>
              <p14:cNvContentPartPr/>
              <p14:nvPr/>
            </p14:nvContentPartPr>
            <p14:xfrm>
              <a:off x="2035010" y="301822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564A04-B461-46A3-A804-E6A5D44342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6370" y="30092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7A1E85-6FD0-42C4-9CF9-4FAE52508144}"/>
                  </a:ext>
                </a:extLst>
              </p14:cNvPr>
              <p14:cNvContentPartPr/>
              <p14:nvPr/>
            </p14:nvContentPartPr>
            <p14:xfrm>
              <a:off x="1435610" y="301822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7A1E85-6FD0-42C4-9CF9-4FAE525081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6610" y="300922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8D63D24-9436-42B3-B1B8-D12B12FB35ED}"/>
              </a:ext>
            </a:extLst>
          </p:cNvPr>
          <p:cNvSpPr txBox="1"/>
          <p:nvPr/>
        </p:nvSpPr>
        <p:spPr>
          <a:xfrm>
            <a:off x="3254478" y="4326194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67809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985A-FC2D-462D-89EB-A37B5583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75292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identify the simplified forms, we have to choose functions h(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x,y,z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), as simple as possible, such that they cover the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minterms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m1, m2 and m4, uncovered by g(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x,y,z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choose the maximal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monom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having the maximum number of unshaded ‘*’: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 max4 = x, so h(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x,y,z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= max4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=&gt; fs(x, y, z) = g(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x,y,z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˅ h(</a:t>
            </a:r>
            <a:r>
              <a:rPr lang="en-US" sz="240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x,y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, z) =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max3 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˅ max4 = </a:t>
            </a:r>
            <a:r>
              <a:rPr lang="en-US" sz="240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yz</a:t>
            </a:r>
            <a:r>
              <a:rPr lang="en-US" sz="240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 ˅ x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745185-8F63-4C5F-9A53-D271DB6AD6DB}"/>
              </a:ext>
            </a:extLst>
          </p:cNvPr>
          <p:cNvGrpSpPr/>
          <p:nvPr/>
        </p:nvGrpSpPr>
        <p:grpSpPr>
          <a:xfrm>
            <a:off x="3481137" y="2646688"/>
            <a:ext cx="360" cy="360"/>
            <a:chOff x="3481137" y="2646688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83FD1D-28E1-4ACF-9DDD-D7CB95BB253C}"/>
                    </a:ext>
                  </a:extLst>
                </p14:cNvPr>
                <p14:cNvContentPartPr/>
                <p14:nvPr/>
              </p14:nvContentPartPr>
              <p14:xfrm>
                <a:off x="3481137" y="264668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83FD1D-28E1-4ACF-9DDD-D7CB95BB25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2137" y="26376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CE7C54-31E9-40C0-92B4-A42F06714286}"/>
                    </a:ext>
                  </a:extLst>
                </p14:cNvPr>
                <p14:cNvContentPartPr/>
                <p14:nvPr/>
              </p14:nvContentPartPr>
              <p14:xfrm>
                <a:off x="3481137" y="264668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CE7C54-31E9-40C0-92B4-A42F067142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2137" y="26376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43E484-2A22-4CF0-8D89-518CF3841E08}"/>
                    </a:ext>
                  </a:extLst>
                </p14:cNvPr>
                <p14:cNvContentPartPr/>
                <p14:nvPr/>
              </p14:nvContentPartPr>
              <p14:xfrm>
                <a:off x="3481137" y="264668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43E484-2A22-4CF0-8D89-518CF3841E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72137" y="26376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FBB0F0-54D9-44DF-A951-AE85563CCE76}"/>
                    </a:ext>
                  </a:extLst>
                </p14:cNvPr>
                <p14:cNvContentPartPr/>
                <p14:nvPr/>
              </p14:nvContentPartPr>
              <p14:xfrm>
                <a:off x="3481137" y="264668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FBB0F0-54D9-44DF-A951-AE85563CCE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2137" y="26376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6D4F45-CF9B-4839-A59C-E8FF4D9595E1}"/>
              </a:ext>
            </a:extLst>
          </p:cNvPr>
          <p:cNvSpPr txBox="1"/>
          <p:nvPr/>
        </p:nvSpPr>
        <p:spPr>
          <a:xfrm>
            <a:off x="2055977" y="3059668"/>
            <a:ext cx="13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144B7-173C-4682-AE5B-4A75CF15F8B3}"/>
              </a:ext>
            </a:extLst>
          </p:cNvPr>
          <p:cNvSpPr txBox="1"/>
          <p:nvPr/>
        </p:nvSpPr>
        <p:spPr>
          <a:xfrm>
            <a:off x="7709036" y="3547609"/>
            <a:ext cx="13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634DA-3203-4F45-8BB0-087BE14F87C8}"/>
              </a:ext>
            </a:extLst>
          </p:cNvPr>
          <p:cNvSpPr txBox="1"/>
          <p:nvPr/>
        </p:nvSpPr>
        <p:spPr>
          <a:xfrm>
            <a:off x="8210970" y="3547609"/>
            <a:ext cx="13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0615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5F7A16E-3F54-412C-85E0-CB403FA7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r="18225"/>
          <a:stretch/>
        </p:blipFill>
        <p:spPr>
          <a:xfrm>
            <a:off x="521109" y="2431607"/>
            <a:ext cx="8347587" cy="4295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74C18D-2082-45FD-B70E-F6E584D6956F}"/>
              </a:ext>
            </a:extLst>
          </p:cNvPr>
          <p:cNvSpPr txBox="1"/>
          <p:nvPr/>
        </p:nvSpPr>
        <p:spPr>
          <a:xfrm>
            <a:off x="521109" y="452284"/>
            <a:ext cx="6587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logic circuit for the simplified form is:</a:t>
            </a:r>
          </a:p>
        </p:txBody>
      </p:sp>
    </p:spTree>
    <p:extLst>
      <p:ext uri="{BB962C8B-B14F-4D97-AF65-F5344CB8AC3E}">
        <p14:creationId xmlns:p14="http://schemas.microsoft.com/office/powerpoint/2010/main" val="36785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ABA3-D881-43CC-ACFB-5B8FD065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Exercise 3.</a:t>
            </a:r>
          </a:p>
          <a:p>
            <a:pPr marL="0" indent="0">
              <a:buNone/>
            </a:pPr>
            <a:r>
              <a:rPr lang="en-US" sz="2400" dirty="0"/>
              <a:t>Draw a logic circuit having 3 input wires and containing all basic and derived gates. Write the corresponding Boolean function, simplify it and then draw a simplified circuit equivalent to the initial one.</a:t>
            </a:r>
          </a:p>
        </p:txBody>
      </p:sp>
    </p:spTree>
    <p:extLst>
      <p:ext uri="{BB962C8B-B14F-4D97-AF65-F5344CB8AC3E}">
        <p14:creationId xmlns:p14="http://schemas.microsoft.com/office/powerpoint/2010/main" val="150557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EC87-D12A-4F77-B7BE-CF027296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50" y="462116"/>
            <a:ext cx="492705" cy="1320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19BC8B-DF4E-4C52-B214-D7C260A2189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" y="1524000"/>
            <a:ext cx="8761825" cy="4798142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ECF49-6C52-408D-86D1-6BFE78F13C03}"/>
              </a:ext>
            </a:extLst>
          </p:cNvPr>
          <p:cNvSpPr txBox="1"/>
          <p:nvPr/>
        </p:nvSpPr>
        <p:spPr>
          <a:xfrm>
            <a:off x="609599" y="609599"/>
            <a:ext cx="718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accent1"/>
                </a:solidFill>
              </a:rPr>
              <a:t>BASIC GATES: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i="1" dirty="0">
                <a:solidFill>
                  <a:schemeClr val="accent1"/>
                </a:solidFill>
              </a:rPr>
              <a:t>AND</a:t>
            </a:r>
            <a:r>
              <a:rPr lang="en-US" sz="4000" dirty="0">
                <a:solidFill>
                  <a:schemeClr val="accent1"/>
                </a:solidFill>
              </a:rPr>
              <a:t>,</a:t>
            </a:r>
            <a:r>
              <a:rPr lang="en-US" sz="4000" i="1" dirty="0">
                <a:solidFill>
                  <a:schemeClr val="accent1"/>
                </a:solidFill>
              </a:rPr>
              <a:t> OR</a:t>
            </a:r>
            <a:r>
              <a:rPr lang="en-US" sz="4000" dirty="0">
                <a:solidFill>
                  <a:schemeClr val="accent1"/>
                </a:solidFill>
              </a:rPr>
              <a:t>,</a:t>
            </a:r>
            <a:r>
              <a:rPr lang="en-US" sz="4000" i="1" dirty="0">
                <a:solidFill>
                  <a:schemeClr val="accent1"/>
                </a:solidFill>
              </a:rPr>
              <a:t> NOT</a:t>
            </a:r>
            <a:endParaRPr lang="en-US" sz="4000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1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1654-6C24-48AF-A8AC-C49DEAB3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2" y="1020916"/>
            <a:ext cx="8596668" cy="1320800"/>
          </a:xfrm>
        </p:spPr>
        <p:txBody>
          <a:bodyPr/>
          <a:lstStyle/>
          <a:p>
            <a:r>
              <a:rPr lang="en-US" u="sng" dirty="0"/>
              <a:t>DERIVED GATES: </a:t>
            </a:r>
            <a:r>
              <a:rPr lang="en-US" i="1" dirty="0"/>
              <a:t>XOR, NAND, NOR, NXOR</a:t>
            </a:r>
            <a:endParaRPr lang="en-US" u="sn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488C1-9895-4AD3-8E6F-CEAAB13630B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682" y="1681316"/>
            <a:ext cx="8749595" cy="4458928"/>
          </a:xfr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144D30B-8A67-48CF-83BE-9EAF94F3B3F2}"/>
              </a:ext>
            </a:extLst>
          </p:cNvPr>
          <p:cNvSpPr txBox="1">
            <a:spLocks/>
          </p:cNvSpPr>
          <p:nvPr/>
        </p:nvSpPr>
        <p:spPr>
          <a:xfrm>
            <a:off x="10401437" y="494071"/>
            <a:ext cx="492705" cy="5869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2268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829EA-445A-403F-AF68-1B7DCC5F0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t="-3396" r="709" b="3396"/>
          <a:stretch/>
        </p:blipFill>
        <p:spPr bwMode="auto">
          <a:xfrm>
            <a:off x="415881" y="307978"/>
            <a:ext cx="9032919" cy="57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758E84-5D34-4F14-8AD7-A05E374EC14C}"/>
              </a:ext>
            </a:extLst>
          </p:cNvPr>
          <p:cNvSpPr txBox="1">
            <a:spLocks/>
          </p:cNvSpPr>
          <p:nvPr/>
        </p:nvSpPr>
        <p:spPr>
          <a:xfrm>
            <a:off x="10283450" y="462116"/>
            <a:ext cx="492705" cy="132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H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O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I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C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L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P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D07E2-DAD6-4517-9DAC-18251D04659D}"/>
              </a:ext>
            </a:extLst>
          </p:cNvPr>
          <p:cNvSpPr txBox="1"/>
          <p:nvPr/>
        </p:nvSpPr>
        <p:spPr>
          <a:xfrm>
            <a:off x="0" y="45519"/>
            <a:ext cx="678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STEPS TO SIMPLIFY A BOOLEAN FUNCTION</a:t>
            </a:r>
          </a:p>
        </p:txBody>
      </p:sp>
    </p:spTree>
    <p:extLst>
      <p:ext uri="{BB962C8B-B14F-4D97-AF65-F5344CB8AC3E}">
        <p14:creationId xmlns:p14="http://schemas.microsoft.com/office/powerpoint/2010/main" val="82037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4D3F8-44AF-4085-BE13-8E209052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027" y="898458"/>
            <a:ext cx="10005198" cy="5128715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CE85418-F611-41CE-B4E6-00E75305E925}"/>
              </a:ext>
            </a:extLst>
          </p:cNvPr>
          <p:cNvSpPr txBox="1">
            <a:spLocks/>
          </p:cNvSpPr>
          <p:nvPr/>
        </p:nvSpPr>
        <p:spPr>
          <a:xfrm>
            <a:off x="10794727" y="501445"/>
            <a:ext cx="492705" cy="132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H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O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I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C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L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P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2FAFA-1962-40D4-A49D-8076CE1BB163}"/>
              </a:ext>
            </a:extLst>
          </p:cNvPr>
          <p:cNvSpPr txBox="1"/>
          <p:nvPr/>
        </p:nvSpPr>
        <p:spPr>
          <a:xfrm>
            <a:off x="0" y="101335"/>
            <a:ext cx="5515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QUINE’S METHOD – DESCRIPTION (I)</a:t>
            </a:r>
          </a:p>
        </p:txBody>
      </p:sp>
    </p:spTree>
    <p:extLst>
      <p:ext uri="{BB962C8B-B14F-4D97-AF65-F5344CB8AC3E}">
        <p14:creationId xmlns:p14="http://schemas.microsoft.com/office/powerpoint/2010/main" val="29048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984C7-5CE1-4A8B-8D2E-6E6BA9BF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010" y="774135"/>
            <a:ext cx="9762346" cy="5734820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2BE0F51-05A3-4F52-99D6-1F76F8B36707}"/>
              </a:ext>
            </a:extLst>
          </p:cNvPr>
          <p:cNvSpPr txBox="1">
            <a:spLocks/>
          </p:cNvSpPr>
          <p:nvPr/>
        </p:nvSpPr>
        <p:spPr>
          <a:xfrm>
            <a:off x="10775063" y="439838"/>
            <a:ext cx="492705" cy="132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H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O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I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C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L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P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E30CF-CB9B-4678-8B48-6B0EF58EAC89}"/>
              </a:ext>
            </a:extLst>
          </p:cNvPr>
          <p:cNvSpPr txBox="1"/>
          <p:nvPr/>
        </p:nvSpPr>
        <p:spPr>
          <a:xfrm>
            <a:off x="0" y="101335"/>
            <a:ext cx="5515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QUINE’S METHOD – DESCRIPTION (II)</a:t>
            </a:r>
          </a:p>
        </p:txBody>
      </p:sp>
    </p:spTree>
    <p:extLst>
      <p:ext uri="{BB962C8B-B14F-4D97-AF65-F5344CB8AC3E}">
        <p14:creationId xmlns:p14="http://schemas.microsoft.com/office/powerpoint/2010/main" val="20555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C7AD8-21D7-4925-B117-B22EB177D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7" y="658960"/>
            <a:ext cx="9833076" cy="598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308BD36-0188-406A-B2B8-7EB18F085467}"/>
              </a:ext>
            </a:extLst>
          </p:cNvPr>
          <p:cNvSpPr txBox="1">
            <a:spLocks/>
          </p:cNvSpPr>
          <p:nvPr/>
        </p:nvSpPr>
        <p:spPr>
          <a:xfrm>
            <a:off x="10814392" y="462116"/>
            <a:ext cx="492705" cy="132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H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O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E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I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C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L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P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A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R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5B418-C5A4-465A-B018-BB27DB3D8322}"/>
              </a:ext>
            </a:extLst>
          </p:cNvPr>
          <p:cNvSpPr txBox="1"/>
          <p:nvPr/>
        </p:nvSpPr>
        <p:spPr>
          <a:xfrm>
            <a:off x="0" y="101335"/>
            <a:ext cx="5515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QUINE’S METHOD – DESCRIPTION (III)</a:t>
            </a:r>
          </a:p>
        </p:txBody>
      </p:sp>
    </p:spTree>
    <p:extLst>
      <p:ext uri="{BB962C8B-B14F-4D97-AF65-F5344CB8AC3E}">
        <p14:creationId xmlns:p14="http://schemas.microsoft.com/office/powerpoint/2010/main" val="132184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F3D9D-5992-4304-8E98-CDAA9E3199D3}"/>
              </a:ext>
            </a:extLst>
          </p:cNvPr>
          <p:cNvSpPr txBox="1"/>
          <p:nvPr/>
        </p:nvSpPr>
        <p:spPr>
          <a:xfrm>
            <a:off x="373624" y="490563"/>
            <a:ext cx="632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THE LOGIC CIRCUIT: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01B98-F210-41F7-B0D5-5703AA1801A0}"/>
              </a:ext>
            </a:extLst>
          </p:cNvPr>
          <p:cNvSpPr txBox="1"/>
          <p:nvPr/>
        </p:nvSpPr>
        <p:spPr>
          <a:xfrm>
            <a:off x="1160206" y="5948516"/>
            <a:ext cx="885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=&gt; f(x, y, z)  = ( x</a:t>
            </a:r>
            <a:r>
              <a:rPr lang="en-US" sz="3200" b="0" i="0" dirty="0">
                <a:solidFill>
                  <a:schemeClr val="accent1"/>
                </a:solidFill>
                <a:effectLst/>
              </a:rPr>
              <a:t>⊕((</a:t>
            </a:r>
            <a:r>
              <a:rPr lang="en-US" sz="3200" b="0" i="0" dirty="0" err="1">
                <a:solidFill>
                  <a:schemeClr val="accent1"/>
                </a:solidFill>
                <a:effectLst/>
              </a:rPr>
              <a:t>x</a:t>
            </a:r>
            <a:r>
              <a:rPr lang="en-US" sz="3200" b="0" i="0" dirty="0" err="1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↓z</a:t>
            </a:r>
            <a:r>
              <a:rPr lang="en-US" sz="3200" b="0" i="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)↑y) )˅(x˄(y</a:t>
            </a:r>
            <a:r>
              <a:rPr lang="en-US" sz="3200" dirty="0">
                <a:solidFill>
                  <a:schemeClr val="accent1"/>
                </a:solidFill>
              </a:rPr>
              <a:t>   z))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158BA-93C7-4F0F-A970-826E84DA70CD}"/>
              </a:ext>
            </a:extLst>
          </p:cNvPr>
          <p:cNvSpPr txBox="1"/>
          <p:nvPr/>
        </p:nvSpPr>
        <p:spPr>
          <a:xfrm rot="2523307">
            <a:off x="7748856" y="6019572"/>
            <a:ext cx="5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</a:rPr>
              <a:t>⊕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56254-35D0-4593-9151-142738F85E2D}"/>
              </a:ext>
            </a:extLst>
          </p:cNvPr>
          <p:cNvSpPr txBox="1"/>
          <p:nvPr/>
        </p:nvSpPr>
        <p:spPr>
          <a:xfrm>
            <a:off x="6941575" y="5656127"/>
            <a:ext cx="845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37304-E826-4062-813A-1E045B419025}"/>
              </a:ext>
            </a:extLst>
          </p:cNvPr>
          <p:cNvSpPr txBox="1"/>
          <p:nvPr/>
        </p:nvSpPr>
        <p:spPr>
          <a:xfrm>
            <a:off x="4972667" y="5656128"/>
            <a:ext cx="845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_</a:t>
            </a: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8E83E945-FB72-47BA-B523-C8A445F2F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/>
          <a:stretch/>
        </p:blipFill>
        <p:spPr>
          <a:xfrm>
            <a:off x="285135" y="1260850"/>
            <a:ext cx="11906865" cy="42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4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977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Symbol</vt:lpstr>
      <vt:lpstr>Trebuchet MS</vt:lpstr>
      <vt:lpstr>Wingdings 3</vt:lpstr>
      <vt:lpstr>Facet</vt:lpstr>
      <vt:lpstr>Logic circuits Exercise 3</vt:lpstr>
      <vt:lpstr>PowerPoint Presentation</vt:lpstr>
      <vt:lpstr>T H E O R E T I C A L  P A R T</vt:lpstr>
      <vt:lpstr>DERIVED GATES: XOR, NAND, NOR, NXOR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ANCA-ALEXIA NISTOR</dc:creator>
  <cp:lastModifiedBy>ANCA-ALEXIA NISTOR</cp:lastModifiedBy>
  <cp:revision>6</cp:revision>
  <dcterms:created xsi:type="dcterms:W3CDTF">2022-01-13T13:49:00Z</dcterms:created>
  <dcterms:modified xsi:type="dcterms:W3CDTF">2022-01-20T15:00:24Z</dcterms:modified>
</cp:coreProperties>
</file>