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347" r:id="rId3"/>
    <p:sldId id="257" r:id="rId4"/>
    <p:sldId id="352" r:id="rId5"/>
    <p:sldId id="353" r:id="rId6"/>
    <p:sldId id="355" r:id="rId7"/>
    <p:sldId id="356" r:id="rId8"/>
    <p:sldId id="357" r:id="rId9"/>
    <p:sldId id="359" r:id="rId10"/>
    <p:sldId id="360" r:id="rId11"/>
    <p:sldId id="361" r:id="rId12"/>
    <p:sldId id="358" r:id="rId13"/>
    <p:sldId id="385" r:id="rId14"/>
    <p:sldId id="386" r:id="rId15"/>
    <p:sldId id="387" r:id="rId16"/>
    <p:sldId id="388" r:id="rId17"/>
    <p:sldId id="389" r:id="rId18"/>
    <p:sldId id="390" r:id="rId19"/>
    <p:sldId id="362" r:id="rId20"/>
    <p:sldId id="363" r:id="rId21"/>
    <p:sldId id="364" r:id="rId22"/>
    <p:sldId id="367" r:id="rId23"/>
    <p:sldId id="370" r:id="rId24"/>
    <p:sldId id="371" r:id="rId25"/>
    <p:sldId id="372" r:id="rId26"/>
    <p:sldId id="37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4595"/>
  </p:normalViewPr>
  <p:slideViewPr>
    <p:cSldViewPr>
      <p:cViewPr varScale="1">
        <p:scale>
          <a:sx n="89" d="100"/>
          <a:sy n="89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8CCEA-5283-46FA-8943-3CDFF56499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5305C5A-65CC-41DA-A023-524313C1D252}">
      <dgm:prSet/>
      <dgm:spPr/>
      <dgm:t>
        <a:bodyPr/>
        <a:lstStyle/>
        <a:p>
          <a:pPr rtl="0"/>
          <a:r>
            <a:rPr lang="en-US" dirty="0" smtClean="0"/>
            <a:t>Step 1 – </a:t>
          </a:r>
          <a:r>
            <a:rPr lang="en-US" i="1" dirty="0" smtClean="0"/>
            <a:t>calculus normalization</a:t>
          </a:r>
          <a:endParaRPr lang="zh-CN" dirty="0"/>
        </a:p>
      </dgm:t>
    </dgm:pt>
    <dgm:pt modelId="{8C66B0CD-105D-481B-AA8C-EBC75E045865}" type="par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FCC801AA-E1E4-496A-8854-4A5DE1743EE6}" type="sib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7A3D7575-C1D2-4C87-B90B-371F82826B9F}">
      <dgm:prSet/>
      <dgm:spPr/>
      <dgm:t>
        <a:bodyPr/>
        <a:lstStyle/>
        <a:p>
          <a:pPr rtl="0"/>
          <a:r>
            <a:rPr lang="en-US" dirty="0" smtClean="0"/>
            <a:t>Step 2 – </a:t>
          </a:r>
          <a:r>
            <a:rPr lang="en-US" i="1" dirty="0" smtClean="0"/>
            <a:t>semantic analysis</a:t>
          </a:r>
          <a:r>
            <a:rPr lang="en-US" dirty="0" smtClean="0"/>
            <a:t> to reject incorrect queries</a:t>
          </a:r>
          <a:endParaRPr lang="zh-CN" dirty="0"/>
        </a:p>
      </dgm:t>
    </dgm:pt>
    <dgm:pt modelId="{FB0D1A2D-4159-4D5B-B691-DE16D2D5BBBC}" type="par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E828D0F6-13ED-4054-8659-A6027D5FC068}" type="sib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77AC1625-A3C8-4DCE-A807-5F5A6AD2AB3A}">
      <dgm:prSet/>
      <dgm:spPr/>
      <dgm:t>
        <a:bodyPr/>
        <a:lstStyle/>
        <a:p>
          <a:pPr rtl="0"/>
          <a:r>
            <a:rPr lang="en-US" dirty="0" smtClean="0"/>
            <a:t>Step 3 – </a:t>
          </a:r>
          <a:r>
            <a:rPr lang="en-US" i="1" dirty="0" smtClean="0"/>
            <a:t>simplification</a:t>
          </a:r>
          <a:r>
            <a:rPr lang="en-US" dirty="0" smtClean="0"/>
            <a:t> to eliminate redundant components</a:t>
          </a:r>
          <a:endParaRPr lang="zh-CN" dirty="0"/>
        </a:p>
      </dgm:t>
    </dgm:pt>
    <dgm:pt modelId="{D311700E-0452-4541-B885-CBA205772FE1}" type="par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E8A2A3A0-100A-4068-A48E-BAF346FCC670}" type="sib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81B42E22-CFC1-49A1-99F7-AD938BD61290}">
      <dgm:prSet/>
      <dgm:spPr/>
      <dgm:t>
        <a:bodyPr/>
        <a:lstStyle/>
        <a:p>
          <a:pPr rtl="0"/>
          <a:r>
            <a:rPr lang="en-US" dirty="0" smtClean="0"/>
            <a:t>Step 4 – </a:t>
          </a:r>
          <a:r>
            <a:rPr lang="en-US" i="1" dirty="0" smtClean="0"/>
            <a:t>translation</a:t>
          </a:r>
          <a:r>
            <a:rPr lang="en-US" dirty="0" smtClean="0"/>
            <a:t> of calculus query into optimized algebra query.</a:t>
          </a:r>
          <a:endParaRPr lang="zh-CN" dirty="0"/>
        </a:p>
      </dgm:t>
    </dgm:pt>
    <dgm:pt modelId="{B81B0CBC-5361-4E74-B867-972F6EB45C30}" type="par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0C044EF3-865F-4030-992E-165DFE3DCC2E}" type="sib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9C61262B-AFB1-430C-A1F3-DC1C996261F0}" type="pres">
      <dgm:prSet presAssocID="{4908CCEA-5283-46FA-8943-3CDFF56499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55BFAF-AAB6-458F-AF03-74E39F06C4C3}" type="pres">
      <dgm:prSet presAssocID="{4908CCEA-5283-46FA-8943-3CDFF5649934}" presName="dummyMaxCanvas" presStyleCnt="0">
        <dgm:presLayoutVars/>
      </dgm:prSet>
      <dgm:spPr/>
    </dgm:pt>
    <dgm:pt modelId="{D65F6AF0-B192-49C8-BBBD-FD0A7163F1AA}" type="pres">
      <dgm:prSet presAssocID="{4908CCEA-5283-46FA-8943-3CDFF564993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38907-79F0-4CAF-8B41-2539DA84A35C}" type="pres">
      <dgm:prSet presAssocID="{4908CCEA-5283-46FA-8943-3CDFF564993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69598-178B-4C30-9914-D43B63DE8823}" type="pres">
      <dgm:prSet presAssocID="{4908CCEA-5283-46FA-8943-3CDFF564993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9C77-5B42-46E2-A90C-B9BE6EC6D79C}" type="pres">
      <dgm:prSet presAssocID="{4908CCEA-5283-46FA-8943-3CDFF564993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74181-65DE-4C48-91D0-127ADE2C3E76}" type="pres">
      <dgm:prSet presAssocID="{4908CCEA-5283-46FA-8943-3CDFF564993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3E652-5F0C-48E3-86E5-984E41F6AB3D}" type="pres">
      <dgm:prSet presAssocID="{4908CCEA-5283-46FA-8943-3CDFF564993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86A84-014C-4372-AFC7-1260DBEE54C1}" type="pres">
      <dgm:prSet presAssocID="{4908CCEA-5283-46FA-8943-3CDFF564993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6B3C0-CCCB-4971-A9B1-9A806C2111F9}" type="pres">
      <dgm:prSet presAssocID="{4908CCEA-5283-46FA-8943-3CDFF564993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09EE8-44E2-4003-9F3A-1C8B3B4256AA}" type="pres">
      <dgm:prSet presAssocID="{4908CCEA-5283-46FA-8943-3CDFF564993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0630E-A3B6-465F-BE86-E5186891A02B}" type="pres">
      <dgm:prSet presAssocID="{4908CCEA-5283-46FA-8943-3CDFF564993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6A3A0-C2D6-40D0-83D1-FBB625BA5085}" type="pres">
      <dgm:prSet presAssocID="{4908CCEA-5283-46FA-8943-3CDFF564993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F0AB40-BA01-6342-A29C-16A7C3C0A3F5}" type="presOf" srcId="{7A3D7575-C1D2-4C87-B90B-371F82826B9F}" destId="{7E938907-79F0-4CAF-8B41-2539DA84A35C}" srcOrd="0" destOrd="0" presId="urn:microsoft.com/office/officeart/2005/8/layout/vProcess5"/>
    <dgm:cxn modelId="{877ACEEC-33D1-475A-99CF-760C8CF204BB}" srcId="{4908CCEA-5283-46FA-8943-3CDFF5649934}" destId="{81B42E22-CFC1-49A1-99F7-AD938BD61290}" srcOrd="3" destOrd="0" parTransId="{B81B0CBC-5361-4E74-B867-972F6EB45C30}" sibTransId="{0C044EF3-865F-4030-992E-165DFE3DCC2E}"/>
    <dgm:cxn modelId="{DDEDB4A0-9E9B-584F-AD30-1AF8F4222CC1}" type="presOf" srcId="{F5305C5A-65CC-41DA-A023-524313C1D252}" destId="{E946B3C0-CCCB-4971-A9B1-9A806C2111F9}" srcOrd="1" destOrd="0" presId="urn:microsoft.com/office/officeart/2005/8/layout/vProcess5"/>
    <dgm:cxn modelId="{C882CDA9-F8B6-5543-9E74-EB7A1C85D8EB}" type="presOf" srcId="{4908CCEA-5283-46FA-8943-3CDFF5649934}" destId="{9C61262B-AFB1-430C-A1F3-DC1C996261F0}" srcOrd="0" destOrd="0" presId="urn:microsoft.com/office/officeart/2005/8/layout/vProcess5"/>
    <dgm:cxn modelId="{02E0470C-ED1D-43FE-85D8-FEBD3C42DAD9}" srcId="{4908CCEA-5283-46FA-8943-3CDFF5649934}" destId="{7A3D7575-C1D2-4C87-B90B-371F82826B9F}" srcOrd="1" destOrd="0" parTransId="{FB0D1A2D-4159-4D5B-B691-DE16D2D5BBBC}" sibTransId="{E828D0F6-13ED-4054-8659-A6027D5FC068}"/>
    <dgm:cxn modelId="{0CFAF0F3-C83C-EF47-A1DC-EA70E8D1C354}" type="presOf" srcId="{E8A2A3A0-100A-4068-A48E-BAF346FCC670}" destId="{7F486A84-014C-4372-AFC7-1260DBEE54C1}" srcOrd="0" destOrd="0" presId="urn:microsoft.com/office/officeart/2005/8/layout/vProcess5"/>
    <dgm:cxn modelId="{B8BAA07C-C720-2F4D-92F1-3C6899A8966C}" type="presOf" srcId="{E828D0F6-13ED-4054-8659-A6027D5FC068}" destId="{6733E652-5F0C-48E3-86E5-984E41F6AB3D}" srcOrd="0" destOrd="0" presId="urn:microsoft.com/office/officeart/2005/8/layout/vProcess5"/>
    <dgm:cxn modelId="{53C98F5B-98A2-E048-AE1C-DED00A3A4040}" type="presOf" srcId="{77AC1625-A3C8-4DCE-A807-5F5A6AD2AB3A}" destId="{D3F0630E-A3B6-465F-BE86-E5186891A02B}" srcOrd="1" destOrd="0" presId="urn:microsoft.com/office/officeart/2005/8/layout/vProcess5"/>
    <dgm:cxn modelId="{33CE1909-9267-3D42-8B35-2867CE0A32B7}" type="presOf" srcId="{FCC801AA-E1E4-496A-8854-4A5DE1743EE6}" destId="{CB574181-65DE-4C48-91D0-127ADE2C3E76}" srcOrd="0" destOrd="0" presId="urn:microsoft.com/office/officeart/2005/8/layout/vProcess5"/>
    <dgm:cxn modelId="{12EE1858-3BDC-F644-AABA-C21A980017CE}" type="presOf" srcId="{81B42E22-CFC1-49A1-99F7-AD938BD61290}" destId="{2756A3A0-C2D6-40D0-83D1-FBB625BA5085}" srcOrd="1" destOrd="0" presId="urn:microsoft.com/office/officeart/2005/8/layout/vProcess5"/>
    <dgm:cxn modelId="{BDA893DC-D612-E444-A169-33079A6214F9}" type="presOf" srcId="{77AC1625-A3C8-4DCE-A807-5F5A6AD2AB3A}" destId="{76F69598-178B-4C30-9914-D43B63DE8823}" srcOrd="0" destOrd="0" presId="urn:microsoft.com/office/officeart/2005/8/layout/vProcess5"/>
    <dgm:cxn modelId="{3033E923-786F-DA44-90D6-7FE47ACFD633}" type="presOf" srcId="{81B42E22-CFC1-49A1-99F7-AD938BD61290}" destId="{78D69C77-5B42-46E2-A90C-B9BE6EC6D79C}" srcOrd="0" destOrd="0" presId="urn:microsoft.com/office/officeart/2005/8/layout/vProcess5"/>
    <dgm:cxn modelId="{D72B7F74-CEE5-AC4E-AC5C-C11DA52BFE2D}" type="presOf" srcId="{7A3D7575-C1D2-4C87-B90B-371F82826B9F}" destId="{2DE09EE8-44E2-4003-9F3A-1C8B3B4256AA}" srcOrd="1" destOrd="0" presId="urn:microsoft.com/office/officeart/2005/8/layout/vProcess5"/>
    <dgm:cxn modelId="{8D992746-1853-3C4D-95DF-A1F3EB55B689}" type="presOf" srcId="{F5305C5A-65CC-41DA-A023-524313C1D252}" destId="{D65F6AF0-B192-49C8-BBBD-FD0A7163F1AA}" srcOrd="0" destOrd="0" presId="urn:microsoft.com/office/officeart/2005/8/layout/vProcess5"/>
    <dgm:cxn modelId="{83553349-EACA-4E0F-B6C2-6909926FED23}" srcId="{4908CCEA-5283-46FA-8943-3CDFF5649934}" destId="{77AC1625-A3C8-4DCE-A807-5F5A6AD2AB3A}" srcOrd="2" destOrd="0" parTransId="{D311700E-0452-4541-B885-CBA205772FE1}" sibTransId="{E8A2A3A0-100A-4068-A48E-BAF346FCC670}"/>
    <dgm:cxn modelId="{0C405F47-E174-4A10-9F93-F16C531B4626}" srcId="{4908CCEA-5283-46FA-8943-3CDFF5649934}" destId="{F5305C5A-65CC-41DA-A023-524313C1D252}" srcOrd="0" destOrd="0" parTransId="{8C66B0CD-105D-481B-AA8C-EBC75E045865}" sibTransId="{FCC801AA-E1E4-496A-8854-4A5DE1743EE6}"/>
    <dgm:cxn modelId="{77D7B87C-0BEA-D148-82A3-F263C977C141}" type="presParOf" srcId="{9C61262B-AFB1-430C-A1F3-DC1C996261F0}" destId="{C155BFAF-AAB6-458F-AF03-74E39F06C4C3}" srcOrd="0" destOrd="0" presId="urn:microsoft.com/office/officeart/2005/8/layout/vProcess5"/>
    <dgm:cxn modelId="{13C2E361-594E-9948-BB0A-9E27AA1DDA36}" type="presParOf" srcId="{9C61262B-AFB1-430C-A1F3-DC1C996261F0}" destId="{D65F6AF0-B192-49C8-BBBD-FD0A7163F1AA}" srcOrd="1" destOrd="0" presId="urn:microsoft.com/office/officeart/2005/8/layout/vProcess5"/>
    <dgm:cxn modelId="{2B389061-52B3-3E4A-9861-4B94C3FE3221}" type="presParOf" srcId="{9C61262B-AFB1-430C-A1F3-DC1C996261F0}" destId="{7E938907-79F0-4CAF-8B41-2539DA84A35C}" srcOrd="2" destOrd="0" presId="urn:microsoft.com/office/officeart/2005/8/layout/vProcess5"/>
    <dgm:cxn modelId="{223155B1-84CC-6244-905D-83EA52190EAA}" type="presParOf" srcId="{9C61262B-AFB1-430C-A1F3-DC1C996261F0}" destId="{76F69598-178B-4C30-9914-D43B63DE8823}" srcOrd="3" destOrd="0" presId="urn:microsoft.com/office/officeart/2005/8/layout/vProcess5"/>
    <dgm:cxn modelId="{C656BF53-CB11-A343-AF0E-4BE6B462D2C8}" type="presParOf" srcId="{9C61262B-AFB1-430C-A1F3-DC1C996261F0}" destId="{78D69C77-5B42-46E2-A90C-B9BE6EC6D79C}" srcOrd="4" destOrd="0" presId="urn:microsoft.com/office/officeart/2005/8/layout/vProcess5"/>
    <dgm:cxn modelId="{29D19FEC-82D1-2C41-8B5A-71F8B2635724}" type="presParOf" srcId="{9C61262B-AFB1-430C-A1F3-DC1C996261F0}" destId="{CB574181-65DE-4C48-91D0-127ADE2C3E76}" srcOrd="5" destOrd="0" presId="urn:microsoft.com/office/officeart/2005/8/layout/vProcess5"/>
    <dgm:cxn modelId="{99ABBD27-F49D-3F48-AA16-110F8A408DD5}" type="presParOf" srcId="{9C61262B-AFB1-430C-A1F3-DC1C996261F0}" destId="{6733E652-5F0C-48E3-86E5-984E41F6AB3D}" srcOrd="6" destOrd="0" presId="urn:microsoft.com/office/officeart/2005/8/layout/vProcess5"/>
    <dgm:cxn modelId="{6BA7ECF5-B980-1145-8E1F-7500CE7E6BAF}" type="presParOf" srcId="{9C61262B-AFB1-430C-A1F3-DC1C996261F0}" destId="{7F486A84-014C-4372-AFC7-1260DBEE54C1}" srcOrd="7" destOrd="0" presId="urn:microsoft.com/office/officeart/2005/8/layout/vProcess5"/>
    <dgm:cxn modelId="{D8D188D4-4A38-9E43-80FD-FEA243AD68B6}" type="presParOf" srcId="{9C61262B-AFB1-430C-A1F3-DC1C996261F0}" destId="{E946B3C0-CCCB-4971-A9B1-9A806C2111F9}" srcOrd="8" destOrd="0" presId="urn:microsoft.com/office/officeart/2005/8/layout/vProcess5"/>
    <dgm:cxn modelId="{F1B69A94-E27E-9943-BCD8-9618E7BE4C2B}" type="presParOf" srcId="{9C61262B-AFB1-430C-A1F3-DC1C996261F0}" destId="{2DE09EE8-44E2-4003-9F3A-1C8B3B4256AA}" srcOrd="9" destOrd="0" presId="urn:microsoft.com/office/officeart/2005/8/layout/vProcess5"/>
    <dgm:cxn modelId="{7451D72C-80D7-A94D-83A5-172B85D96CF4}" type="presParOf" srcId="{9C61262B-AFB1-430C-A1F3-DC1C996261F0}" destId="{D3F0630E-A3B6-465F-BE86-E5186891A02B}" srcOrd="10" destOrd="0" presId="urn:microsoft.com/office/officeart/2005/8/layout/vProcess5"/>
    <dgm:cxn modelId="{CB608B6F-BE0D-4B45-9ADA-AADF85811033}" type="presParOf" srcId="{9C61262B-AFB1-430C-A1F3-DC1C996261F0}" destId="{2756A3A0-C2D6-40D0-83D1-FBB625BA5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6AF0-B192-49C8-BBBD-FD0A7163F1AA}">
      <dsp:nvSpPr>
        <dsp:cNvPr id="0" name=""/>
        <dsp:cNvSpPr/>
      </dsp:nvSpPr>
      <dsp:spPr>
        <a:xfrm>
          <a:off x="0" y="0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1 – </a:t>
          </a:r>
          <a:r>
            <a:rPr lang="en-US" sz="2000" i="1" kern="1200" dirty="0" smtClean="0"/>
            <a:t>calculus normalization</a:t>
          </a:r>
          <a:endParaRPr lang="zh-CN" sz="2000" kern="1200" dirty="0"/>
        </a:p>
      </dsp:txBody>
      <dsp:txXfrm>
        <a:off x="21635" y="21635"/>
        <a:ext cx="4398337" cy="695398"/>
      </dsp:txXfrm>
    </dsp:sp>
    <dsp:sp modelId="{7E938907-79F0-4CAF-8B41-2539DA84A35C}">
      <dsp:nvSpPr>
        <dsp:cNvPr id="0" name=""/>
        <dsp:cNvSpPr/>
      </dsp:nvSpPr>
      <dsp:spPr>
        <a:xfrm>
          <a:off x="440343" y="872972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2 – </a:t>
          </a:r>
          <a:r>
            <a:rPr lang="en-US" sz="2000" i="1" kern="1200" dirty="0" smtClean="0"/>
            <a:t>semantic analysis</a:t>
          </a:r>
          <a:r>
            <a:rPr lang="en-US" sz="2000" kern="1200" dirty="0" smtClean="0"/>
            <a:t> to reject incorrect queries</a:t>
          </a:r>
          <a:endParaRPr lang="zh-CN" sz="2000" kern="1200" dirty="0"/>
        </a:p>
      </dsp:txBody>
      <dsp:txXfrm>
        <a:off x="461978" y="894607"/>
        <a:ext cx="4294088" cy="695398"/>
      </dsp:txXfrm>
    </dsp:sp>
    <dsp:sp modelId="{76F69598-178B-4C30-9914-D43B63DE8823}">
      <dsp:nvSpPr>
        <dsp:cNvPr id="0" name=""/>
        <dsp:cNvSpPr/>
      </dsp:nvSpPr>
      <dsp:spPr>
        <a:xfrm>
          <a:off x="874115" y="1745944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3 – </a:t>
          </a:r>
          <a:r>
            <a:rPr lang="en-US" sz="2000" i="1" kern="1200" dirty="0" smtClean="0"/>
            <a:t>simplification</a:t>
          </a:r>
          <a:r>
            <a:rPr lang="en-US" sz="2000" kern="1200" dirty="0" smtClean="0"/>
            <a:t> to eliminate redundant components</a:t>
          </a:r>
          <a:endParaRPr lang="zh-CN" sz="2000" kern="1200" dirty="0"/>
        </a:p>
      </dsp:txBody>
      <dsp:txXfrm>
        <a:off x="895750" y="1767579"/>
        <a:ext cx="4300660" cy="695398"/>
      </dsp:txXfrm>
    </dsp:sp>
    <dsp:sp modelId="{78D69C77-5B42-46E2-A90C-B9BE6EC6D79C}">
      <dsp:nvSpPr>
        <dsp:cNvPr id="0" name=""/>
        <dsp:cNvSpPr/>
      </dsp:nvSpPr>
      <dsp:spPr>
        <a:xfrm>
          <a:off x="1314459" y="2618917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4 – </a:t>
          </a:r>
          <a:r>
            <a:rPr lang="en-US" sz="2000" i="1" kern="1200" dirty="0" smtClean="0"/>
            <a:t>translation</a:t>
          </a:r>
          <a:r>
            <a:rPr lang="en-US" sz="2000" kern="1200" dirty="0" smtClean="0"/>
            <a:t> of calculus query into optimized algebra query.</a:t>
          </a:r>
          <a:endParaRPr lang="zh-CN" sz="2000" kern="1200" dirty="0"/>
        </a:p>
      </dsp:txBody>
      <dsp:txXfrm>
        <a:off x="1336094" y="2640552"/>
        <a:ext cx="4294088" cy="695398"/>
      </dsp:txXfrm>
    </dsp:sp>
    <dsp:sp modelId="{CB574181-65DE-4C48-91D0-127ADE2C3E76}">
      <dsp:nvSpPr>
        <dsp:cNvPr id="0" name=""/>
        <dsp:cNvSpPr/>
      </dsp:nvSpPr>
      <dsp:spPr>
        <a:xfrm>
          <a:off x="4777702" y="565753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885732" y="565753"/>
        <a:ext cx="264074" cy="361301"/>
      </dsp:txXfrm>
    </dsp:sp>
    <dsp:sp modelId="{6733E652-5F0C-48E3-86E5-984E41F6AB3D}">
      <dsp:nvSpPr>
        <dsp:cNvPr id="0" name=""/>
        <dsp:cNvSpPr/>
      </dsp:nvSpPr>
      <dsp:spPr>
        <a:xfrm>
          <a:off x="5218045" y="1438725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26075" y="1438725"/>
        <a:ext cx="264074" cy="361301"/>
      </dsp:txXfrm>
    </dsp:sp>
    <dsp:sp modelId="{7F486A84-014C-4372-AFC7-1260DBEE54C1}">
      <dsp:nvSpPr>
        <dsp:cNvPr id="0" name=""/>
        <dsp:cNvSpPr/>
      </dsp:nvSpPr>
      <dsp:spPr>
        <a:xfrm>
          <a:off x="5651817" y="2311697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759847" y="2311697"/>
        <a:ext cx="264074" cy="36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4C7B0A-129A-CC45-8A05-37F69CE2FC34}" type="datetimeFigureOut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63115A-1F24-0B43-9EDC-49C907A1931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93EB43-8C62-CA46-98F1-415DDC575C0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54A626-C229-E943-B295-DDD1D0B86E38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05EFB-18F6-C941-8F76-B8D66AD15D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283E-6A72-C44D-AF7C-AFBBE25D5BFD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2B8C7-5846-4345-A26D-2BFA34396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E6C2C-5C3C-5643-B247-B45A25D784B7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8294-9552-A349-B56C-134F2CFB3A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5AD5-DDD9-B54A-B9F6-14B7CD5C4F2F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77CE-B62A-6D4F-9215-2FB49D08B2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7A2124-1D4A-334D-9DEC-84A31A95D1E7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3C0DE-0136-0F44-84DB-6AC920A72D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E409-248F-4D4E-B82E-09801DE21295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01644-1BBE-F54D-AD39-23FAEB508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25988-345A-2F44-93F5-5B0FB55CE46F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A81A0-0804-FF46-A18C-6873B290DF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3F52-6FE1-BC42-871F-3568FB45F510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7201-C596-DC4E-BDAB-647E75743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BBD52-ACF3-A947-B986-0536678BEDE4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49455-1B77-614E-8DC6-D3117864B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5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2108FF-CC12-DF48-A62F-2925473438C5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4C75F-B8EE-C54F-A9A4-CB840A4D49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64D421-4219-C042-B2DC-F16A85F24E42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46AE7-41AF-964C-AA69-F0A03F2C53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17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FD0136A-08FB-8F49-A2B2-C8DEBC5D6094}" type="datetime5">
              <a:rPr lang="zh-CN" altLang="en-US"/>
              <a:pPr>
                <a:defRPr/>
              </a:pPr>
              <a:t>2018/9/26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67B53B4-30E5-DA4E-802B-F37E18BB837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4" r:id="rId10"/>
    <p:sldLayoutId id="21474837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2018</a:t>
            </a:r>
            <a:endParaRPr lang="zh-CN" altLang="en-US" sz="2800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Gill Sans MT" charset="0"/>
                <a:ea typeface="华文中宋" charset="-122"/>
              </a:rPr>
              <a:t>Chapter</a:t>
            </a:r>
            <a:r>
              <a:rPr lang="zh-CN" altLang="en-US" sz="28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6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 smtClean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Overview of Query Processing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333EEF-2609-444B-9194-F739F3E7431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altLang="zh-CN" dirty="0" smtClean="0"/>
              <a:t>The Query Example from centralized optimization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altLang="zh-CN" dirty="0" smtClean="0"/>
              <a:t>Simple plan to execute the query :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dirty="0" smtClean="0"/>
              <a:t>To transport all segments to query site and execute there. 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too much network traffic, very costly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56C02B-F0C1-0146-8C42-BC97273902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00250" y="2786063"/>
          <a:ext cx="66468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86063"/>
                        <a:ext cx="664686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Optimized Distributed Query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53F435-D4BC-E54D-BC1F-009EF9D46A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700087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DDB, the query processor must consider the </a:t>
            </a:r>
            <a:r>
              <a:rPr lang="en-US" altLang="zh-CN" dirty="0">
                <a:solidFill>
                  <a:srgbClr val="C00000"/>
                </a:solidFill>
              </a:rPr>
              <a:t>communication cost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select the best site!</a:t>
            </a:r>
          </a:p>
          <a:p>
            <a:pPr eaLnBrk="1" hangingPunct="1"/>
            <a:r>
              <a:rPr lang="en-US" altLang="zh-CN" dirty="0"/>
              <a:t>Same query as last example, but G and E are </a:t>
            </a:r>
            <a:r>
              <a:rPr lang="en-US" altLang="zh-CN" dirty="0">
                <a:solidFill>
                  <a:srgbClr val="C00000"/>
                </a:solidFill>
              </a:rPr>
              <a:t>distributed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A9004D-E559-5742-9BF6-7882E7B2505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887AAB-474D-724F-9D90-D2D696EA9E9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41683B-45A5-F942-84E0-E227FE3C5E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6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4"/>
          <p:cNvSpPr txBox="1">
            <a:spLocks noChangeArrowheads="1"/>
          </p:cNvSpPr>
          <p:nvPr/>
        </p:nvSpPr>
        <p:spPr bwMode="auto">
          <a:xfrm>
            <a:off x="6143625" y="3000375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Gill Sans MT" charset="0"/>
                <a:ea typeface="华文中宋" charset="-122"/>
              </a:rPr>
              <a:t>Generic Laying Scheme for Distributed Query Processing</a:t>
            </a:r>
            <a:endParaRPr lang="zh-CN" altLang="en-US" sz="2000" dirty="0">
              <a:solidFill>
                <a:schemeClr val="tx2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Decompose calculus query into algebra query using global conceptual schema information.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E40588-6955-7F4B-A335-4484C0BC880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85918" y="3071810"/>
          <a:ext cx="657229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Data Localization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4000"/>
              <a:t>Distributed query is mapped into a fragment query and simplified to produce a </a:t>
            </a:r>
            <a:r>
              <a:rPr lang="en-US" altLang="zh-CN" sz="4000" i="1">
                <a:solidFill>
                  <a:srgbClr val="C00000"/>
                </a:solidFill>
                <a:latin typeface="Times New Roman" charset="0"/>
              </a:rPr>
              <a:t>good</a:t>
            </a:r>
            <a:r>
              <a:rPr lang="en-US" altLang="zh-CN" sz="4000"/>
              <a:t> one.</a:t>
            </a:r>
            <a:endParaRPr lang="zh-CN" altLang="en-US" sz="40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926A62-F861-EE46-AE58-1718B4DFFE5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Global Query Optimization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an execution strategy close to optimal.</a:t>
            </a:r>
          </a:p>
          <a:p>
            <a:pPr eaLnBrk="1" hangingPunct="1"/>
            <a:r>
              <a:rPr lang="en-US" altLang="zh-CN"/>
              <a:t>Find the best ordering of operations in the fragment query, including communication operations.</a:t>
            </a:r>
            <a:endParaRPr lang="zh-CN" altLang="en-US"/>
          </a:p>
          <a:p>
            <a:pPr eaLnBrk="1" hangingPunct="1"/>
            <a:r>
              <a:rPr lang="en-US" altLang="zh-CN"/>
              <a:t>Cost function defined in time is required.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3D0324-DEF6-2544-AF75-3B17596D26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Local Query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440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Centralized system algorithms </a:t>
            </a:r>
          </a:p>
          <a:p>
            <a:pPr eaLnBrk="1" hangingPunct="1">
              <a:buFont typeface="Wingdings 2" charset="2"/>
              <a:buNone/>
            </a:pPr>
            <a:endParaRPr lang="en-US" altLang="zh-CN" sz="4400"/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(to be discussed in chapter 9)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386FAB-F033-3E4A-A5B2-354D5F99493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AA1245-7CF8-C04D-90CE-71C3E31BECF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ill Sans MT" charset="0"/>
              </a:rPr>
              <a:t>End user uses non-procedural languages to express queries</a:t>
            </a:r>
            <a:r>
              <a:rPr lang="en-US" altLang="zh-CN" dirty="0" smtClean="0">
                <a:latin typeface="Gill Sans MT" charset="0"/>
              </a:rPr>
              <a:t>.</a:t>
            </a:r>
            <a:endParaRPr lang="en-US" altLang="zh-CN" sz="2800" dirty="0">
              <a:latin typeface="Gill Sans MT" charset="0"/>
            </a:endParaRPr>
          </a:p>
          <a:p>
            <a:pPr eaLnBrk="1" hangingPunct="1"/>
            <a:endParaRPr lang="en-US" altLang="zh-CN" dirty="0" smtClean="0"/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Courier New" charset="0"/>
              </a:rPr>
              <a:t>SELECT</a:t>
            </a:r>
            <a:r>
              <a:rPr lang="en-US" altLang="zh-CN" sz="3200" dirty="0">
                <a:latin typeface="Courier New" charset="0"/>
              </a:rPr>
              <a:t>	ENO,ENAME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FROM</a:t>
            </a:r>
            <a:r>
              <a:rPr lang="en-US" altLang="zh-CN" sz="3200" dirty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WHERE</a:t>
            </a:r>
            <a:r>
              <a:rPr lang="en-US" altLang="zh-CN" sz="3200" dirty="0">
                <a:latin typeface="Courier New" charset="0"/>
              </a:rPr>
              <a:t>		TITLE=“Programmer</a:t>
            </a:r>
            <a:r>
              <a:rPr lang="en-US" altLang="zh-CN" sz="3200" dirty="0" smtClean="0">
                <a:latin typeface="Courier New" charset="0"/>
              </a:rPr>
              <a:t>”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 sz="3200" dirty="0" smtClean="0">
              <a:solidFill>
                <a:srgbClr val="C00000"/>
              </a:solidFill>
              <a:latin typeface="Gill Sans MT" charset="0"/>
            </a:endParaRP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 dirty="0" smtClean="0">
                <a:latin typeface="Gill Sans MT" charset="0"/>
              </a:rPr>
              <a:t>Formally,</a:t>
            </a:r>
            <a:r>
              <a:rPr lang="zh-CN" altLang="en-US" sz="3200" dirty="0" smtClean="0">
                <a:latin typeface="Gill Sans MT" charset="0"/>
              </a:rPr>
              <a:t> </a:t>
            </a:r>
            <a:r>
              <a:rPr lang="en-US" altLang="zh-CN" sz="3200" dirty="0" smtClean="0">
                <a:latin typeface="Gill Sans MT" charset="0"/>
              </a:rPr>
              <a:t>SQL </a:t>
            </a:r>
            <a:r>
              <a:rPr lang="en-US" altLang="zh-CN" sz="3200" dirty="0">
                <a:latin typeface="Gill Sans MT" charset="0"/>
              </a:rPr>
              <a:t>is a tuple calculus language</a:t>
            </a:r>
          </a:p>
          <a:p>
            <a:pPr lvl="1" eaLnBrk="1" hangingPunct="1">
              <a:buFont typeface="Verdana" charset="0"/>
              <a:buNone/>
            </a:pPr>
            <a:endParaRPr lang="en-US" altLang="zh-CN" sz="3200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86FBC5-D12B-9148-BF48-BC5E4A20B1E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Two-fold objectives:</a:t>
            </a:r>
          </a:p>
          <a:p>
            <a:pPr lvl="1" eaLnBrk="1" hangingPunct="1"/>
            <a:r>
              <a:rPr lang="en-US" altLang="zh-CN" sz="6000"/>
              <a:t>Transformation</a:t>
            </a:r>
            <a:r>
              <a:rPr lang="en-US" altLang="zh-CN"/>
              <a:t>, and</a:t>
            </a:r>
          </a:p>
          <a:p>
            <a:pPr lvl="1" eaLnBrk="1" hangingPunct="1"/>
            <a:r>
              <a:rPr lang="en-US" altLang="zh-CN" sz="6000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7A7B32-933E-AF45-B4CF-A3129CB193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 to be considered for optimization:</a:t>
            </a:r>
            <a:endParaRPr lang="zh-CN" altLang="en-US"/>
          </a:p>
          <a:p>
            <a:pPr lvl="1" eaLnBrk="1" hangingPunct="1"/>
            <a:r>
              <a:rPr lang="en-US" altLang="zh-CN" sz="6000"/>
              <a:t>CPU time</a:t>
            </a:r>
            <a:endParaRPr lang="zh-CN" altLang="en-US" sz="6000"/>
          </a:p>
          <a:p>
            <a:pPr lvl="1" eaLnBrk="1" hangingPunct="1"/>
            <a:r>
              <a:rPr lang="en-US" altLang="zh-CN" sz="6000"/>
              <a:t>I/O time</a:t>
            </a:r>
            <a:r>
              <a:rPr lang="en-US" altLang="zh-CN"/>
              <a:t>, and</a:t>
            </a:r>
            <a:endParaRPr lang="zh-CN" altLang="en-US"/>
          </a:p>
          <a:p>
            <a:pPr lvl="1" eaLnBrk="1" hangingPunct="1"/>
            <a:r>
              <a:rPr lang="en-US" altLang="zh-CN" sz="6000"/>
              <a:t>Communication time</a:t>
            </a:r>
            <a:endParaRPr lang="zh-CN" altLang="en-US"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ECB881-7588-3740-BDD8-3F4838D778E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1928813" y="5072063"/>
            <a:ext cx="550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Gill Sans MT" charset="0"/>
              </a:rPr>
              <a:t>WAN</a:t>
            </a:r>
            <a:r>
              <a:rPr lang="en-US" altLang="zh-CN" sz="2800">
                <a:latin typeface="Gill Sans MT" charset="0"/>
              </a:rPr>
              <a:t>: the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last cost </a:t>
            </a:r>
            <a:r>
              <a:rPr lang="en-US" altLang="zh-CN" sz="2800">
                <a:latin typeface="Gill Sans MT" charset="0"/>
              </a:rPr>
              <a:t>is dominant </a:t>
            </a:r>
          </a:p>
          <a:p>
            <a:r>
              <a:rPr lang="en-US" altLang="zh-CN" sz="3600">
                <a:latin typeface="Gill Sans MT" charset="0"/>
              </a:rPr>
              <a:t>LAN</a:t>
            </a:r>
            <a:r>
              <a:rPr lang="en-US" altLang="zh-CN" sz="2800">
                <a:latin typeface="Gill Sans MT" charset="0"/>
              </a:rPr>
              <a:t>:  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all three </a:t>
            </a:r>
            <a:r>
              <a:rPr lang="en-US" altLang="zh-CN" sz="2800">
                <a:latin typeface="Gill Sans MT" charset="0"/>
              </a:rPr>
              <a:t>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Complexity of Relational Algebra Operations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Measured by </a:t>
            </a:r>
            <a:r>
              <a:rPr lang="en-US" altLang="zh-CN" b="1" i="1">
                <a:solidFill>
                  <a:srgbClr val="C00000"/>
                </a:solidFill>
                <a:latin typeface="Times New Roman" charset="0"/>
              </a:rPr>
              <a:t>n</a:t>
            </a:r>
            <a:r>
              <a:rPr lang="en-US" altLang="zh-CN"/>
              <a:t> (cardinality) and tuples are sorted on comparison attributes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8A831E-9475-E641-A978-E4868CFDE41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dup.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elimination</a:t>
                          </a:r>
                          <a:r>
                            <a:rPr lang="en-US" altLang="zh-CN" sz="2400" dirty="0" smtClean="0"/>
                            <a:t>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(w/o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dup.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elimination),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GROUP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00971" r="-51644" b="-3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99038" r="-51644" b="-2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2768600" y="4810125"/>
          <a:ext cx="171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10125"/>
                        <a:ext cx="1716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3440113" y="5534025"/>
          <a:ext cx="227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6" imgW="114120" imgH="126720" progId="Equation.3">
                  <p:embed/>
                </p:oleObj>
              </mc:Choice>
              <mc:Fallback>
                <p:oleObj name="Equation" r:id="rId6" imgW="1141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34025"/>
                        <a:ext cx="227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Types of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Exhaustive search</a:t>
            </a:r>
          </a:p>
          <a:p>
            <a:pPr lvl="1" eaLnBrk="1" hangingPunct="1"/>
            <a:r>
              <a:rPr lang="en-US" altLang="zh-CN"/>
              <a:t>Workable for </a:t>
            </a:r>
            <a:r>
              <a:rPr lang="en-US" altLang="zh-CN">
                <a:solidFill>
                  <a:srgbClr val="C00000"/>
                </a:solidFill>
              </a:rPr>
              <a:t>small</a:t>
            </a:r>
            <a:r>
              <a:rPr lang="en-US" altLang="zh-CN"/>
              <a:t> solution space</a:t>
            </a:r>
          </a:p>
          <a:p>
            <a:pPr eaLnBrk="1" hangingPunct="1"/>
            <a:r>
              <a:rPr lang="en-US" altLang="zh-CN"/>
              <a:t>Heuristics</a:t>
            </a:r>
          </a:p>
          <a:p>
            <a:pPr lvl="1" eaLnBrk="1" hangingPunct="1"/>
            <a:r>
              <a:rPr lang="en-US" altLang="zh-CN"/>
              <a:t>Perform         first, </a:t>
            </a:r>
            <a:r>
              <a:rPr lang="en-US" altLang="zh-CN" sz="4000" i="1">
                <a:latin typeface="Times New Roman" charset="0"/>
              </a:rPr>
              <a:t>semi-join</a:t>
            </a:r>
            <a:r>
              <a:rPr lang="en-US" altLang="zh-CN"/>
              <a:t>, etc. for </a:t>
            </a:r>
            <a:r>
              <a:rPr lang="en-US" altLang="zh-CN">
                <a:solidFill>
                  <a:srgbClr val="C00000"/>
                </a:solidFill>
              </a:rPr>
              <a:t>large</a:t>
            </a:r>
            <a:r>
              <a:rPr lang="en-US" altLang="zh-CN"/>
              <a:t> solution space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0C48B1-078D-4643-839F-B08A9D50F1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419475" y="3357563"/>
          <a:ext cx="771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r:id="rId3" imgW="304800" imgH="152400" progId="Unknown">
                  <p:embed/>
                </p:oleObj>
              </mc:Choice>
              <mc:Fallback>
                <p:oleObj r:id="rId3" imgW="304800" imgH="152400" progId="Unknow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7715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Optimization Timing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compiling time</a:t>
            </a:r>
            <a:r>
              <a:rPr lang="en-US" altLang="zh-CN" dirty="0"/>
              <a:t> by using statistics, </a:t>
            </a:r>
            <a:r>
              <a:rPr lang="en-US" altLang="zh-CN" dirty="0" smtClean="0"/>
              <a:t>optimized </a:t>
            </a:r>
            <a:r>
              <a:rPr lang="en-US" altLang="zh-CN" dirty="0"/>
              <a:t>once, but executed many times.</a:t>
            </a:r>
          </a:p>
          <a:p>
            <a:pPr eaLnBrk="1" hangingPunct="1"/>
            <a:r>
              <a:rPr lang="en-US" altLang="zh-CN" dirty="0"/>
              <a:t>Dynamic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execution time</a:t>
            </a:r>
            <a:r>
              <a:rPr lang="en-US" altLang="zh-CN" dirty="0"/>
              <a:t>, accurate, repeated for every execution, expensive.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0FBEE9-71A4-AE46-8ED0-DEC875E8A01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Statistics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Facts of</a:t>
            </a:r>
          </a:p>
          <a:p>
            <a:pPr lvl="1" eaLnBrk="1" hangingPunct="1"/>
            <a:r>
              <a:rPr lang="en-US" altLang="zh-CN"/>
              <a:t>Cardinalities</a:t>
            </a:r>
          </a:p>
          <a:p>
            <a:pPr lvl="1" eaLnBrk="1" hangingPunct="1"/>
            <a:r>
              <a:rPr lang="en-US" altLang="zh-CN"/>
              <a:t>Attribute value distribution</a:t>
            </a:r>
          </a:p>
          <a:p>
            <a:pPr lvl="1" eaLnBrk="1" hangingPunct="1"/>
            <a:r>
              <a:rPr lang="en-US" altLang="zh-CN"/>
              <a:t>Size of relation, etc.</a:t>
            </a:r>
            <a:endParaRPr lang="zh-CN" altLang="en-US"/>
          </a:p>
          <a:p>
            <a:pPr eaLnBrk="1" hangingPunct="1"/>
            <a:r>
              <a:rPr lang="en-US" altLang="zh-CN"/>
              <a:t>Provided to query optimizer and periodically updated.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18C8BD-D0A4-3741-A5A5-BB1C677C8D6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Decision Site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query optimization, it may be done by</a:t>
            </a:r>
            <a:endParaRPr lang="zh-CN" altLang="en-US"/>
          </a:p>
          <a:p>
            <a:pPr lvl="1" eaLnBrk="1" hangingPunct="1"/>
            <a:r>
              <a:rPr lang="en-US" altLang="zh-CN" b="1"/>
              <a:t>Single site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centralized</a:t>
            </a:r>
            <a:r>
              <a:rPr lang="en-US" altLang="zh-CN"/>
              <a:t> approach, or</a:t>
            </a:r>
            <a:endParaRPr lang="zh-CN" altLang="en-US"/>
          </a:p>
          <a:p>
            <a:pPr lvl="1" eaLnBrk="1" hangingPunct="1"/>
            <a:r>
              <a:rPr lang="en-US" altLang="zh-CN" b="1"/>
              <a:t>All the sites involved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distributed</a:t>
            </a:r>
            <a:r>
              <a:rPr lang="en-US" altLang="zh-CN"/>
              <a:t>, or</a:t>
            </a:r>
            <a:endParaRPr lang="zh-CN" altLang="en-US"/>
          </a:p>
          <a:p>
            <a:pPr lvl="1" eaLnBrk="1" hangingPunct="1"/>
            <a:r>
              <a:rPr lang="en-US" altLang="zh-CN" b="1"/>
              <a:t>Hybrid</a:t>
            </a:r>
            <a:r>
              <a:rPr lang="en-US" altLang="zh-CN"/>
              <a:t> – one site makes major decision in cooperation with other sites making local decisions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BBC2AB-4260-3849-A187-225DACCF88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Tuple calculus</a:t>
            </a:r>
          </a:p>
          <a:p>
            <a:pPr lvl="1" eaLnBrk="1" hangingPunct="1"/>
            <a:r>
              <a:rPr lang="fr-FR" altLang="zh-CN">
                <a:latin typeface="Times New Roman" charset="0"/>
              </a:rPr>
              <a:t>{ </a:t>
            </a:r>
            <a:r>
              <a:rPr lang="fr-FR" altLang="zh-CN" i="1">
                <a:latin typeface="Times New Roman" charset="0"/>
              </a:rPr>
              <a:t>t </a:t>
            </a:r>
            <a:r>
              <a:rPr lang="fr-FR" altLang="zh-CN">
                <a:latin typeface="Times New Roman" charset="0"/>
              </a:rPr>
              <a:t>| </a:t>
            </a:r>
            <a:r>
              <a:rPr lang="fr-FR" altLang="zh-CN" i="1">
                <a:latin typeface="Times New Roman" charset="0"/>
              </a:rPr>
              <a:t>F</a:t>
            </a:r>
            <a:r>
              <a:rPr lang="fr-FR" altLang="zh-CN">
                <a:latin typeface="Times New Roman" charset="0"/>
              </a:rPr>
              <a:t>(</a:t>
            </a:r>
            <a:r>
              <a:rPr lang="fr-FR" altLang="zh-CN" i="1">
                <a:latin typeface="Times New Roman" charset="0"/>
              </a:rPr>
              <a:t>t</a:t>
            </a:r>
            <a:r>
              <a:rPr lang="fr-FR" altLang="zh-CN">
                <a:latin typeface="Times New Roman" charset="0"/>
              </a:rPr>
              <a:t>)</a:t>
            </a:r>
            <a:r>
              <a:rPr lang="fr-FR" altLang="zh-CN" i="1">
                <a:latin typeface="Times New Roman" charset="0"/>
              </a:rPr>
              <a:t> </a:t>
            </a:r>
            <a:r>
              <a:rPr lang="fr-FR" altLang="zh-CN">
                <a:latin typeface="Times New Roman" charset="0"/>
              </a:rPr>
              <a:t>} </a:t>
            </a:r>
            <a:r>
              <a:rPr lang="en-US" altLang="zh-CN"/>
              <a:t>where: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t </a:t>
            </a:r>
            <a:r>
              <a:rPr lang="en-US" altLang="zh-CN">
                <a:latin typeface="Times New Roman" charset="0"/>
              </a:rPr>
              <a:t>: tuple variable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F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) : well formed formula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Get the No. and name of all managers</a:t>
            </a:r>
          </a:p>
          <a:p>
            <a:pPr lvl="1" eaLnBrk="1" hangingPunct="1"/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CB1AB1-E041-B744-9672-9F4C3BF3C9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63" y="4643438"/>
          <a:ext cx="7964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3492360" imgH="215640" progId="Equation.3">
                  <p:embed/>
                </p:oleObj>
              </mc:Choice>
              <mc:Fallback>
                <p:oleObj name="Equation" r:id="rId3" imgW="34923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643438"/>
                        <a:ext cx="79644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processor transforms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procedural operations </a:t>
            </a:r>
            <a:r>
              <a:rPr lang="en-US" altLang="zh-CN" dirty="0"/>
              <a:t>to access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83B86E-B0D8-1346-AE6B-3C3BB2505AB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500438"/>
            <a:ext cx="6600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Distributed query processor has to deal with</a:t>
            </a:r>
            <a:endParaRPr lang="zh-CN" altLang="en-US"/>
          </a:p>
          <a:p>
            <a:pPr lvl="1" eaLnBrk="1" hangingPunct="1"/>
            <a:r>
              <a:rPr lang="en-US" altLang="zh-CN" sz="4400"/>
              <a:t>query decomposition</a:t>
            </a:r>
            <a:r>
              <a:rPr lang="en-US" altLang="zh-CN"/>
              <a:t>, and</a:t>
            </a:r>
            <a:endParaRPr lang="zh-CN" altLang="en-US" sz="4400"/>
          </a:p>
          <a:p>
            <a:pPr lvl="1" eaLnBrk="1" hangingPunct="1"/>
            <a:r>
              <a:rPr lang="en-US" altLang="zh-CN" sz="4400"/>
              <a:t>data localization</a:t>
            </a:r>
            <a:endParaRPr lang="zh-CN" altLang="en-US" sz="4400"/>
          </a:p>
          <a:p>
            <a:pPr eaLnBrk="1" hangingPunct="1"/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36D1D8-0E91-7E40-89DE-9E77C317628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Processing Problems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FFDD54-57AD-6746-B355-E15A1084B6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Centralized query processor must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transform calculus query into algebra operations</a:t>
            </a:r>
            <a:r>
              <a:rPr lang="en-US" altLang="zh-CN" dirty="0" smtClean="0"/>
              <a:t>, and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choose the best execution plan</a:t>
            </a:r>
            <a:endParaRPr lang="zh-CN" altLang="en-US" sz="36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SELECT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EMP E,ASG 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WHERE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E.ENO = G.ENO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RESP=“Manager”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AFA66-AF78-474F-B27F-D838855CEB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Algebra 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Relational Algebra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93E61E7-A6F9-8A4C-8347-E1F85038F2C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43063" y="3857625"/>
          <a:ext cx="6165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公式" r:id="rId3" imgW="2082600" imgH="241200" progId="Equation.3">
                  <p:embed/>
                </p:oleObj>
              </mc:Choice>
              <mc:Fallback>
                <p:oleObj name="公式" r:id="rId3" imgW="2082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6165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643063" y="2214563"/>
          <a:ext cx="7180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5" imgW="2425680" imgH="241200" progId="Equation.3">
                  <p:embed/>
                </p:oleObj>
              </mc:Choice>
              <mc:Fallback>
                <p:oleObj name="Equation" r:id="rId5" imgW="2425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14563"/>
                        <a:ext cx="71802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1571625" y="4786313"/>
            <a:ext cx="64293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Execution </a:t>
            </a:r>
            <a:r>
              <a:rPr lang="en-US" altLang="zh-CN" sz="4000">
                <a:solidFill>
                  <a:srgbClr val="C00000"/>
                </a:solidFill>
                <a:latin typeface="Gill Sans MT" charset="0"/>
                <a:ea typeface="华文中宋" charset="-122"/>
              </a:rPr>
              <a:t>plan 2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 is better for consuming less resources!</a:t>
            </a:r>
            <a:endParaRPr lang="zh-CN" altLang="en-US" sz="28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</a:p>
          <a:p>
            <a:pPr lvl="1" eaLnBrk="1" hangingPunct="1"/>
            <a:r>
              <a:rPr lang="en-US" altLang="zh-CN" dirty="0" smtClean="0"/>
              <a:t>Fragments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Distribution of E and 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7FC58C-D5A5-C84B-82F8-FFDB65BD3B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22" y="2778596"/>
            <a:ext cx="62023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1291</TotalTime>
  <Words>641</Words>
  <Application>Microsoft Macintosh PowerPoint</Application>
  <PresentationFormat>On-screen Show (4:3)</PresentationFormat>
  <Paragraphs>173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Calibri</vt:lpstr>
      <vt:lpstr>Cambria Math</vt:lpstr>
      <vt:lpstr>Courier New</vt:lpstr>
      <vt:lpstr>Gill Sans MT</vt:lpstr>
      <vt:lpstr>Mathematica1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Equation</vt:lpstr>
      <vt:lpstr>公式</vt:lpstr>
      <vt:lpstr>Unknown</vt:lpstr>
      <vt:lpstr>Distributed Database Systems</vt:lpstr>
      <vt:lpstr>SQL: Non-Procedural Language of RDB</vt:lpstr>
      <vt:lpstr>SQL: Non-Procedural Language of RDB</vt:lpstr>
      <vt:lpstr>Query Processor</vt:lpstr>
      <vt:lpstr>Query Processor</vt:lpstr>
      <vt:lpstr>Query Processing Problems</vt:lpstr>
      <vt:lpstr>Centralized Query Processing</vt:lpstr>
      <vt:lpstr>Centralized Query Processing</vt:lpstr>
      <vt:lpstr>Distributed Query Processing</vt:lpstr>
      <vt:lpstr>Distributed Query Processing</vt:lpstr>
      <vt:lpstr>Distributed Query Processing</vt:lpstr>
      <vt:lpstr>Distributed Query Processing</vt:lpstr>
      <vt:lpstr>Overview of Query Processing</vt:lpstr>
      <vt:lpstr>PowerPoint Presentation</vt:lpstr>
      <vt:lpstr>Query Decomposition</vt:lpstr>
      <vt:lpstr>Data Localization</vt:lpstr>
      <vt:lpstr>Global Query Optimization</vt:lpstr>
      <vt:lpstr>Local Query Optimization</vt:lpstr>
      <vt:lpstr>Objectives of Query Processing</vt:lpstr>
      <vt:lpstr>Objectives of Query Processing</vt:lpstr>
      <vt:lpstr>Objectives of Query Processing</vt:lpstr>
      <vt:lpstr>Complexity of Relational Algebra Operations</vt:lpstr>
      <vt:lpstr>Types of Optimization</vt:lpstr>
      <vt:lpstr>Optimization Timing</vt:lpstr>
      <vt:lpstr>Statistics</vt:lpstr>
      <vt:lpstr>Decision Site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363</cp:revision>
  <dcterms:created xsi:type="dcterms:W3CDTF">2007-09-19T09:41:51Z</dcterms:created>
  <dcterms:modified xsi:type="dcterms:W3CDTF">2018-09-26T09:10:49Z</dcterms:modified>
</cp:coreProperties>
</file>