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83"/>
  </p:notesMasterIdLst>
  <p:sldIdLst>
    <p:sldId id="256" r:id="rId2"/>
    <p:sldId id="385" r:id="rId3"/>
    <p:sldId id="386" r:id="rId4"/>
    <p:sldId id="257" r:id="rId5"/>
    <p:sldId id="462" r:id="rId6"/>
    <p:sldId id="463" r:id="rId7"/>
    <p:sldId id="387" r:id="rId8"/>
    <p:sldId id="466" r:id="rId9"/>
    <p:sldId id="465" r:id="rId10"/>
    <p:sldId id="389" r:id="rId11"/>
    <p:sldId id="392" r:id="rId12"/>
    <p:sldId id="395" r:id="rId13"/>
    <p:sldId id="393" r:id="rId14"/>
    <p:sldId id="397" r:id="rId15"/>
    <p:sldId id="398" r:id="rId16"/>
    <p:sldId id="400" r:id="rId17"/>
    <p:sldId id="394" r:id="rId18"/>
    <p:sldId id="467" r:id="rId19"/>
    <p:sldId id="401" r:id="rId20"/>
    <p:sldId id="403" r:id="rId21"/>
    <p:sldId id="402" r:id="rId22"/>
    <p:sldId id="404" r:id="rId23"/>
    <p:sldId id="407" r:id="rId24"/>
    <p:sldId id="406" r:id="rId25"/>
    <p:sldId id="405" r:id="rId26"/>
    <p:sldId id="468" r:id="rId27"/>
    <p:sldId id="408" r:id="rId28"/>
    <p:sldId id="409" r:id="rId29"/>
    <p:sldId id="413" r:id="rId30"/>
    <p:sldId id="469" r:id="rId31"/>
    <p:sldId id="411" r:id="rId32"/>
    <p:sldId id="470" r:id="rId33"/>
    <p:sldId id="471" r:id="rId34"/>
    <p:sldId id="472" r:id="rId35"/>
    <p:sldId id="473" r:id="rId36"/>
    <p:sldId id="474" r:id="rId37"/>
    <p:sldId id="412" r:id="rId38"/>
    <p:sldId id="416" r:id="rId39"/>
    <p:sldId id="417" r:id="rId40"/>
    <p:sldId id="418" r:id="rId41"/>
    <p:sldId id="419" r:id="rId42"/>
    <p:sldId id="475" r:id="rId43"/>
    <p:sldId id="476" r:id="rId44"/>
    <p:sldId id="477" r:id="rId45"/>
    <p:sldId id="478" r:id="rId46"/>
    <p:sldId id="479" r:id="rId47"/>
    <p:sldId id="422" r:id="rId48"/>
    <p:sldId id="424" r:id="rId49"/>
    <p:sldId id="432" r:id="rId50"/>
    <p:sldId id="480" r:id="rId51"/>
    <p:sldId id="481" r:id="rId52"/>
    <p:sldId id="482" r:id="rId53"/>
    <p:sldId id="483" r:id="rId54"/>
    <p:sldId id="484" r:id="rId55"/>
    <p:sldId id="425" r:id="rId56"/>
    <p:sldId id="433" r:id="rId57"/>
    <p:sldId id="427" r:id="rId58"/>
    <p:sldId id="435" r:id="rId59"/>
    <p:sldId id="440" r:id="rId60"/>
    <p:sldId id="428" r:id="rId61"/>
    <p:sldId id="429" r:id="rId62"/>
    <p:sldId id="430" r:id="rId63"/>
    <p:sldId id="442" r:id="rId64"/>
    <p:sldId id="444" r:id="rId65"/>
    <p:sldId id="445" r:id="rId66"/>
    <p:sldId id="446" r:id="rId67"/>
    <p:sldId id="447" r:id="rId68"/>
    <p:sldId id="449" r:id="rId69"/>
    <p:sldId id="448" r:id="rId70"/>
    <p:sldId id="450" r:id="rId71"/>
    <p:sldId id="453" r:id="rId72"/>
    <p:sldId id="383" r:id="rId73"/>
    <p:sldId id="384" r:id="rId74"/>
    <p:sldId id="455" r:id="rId75"/>
    <p:sldId id="454" r:id="rId76"/>
    <p:sldId id="456" r:id="rId77"/>
    <p:sldId id="457" r:id="rId78"/>
    <p:sldId id="458" r:id="rId79"/>
    <p:sldId id="459" r:id="rId80"/>
    <p:sldId id="460" r:id="rId81"/>
    <p:sldId id="461" r:id="rId82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997" autoAdjust="0"/>
    <p:restoredTop sz="94769"/>
  </p:normalViewPr>
  <p:slideViewPr>
    <p:cSldViewPr>
      <p:cViewPr>
        <p:scale>
          <a:sx n="66" d="100"/>
          <a:sy n="66" d="100"/>
        </p:scale>
        <p:origin x="5240" y="16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915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notesMaster" Target="notesMasters/notesMaster1.xml"/><Relationship Id="rId84" Type="http://schemas.openxmlformats.org/officeDocument/2006/relationships/presProps" Target="presProps.xml"/><Relationship Id="rId85" Type="http://schemas.openxmlformats.org/officeDocument/2006/relationships/viewProps" Target="viewProps.xml"/><Relationship Id="rId86" Type="http://schemas.openxmlformats.org/officeDocument/2006/relationships/theme" Target="theme/theme1.xml"/><Relationship Id="rId8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303AF86-BB76-41E8-B889-11C4A8C842E1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E1589E05-C7FC-4CED-A146-7B0579A5535E}">
      <dgm:prSet/>
      <dgm:spPr/>
      <dgm:t>
        <a:bodyPr/>
        <a:lstStyle/>
        <a:p>
          <a:pPr rtl="0"/>
          <a:r>
            <a:rPr lang="en-US" dirty="0" smtClean="0"/>
            <a:t>(1) normalization</a:t>
          </a:r>
          <a:endParaRPr lang="zh-CN" dirty="0"/>
        </a:p>
      </dgm:t>
    </dgm:pt>
    <dgm:pt modelId="{D18BCF72-E4DC-4E5E-9BEE-FD344DF65683}" type="parTrans" cxnId="{848D0B3D-4B55-4E0D-A6A7-0B7F14944C61}">
      <dgm:prSet/>
      <dgm:spPr/>
      <dgm:t>
        <a:bodyPr/>
        <a:lstStyle/>
        <a:p>
          <a:endParaRPr lang="zh-CN" altLang="en-US"/>
        </a:p>
      </dgm:t>
    </dgm:pt>
    <dgm:pt modelId="{630E0C7E-CACF-4F50-8441-95010302513D}" type="sibTrans" cxnId="{848D0B3D-4B55-4E0D-A6A7-0B7F14944C61}">
      <dgm:prSet/>
      <dgm:spPr/>
      <dgm:t>
        <a:bodyPr/>
        <a:lstStyle/>
        <a:p>
          <a:endParaRPr lang="zh-CN" altLang="en-US"/>
        </a:p>
      </dgm:t>
    </dgm:pt>
    <dgm:pt modelId="{C38CFBC4-E9C6-4230-892F-C9AE6F987B80}">
      <dgm:prSet/>
      <dgm:spPr/>
      <dgm:t>
        <a:bodyPr/>
        <a:lstStyle/>
        <a:p>
          <a:pPr rtl="0"/>
          <a:r>
            <a:rPr lang="en-US" dirty="0" smtClean="0"/>
            <a:t>(2) analysis</a:t>
          </a:r>
          <a:endParaRPr lang="zh-CN" dirty="0"/>
        </a:p>
      </dgm:t>
    </dgm:pt>
    <dgm:pt modelId="{D3A37024-328B-4F0E-B453-A05D94DCC6CF}" type="parTrans" cxnId="{E328A044-6BB0-47F5-BA4F-2177BABC9935}">
      <dgm:prSet/>
      <dgm:spPr/>
      <dgm:t>
        <a:bodyPr/>
        <a:lstStyle/>
        <a:p>
          <a:endParaRPr lang="zh-CN" altLang="en-US"/>
        </a:p>
      </dgm:t>
    </dgm:pt>
    <dgm:pt modelId="{4E8A517A-5FDE-43C5-84A7-5AC413AD3F13}" type="sibTrans" cxnId="{E328A044-6BB0-47F5-BA4F-2177BABC9935}">
      <dgm:prSet/>
      <dgm:spPr/>
      <dgm:t>
        <a:bodyPr/>
        <a:lstStyle/>
        <a:p>
          <a:endParaRPr lang="zh-CN" altLang="en-US"/>
        </a:p>
      </dgm:t>
    </dgm:pt>
    <dgm:pt modelId="{C1BEBD55-F3EF-423C-AD6C-1EF56FEEA54C}">
      <dgm:prSet/>
      <dgm:spPr/>
      <dgm:t>
        <a:bodyPr/>
        <a:lstStyle/>
        <a:p>
          <a:pPr rtl="0"/>
          <a:r>
            <a:rPr lang="en-US" dirty="0" smtClean="0"/>
            <a:t>(3) elimination of redundancy</a:t>
          </a:r>
          <a:endParaRPr lang="zh-CN" dirty="0"/>
        </a:p>
      </dgm:t>
    </dgm:pt>
    <dgm:pt modelId="{2A35C3EB-5F37-406B-BB4C-0A0CB56855D1}" type="parTrans" cxnId="{11AB8EA6-6048-4551-8A42-876C577F362C}">
      <dgm:prSet/>
      <dgm:spPr/>
      <dgm:t>
        <a:bodyPr/>
        <a:lstStyle/>
        <a:p>
          <a:endParaRPr lang="zh-CN" altLang="en-US"/>
        </a:p>
      </dgm:t>
    </dgm:pt>
    <dgm:pt modelId="{A3A55105-1125-432C-8E20-A9EE60E3EE7A}" type="sibTrans" cxnId="{11AB8EA6-6048-4551-8A42-876C577F362C}">
      <dgm:prSet/>
      <dgm:spPr/>
      <dgm:t>
        <a:bodyPr/>
        <a:lstStyle/>
        <a:p>
          <a:endParaRPr lang="zh-CN" altLang="en-US"/>
        </a:p>
      </dgm:t>
    </dgm:pt>
    <dgm:pt modelId="{F18E67CE-B3BE-4326-A80A-0D901486E695}">
      <dgm:prSet/>
      <dgm:spPr/>
      <dgm:t>
        <a:bodyPr/>
        <a:lstStyle/>
        <a:p>
          <a:pPr rtl="0"/>
          <a:r>
            <a:rPr lang="en-US" dirty="0" smtClean="0"/>
            <a:t>(4) rewriting</a:t>
          </a:r>
          <a:endParaRPr lang="zh-CN" dirty="0"/>
        </a:p>
      </dgm:t>
    </dgm:pt>
    <dgm:pt modelId="{BF12AC54-0059-414B-A4B7-1AE6BCFA66EA}" type="parTrans" cxnId="{EF506E72-8AA3-4520-B153-796502C5D196}">
      <dgm:prSet/>
      <dgm:spPr/>
      <dgm:t>
        <a:bodyPr/>
        <a:lstStyle/>
        <a:p>
          <a:endParaRPr lang="zh-CN" altLang="en-US"/>
        </a:p>
      </dgm:t>
    </dgm:pt>
    <dgm:pt modelId="{0069E23A-6C78-47C1-9DB1-6EA210BDDE73}" type="sibTrans" cxnId="{EF506E72-8AA3-4520-B153-796502C5D196}">
      <dgm:prSet/>
      <dgm:spPr/>
      <dgm:t>
        <a:bodyPr/>
        <a:lstStyle/>
        <a:p>
          <a:endParaRPr lang="zh-CN" altLang="en-US"/>
        </a:p>
      </dgm:t>
    </dgm:pt>
    <dgm:pt modelId="{5D4A49FA-BFE6-40DB-80EF-87BAB24E011A}" type="pres">
      <dgm:prSet presAssocID="{9303AF86-BB76-41E8-B889-11C4A8C842E1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1BA1B00-5220-43E4-9487-3699A435F935}" type="pres">
      <dgm:prSet presAssocID="{9303AF86-BB76-41E8-B889-11C4A8C842E1}" presName="dummyMaxCanvas" presStyleCnt="0">
        <dgm:presLayoutVars/>
      </dgm:prSet>
      <dgm:spPr/>
    </dgm:pt>
    <dgm:pt modelId="{0C87C977-D43D-4234-A761-A2B016EBDB53}" type="pres">
      <dgm:prSet presAssocID="{9303AF86-BB76-41E8-B889-11C4A8C842E1}" presName="FourNodes_1" presStyleLbl="node1" presStyleIdx="0" presStyleCnt="4" custLinFactNeighborX="-20313" custLinFactNeighborY="-9826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A65F387-F9C7-45B8-A324-8CFF6BB44F78}" type="pres">
      <dgm:prSet presAssocID="{9303AF86-BB76-41E8-B889-11C4A8C842E1}" presName="FourNodes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28D8FDF-F011-4C51-BFE1-0C9E96C0C4D1}" type="pres">
      <dgm:prSet presAssocID="{9303AF86-BB76-41E8-B889-11C4A8C842E1}" presName="FourNodes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BE23B5C-BFEC-4726-8CE0-157666A4F753}" type="pres">
      <dgm:prSet presAssocID="{9303AF86-BB76-41E8-B889-11C4A8C842E1}" presName="FourNodes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8304DF0-A3E9-4D9F-987B-5B869222022C}" type="pres">
      <dgm:prSet presAssocID="{9303AF86-BB76-41E8-B889-11C4A8C842E1}" presName="FourConn_1-2" presStyleLbl="f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6C8B38D-AB7D-4C78-B67C-5A44EEEF3B93}" type="pres">
      <dgm:prSet presAssocID="{9303AF86-BB76-41E8-B889-11C4A8C842E1}" presName="FourConn_2-3" presStyleLbl="f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D82294-FBD6-41B7-AB46-C170B2F07B01}" type="pres">
      <dgm:prSet presAssocID="{9303AF86-BB76-41E8-B889-11C4A8C842E1}" presName="FourConn_3-4" presStyleLbl="f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9FC0657-4C5B-43EF-8E32-A49ED95E90CB}" type="pres">
      <dgm:prSet presAssocID="{9303AF86-BB76-41E8-B889-11C4A8C842E1}" presName="FourNodes_1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486F035-67DD-4363-BB0B-30B114EF35B5}" type="pres">
      <dgm:prSet presAssocID="{9303AF86-BB76-41E8-B889-11C4A8C842E1}" presName="FourNodes_2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C79AC0-7329-4327-B1CC-196229B8A0A2}" type="pres">
      <dgm:prSet presAssocID="{9303AF86-BB76-41E8-B889-11C4A8C842E1}" presName="FourNodes_3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E81E07-FA02-4899-A716-0CA846436B3C}" type="pres">
      <dgm:prSet presAssocID="{9303AF86-BB76-41E8-B889-11C4A8C842E1}" presName="FourNodes_4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1AB8EA6-6048-4551-8A42-876C577F362C}" srcId="{9303AF86-BB76-41E8-B889-11C4A8C842E1}" destId="{C1BEBD55-F3EF-423C-AD6C-1EF56FEEA54C}" srcOrd="2" destOrd="0" parTransId="{2A35C3EB-5F37-406B-BB4C-0A0CB56855D1}" sibTransId="{A3A55105-1125-432C-8E20-A9EE60E3EE7A}"/>
    <dgm:cxn modelId="{DF33AF7C-97BE-44EE-B5B7-C1003D26AF8B}" type="presOf" srcId="{F18E67CE-B3BE-4326-A80A-0D901486E695}" destId="{14E81E07-FA02-4899-A716-0CA846436B3C}" srcOrd="1" destOrd="0" presId="urn:microsoft.com/office/officeart/2005/8/layout/vProcess5"/>
    <dgm:cxn modelId="{858E5977-3DE3-4014-AE0F-F90931628481}" type="presOf" srcId="{C38CFBC4-E9C6-4230-892F-C9AE6F987B80}" destId="{FA65F387-F9C7-45B8-A324-8CFF6BB44F78}" srcOrd="0" destOrd="0" presId="urn:microsoft.com/office/officeart/2005/8/layout/vProcess5"/>
    <dgm:cxn modelId="{943094DB-D999-4112-BBAF-A8255D98D5D9}" type="presOf" srcId="{C1BEBD55-F3EF-423C-AD6C-1EF56FEEA54C}" destId="{2BC79AC0-7329-4327-B1CC-196229B8A0A2}" srcOrd="1" destOrd="0" presId="urn:microsoft.com/office/officeart/2005/8/layout/vProcess5"/>
    <dgm:cxn modelId="{BAD424A0-ED92-47D9-82A4-B3A4B6A8F815}" type="presOf" srcId="{F18E67CE-B3BE-4326-A80A-0D901486E695}" destId="{BBE23B5C-BFEC-4726-8CE0-157666A4F753}" srcOrd="0" destOrd="0" presId="urn:microsoft.com/office/officeart/2005/8/layout/vProcess5"/>
    <dgm:cxn modelId="{29D267DA-FDAC-4729-8EBA-B1971EFB22DB}" type="presOf" srcId="{4E8A517A-5FDE-43C5-84A7-5AC413AD3F13}" destId="{06C8B38D-AB7D-4C78-B67C-5A44EEEF3B93}" srcOrd="0" destOrd="0" presId="urn:microsoft.com/office/officeart/2005/8/layout/vProcess5"/>
    <dgm:cxn modelId="{4F75CF73-9B06-4F8E-A448-B728419F92E4}" type="presOf" srcId="{630E0C7E-CACF-4F50-8441-95010302513D}" destId="{B8304DF0-A3E9-4D9F-987B-5B869222022C}" srcOrd="0" destOrd="0" presId="urn:microsoft.com/office/officeart/2005/8/layout/vProcess5"/>
    <dgm:cxn modelId="{DF94FA76-C7A3-4690-A9FC-5D108300B0AA}" type="presOf" srcId="{C1BEBD55-F3EF-423C-AD6C-1EF56FEEA54C}" destId="{128D8FDF-F011-4C51-BFE1-0C9E96C0C4D1}" srcOrd="0" destOrd="0" presId="urn:microsoft.com/office/officeart/2005/8/layout/vProcess5"/>
    <dgm:cxn modelId="{848D0B3D-4B55-4E0D-A6A7-0B7F14944C61}" srcId="{9303AF86-BB76-41E8-B889-11C4A8C842E1}" destId="{E1589E05-C7FC-4CED-A146-7B0579A5535E}" srcOrd="0" destOrd="0" parTransId="{D18BCF72-E4DC-4E5E-9BEE-FD344DF65683}" sibTransId="{630E0C7E-CACF-4F50-8441-95010302513D}"/>
    <dgm:cxn modelId="{EF506E72-8AA3-4520-B153-796502C5D196}" srcId="{9303AF86-BB76-41E8-B889-11C4A8C842E1}" destId="{F18E67CE-B3BE-4326-A80A-0D901486E695}" srcOrd="3" destOrd="0" parTransId="{BF12AC54-0059-414B-A4B7-1AE6BCFA66EA}" sibTransId="{0069E23A-6C78-47C1-9DB1-6EA210BDDE73}"/>
    <dgm:cxn modelId="{5FE41E12-0446-4181-8437-2912AC38A4AA}" type="presOf" srcId="{E1589E05-C7FC-4CED-A146-7B0579A5535E}" destId="{59FC0657-4C5B-43EF-8E32-A49ED95E90CB}" srcOrd="1" destOrd="0" presId="urn:microsoft.com/office/officeart/2005/8/layout/vProcess5"/>
    <dgm:cxn modelId="{E328A044-6BB0-47F5-BA4F-2177BABC9935}" srcId="{9303AF86-BB76-41E8-B889-11C4A8C842E1}" destId="{C38CFBC4-E9C6-4230-892F-C9AE6F987B80}" srcOrd="1" destOrd="0" parTransId="{D3A37024-328B-4F0E-B453-A05D94DCC6CF}" sibTransId="{4E8A517A-5FDE-43C5-84A7-5AC413AD3F13}"/>
    <dgm:cxn modelId="{DC349346-4D4A-4B5D-AB81-B72FD4657FE9}" type="presOf" srcId="{A3A55105-1125-432C-8E20-A9EE60E3EE7A}" destId="{62D82294-FBD6-41B7-AB46-C170B2F07B01}" srcOrd="0" destOrd="0" presId="urn:microsoft.com/office/officeart/2005/8/layout/vProcess5"/>
    <dgm:cxn modelId="{2FB12199-FBA8-4720-87C4-7775B603CB80}" type="presOf" srcId="{C38CFBC4-E9C6-4230-892F-C9AE6F987B80}" destId="{7486F035-67DD-4363-BB0B-30B114EF35B5}" srcOrd="1" destOrd="0" presId="urn:microsoft.com/office/officeart/2005/8/layout/vProcess5"/>
    <dgm:cxn modelId="{AA235632-B9FE-4CCF-BCDF-DE6D6F6DA0BE}" type="presOf" srcId="{E1589E05-C7FC-4CED-A146-7B0579A5535E}" destId="{0C87C977-D43D-4234-A761-A2B016EBDB53}" srcOrd="0" destOrd="0" presId="urn:microsoft.com/office/officeart/2005/8/layout/vProcess5"/>
    <dgm:cxn modelId="{685D546C-BC24-456A-8EA2-7BAFA8877D39}" type="presOf" srcId="{9303AF86-BB76-41E8-B889-11C4A8C842E1}" destId="{5D4A49FA-BFE6-40DB-80EF-87BAB24E011A}" srcOrd="0" destOrd="0" presId="urn:microsoft.com/office/officeart/2005/8/layout/vProcess5"/>
    <dgm:cxn modelId="{E2D7F76E-248A-4859-A91E-10FC9B4F05DD}" type="presParOf" srcId="{5D4A49FA-BFE6-40DB-80EF-87BAB24E011A}" destId="{F1BA1B00-5220-43E4-9487-3699A435F935}" srcOrd="0" destOrd="0" presId="urn:microsoft.com/office/officeart/2005/8/layout/vProcess5"/>
    <dgm:cxn modelId="{631BB292-8F6E-4388-BDF0-7C6874F4A41C}" type="presParOf" srcId="{5D4A49FA-BFE6-40DB-80EF-87BAB24E011A}" destId="{0C87C977-D43D-4234-A761-A2B016EBDB53}" srcOrd="1" destOrd="0" presId="urn:microsoft.com/office/officeart/2005/8/layout/vProcess5"/>
    <dgm:cxn modelId="{6606FFB0-F856-4ACE-9107-08CBE62AF2CC}" type="presParOf" srcId="{5D4A49FA-BFE6-40DB-80EF-87BAB24E011A}" destId="{FA65F387-F9C7-45B8-A324-8CFF6BB44F78}" srcOrd="2" destOrd="0" presId="urn:microsoft.com/office/officeart/2005/8/layout/vProcess5"/>
    <dgm:cxn modelId="{CCACD991-4FFF-433F-9957-2DE2290B1608}" type="presParOf" srcId="{5D4A49FA-BFE6-40DB-80EF-87BAB24E011A}" destId="{128D8FDF-F011-4C51-BFE1-0C9E96C0C4D1}" srcOrd="3" destOrd="0" presId="urn:microsoft.com/office/officeart/2005/8/layout/vProcess5"/>
    <dgm:cxn modelId="{FB1EC81C-375A-4481-8906-12CF729C52E9}" type="presParOf" srcId="{5D4A49FA-BFE6-40DB-80EF-87BAB24E011A}" destId="{BBE23B5C-BFEC-4726-8CE0-157666A4F753}" srcOrd="4" destOrd="0" presId="urn:microsoft.com/office/officeart/2005/8/layout/vProcess5"/>
    <dgm:cxn modelId="{C9B3498E-C314-4E50-9E8A-94E1DE20C646}" type="presParOf" srcId="{5D4A49FA-BFE6-40DB-80EF-87BAB24E011A}" destId="{B8304DF0-A3E9-4D9F-987B-5B869222022C}" srcOrd="5" destOrd="0" presId="urn:microsoft.com/office/officeart/2005/8/layout/vProcess5"/>
    <dgm:cxn modelId="{01A284E9-E104-4DB1-99A2-122540F0C67F}" type="presParOf" srcId="{5D4A49FA-BFE6-40DB-80EF-87BAB24E011A}" destId="{06C8B38D-AB7D-4C78-B67C-5A44EEEF3B93}" srcOrd="6" destOrd="0" presId="urn:microsoft.com/office/officeart/2005/8/layout/vProcess5"/>
    <dgm:cxn modelId="{5C08A9C0-E71D-4D56-A6BD-96245EBE2C02}" type="presParOf" srcId="{5D4A49FA-BFE6-40DB-80EF-87BAB24E011A}" destId="{62D82294-FBD6-41B7-AB46-C170B2F07B01}" srcOrd="7" destOrd="0" presId="urn:microsoft.com/office/officeart/2005/8/layout/vProcess5"/>
    <dgm:cxn modelId="{6D99BC3C-9B30-4137-AF3D-5DE3AB8B5B74}" type="presParOf" srcId="{5D4A49FA-BFE6-40DB-80EF-87BAB24E011A}" destId="{59FC0657-4C5B-43EF-8E32-A49ED95E90CB}" srcOrd="8" destOrd="0" presId="urn:microsoft.com/office/officeart/2005/8/layout/vProcess5"/>
    <dgm:cxn modelId="{F9C824C0-1529-468E-8557-67991D08F94D}" type="presParOf" srcId="{5D4A49FA-BFE6-40DB-80EF-87BAB24E011A}" destId="{7486F035-67DD-4363-BB0B-30B114EF35B5}" srcOrd="9" destOrd="0" presId="urn:microsoft.com/office/officeart/2005/8/layout/vProcess5"/>
    <dgm:cxn modelId="{A4119F7D-4653-45DF-A8B9-89E35396ECFA}" type="presParOf" srcId="{5D4A49FA-BFE6-40DB-80EF-87BAB24E011A}" destId="{2BC79AC0-7329-4327-B1CC-196229B8A0A2}" srcOrd="10" destOrd="0" presId="urn:microsoft.com/office/officeart/2005/8/layout/vProcess5"/>
    <dgm:cxn modelId="{D954932C-CFCD-4C0F-AC44-C7D720D4047F}" type="presParOf" srcId="{5D4A49FA-BFE6-40DB-80EF-87BAB24E011A}" destId="{14E81E07-FA02-4899-A716-0CA846436B3C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87C977-D43D-4234-A761-A2B016EBDB53}">
      <dsp:nvSpPr>
        <dsp:cNvPr id="0" name=""/>
        <dsp:cNvSpPr/>
      </dsp:nvSpPr>
      <dsp:spPr>
        <a:xfrm>
          <a:off x="0" y="0"/>
          <a:ext cx="5429288" cy="8801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(1) normalization</a:t>
          </a:r>
          <a:endParaRPr lang="zh-CN" sz="2700" kern="1200" dirty="0"/>
        </a:p>
      </dsp:txBody>
      <dsp:txXfrm>
        <a:off x="25778" y="25778"/>
        <a:ext cx="4405203" cy="828560"/>
      </dsp:txXfrm>
    </dsp:sp>
    <dsp:sp modelId="{FA65F387-F9C7-45B8-A324-8CFF6BB44F78}">
      <dsp:nvSpPr>
        <dsp:cNvPr id="0" name=""/>
        <dsp:cNvSpPr/>
      </dsp:nvSpPr>
      <dsp:spPr>
        <a:xfrm>
          <a:off x="454702" y="1040137"/>
          <a:ext cx="5429288" cy="8801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(2) analysis</a:t>
          </a:r>
          <a:endParaRPr lang="zh-CN" sz="2700" kern="1200" dirty="0"/>
        </a:p>
      </dsp:txBody>
      <dsp:txXfrm>
        <a:off x="480480" y="1065915"/>
        <a:ext cx="4350953" cy="828560"/>
      </dsp:txXfrm>
    </dsp:sp>
    <dsp:sp modelId="{128D8FDF-F011-4C51-BFE1-0C9E96C0C4D1}">
      <dsp:nvSpPr>
        <dsp:cNvPr id="0" name=""/>
        <dsp:cNvSpPr/>
      </dsp:nvSpPr>
      <dsp:spPr>
        <a:xfrm>
          <a:off x="902619" y="2080274"/>
          <a:ext cx="5429288" cy="8801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(3) elimination of redundancy</a:t>
          </a:r>
          <a:endParaRPr lang="zh-CN" sz="2700" kern="1200" dirty="0"/>
        </a:p>
      </dsp:txBody>
      <dsp:txXfrm>
        <a:off x="928397" y="2106052"/>
        <a:ext cx="4357740" cy="828560"/>
      </dsp:txXfrm>
    </dsp:sp>
    <dsp:sp modelId="{BBE23B5C-BFEC-4726-8CE0-157666A4F753}">
      <dsp:nvSpPr>
        <dsp:cNvPr id="0" name=""/>
        <dsp:cNvSpPr/>
      </dsp:nvSpPr>
      <dsp:spPr>
        <a:xfrm>
          <a:off x="1357322" y="3120411"/>
          <a:ext cx="5429288" cy="8801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(4) rewriting</a:t>
          </a:r>
          <a:endParaRPr lang="zh-CN" sz="2700" kern="1200" dirty="0"/>
        </a:p>
      </dsp:txBody>
      <dsp:txXfrm>
        <a:off x="1383100" y="3146189"/>
        <a:ext cx="4350953" cy="828560"/>
      </dsp:txXfrm>
    </dsp:sp>
    <dsp:sp modelId="{B8304DF0-A3E9-4D9F-987B-5B869222022C}">
      <dsp:nvSpPr>
        <dsp:cNvPr id="0" name=""/>
        <dsp:cNvSpPr/>
      </dsp:nvSpPr>
      <dsp:spPr>
        <a:xfrm>
          <a:off x="4857212" y="674088"/>
          <a:ext cx="572075" cy="572075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700" kern="1200"/>
        </a:p>
      </dsp:txBody>
      <dsp:txXfrm>
        <a:off x="4985929" y="674088"/>
        <a:ext cx="314641" cy="430486"/>
      </dsp:txXfrm>
    </dsp:sp>
    <dsp:sp modelId="{06C8B38D-AB7D-4C78-B67C-5A44EEEF3B93}">
      <dsp:nvSpPr>
        <dsp:cNvPr id="0" name=""/>
        <dsp:cNvSpPr/>
      </dsp:nvSpPr>
      <dsp:spPr>
        <a:xfrm>
          <a:off x="5311915" y="1714226"/>
          <a:ext cx="572075" cy="572075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700" kern="1200"/>
        </a:p>
      </dsp:txBody>
      <dsp:txXfrm>
        <a:off x="5440632" y="1714226"/>
        <a:ext cx="314641" cy="430486"/>
      </dsp:txXfrm>
    </dsp:sp>
    <dsp:sp modelId="{62D82294-FBD6-41B7-AB46-C170B2F07B01}">
      <dsp:nvSpPr>
        <dsp:cNvPr id="0" name=""/>
        <dsp:cNvSpPr/>
      </dsp:nvSpPr>
      <dsp:spPr>
        <a:xfrm>
          <a:off x="5759831" y="2754363"/>
          <a:ext cx="572075" cy="572075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700" kern="1200"/>
        </a:p>
      </dsp:txBody>
      <dsp:txXfrm>
        <a:off x="5888548" y="2754363"/>
        <a:ext cx="314641" cy="4304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Relationship Id="rId2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4" Type="http://schemas.openxmlformats.org/officeDocument/2006/relationships/image" Target="../media/image43.wmf"/><Relationship Id="rId1" Type="http://schemas.openxmlformats.org/officeDocument/2006/relationships/image" Target="../media/image40.wmf"/><Relationship Id="rId2" Type="http://schemas.openxmlformats.org/officeDocument/2006/relationships/image" Target="../media/image41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wmf"/><Relationship Id="rId2" Type="http://schemas.openxmlformats.org/officeDocument/2006/relationships/image" Target="../media/image50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7.wmf"/><Relationship Id="rId2" Type="http://schemas.openxmlformats.org/officeDocument/2006/relationships/image" Target="../media/image58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4" Type="http://schemas.openxmlformats.org/officeDocument/2006/relationships/image" Target="../media/image8.wmf"/><Relationship Id="rId5" Type="http://schemas.openxmlformats.org/officeDocument/2006/relationships/image" Target="../media/image9.wmf"/><Relationship Id="rId6" Type="http://schemas.openxmlformats.org/officeDocument/2006/relationships/image" Target="../media/image10.wmf"/><Relationship Id="rId7" Type="http://schemas.openxmlformats.org/officeDocument/2006/relationships/image" Target="../media/image11.wmf"/><Relationship Id="rId8" Type="http://schemas.openxmlformats.org/officeDocument/2006/relationships/image" Target="../media/image12.wmf"/><Relationship Id="rId9" Type="http://schemas.openxmlformats.org/officeDocument/2006/relationships/image" Target="../media/image13.wmf"/><Relationship Id="rId10" Type="http://schemas.openxmlformats.org/officeDocument/2006/relationships/image" Target="../media/image14.wmf"/><Relationship Id="rId1" Type="http://schemas.openxmlformats.org/officeDocument/2006/relationships/image" Target="../media/image5.wmf"/><Relationship Id="rId2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Relationship Id="rId2" Type="http://schemas.openxmlformats.org/officeDocument/2006/relationships/image" Target="../media/image1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Relationship Id="rId2" Type="http://schemas.openxmlformats.org/officeDocument/2006/relationships/image" Target="../media/image23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677C5B0B-935E-9440-A5FB-C84AB50ADE36}" type="datetimeFigureOut">
              <a:rPr lang="zh-CN" altLang="en-US"/>
              <a:pPr>
                <a:defRPr/>
              </a:pPr>
              <a:t>2018/10/11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  <a:endParaRPr lang="zh-CN" alt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93B99A10-0926-844B-8CE4-9687335FC955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19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49C66F7F-0FF0-CA4D-93A3-F3A1D73D8A32}" type="slidenum">
              <a:rPr lang="zh-CN" altLang="en-US">
                <a:latin typeface="Calibri" charset="0"/>
              </a:rPr>
              <a:pPr eaLnBrk="1" hangingPunct="1"/>
              <a:t>1</a:t>
            </a:fld>
            <a:endParaRPr lang="en-US" altLang="zh-CN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B99A10-0926-844B-8CE4-9687335FC955}" type="slidenum">
              <a:rPr lang="zh-CN" altLang="en-US" smtClean="0"/>
              <a:pPr/>
              <a:t>34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329044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B99A10-0926-844B-8CE4-9687335FC955}" type="slidenum">
              <a:rPr lang="zh-CN" altLang="en-US" smtClean="0"/>
              <a:pPr/>
              <a:t>79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37628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157288" y="1344613"/>
            <a:ext cx="63500" cy="65087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altLang="zh-CN" smtClean="0"/>
              <a:t>Click to edit Master subtitle style</a:t>
            </a:r>
            <a:endParaRPr lang="en-US"/>
          </a:p>
        </p:txBody>
      </p:sp>
      <p:sp>
        <p:nvSpPr>
          <p:cNvPr id="6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CC2317E4-584D-F04A-BDC1-FB24DE32D9C1}" type="datetime5">
              <a:rPr lang="zh-CN" altLang="en-US"/>
              <a:pPr>
                <a:defRPr/>
              </a:pPr>
              <a:t>2018/10/11</a:t>
            </a:fld>
            <a:endParaRPr lang="zh-CN" altLang="en-US"/>
          </a:p>
        </p:txBody>
      </p:sp>
      <p:sp>
        <p:nvSpPr>
          <p:cNvPr id="7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280AE1-C113-3F40-9BFC-380F6ED392F7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48578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5AC609-C899-9E48-A12E-E1D6FFC3612B}" type="datetime5">
              <a:rPr lang="zh-CN" altLang="en-US"/>
              <a:pPr>
                <a:defRPr/>
              </a:pPr>
              <a:t>2018/10/11</a:t>
            </a:fld>
            <a:endParaRPr lang="zh-CN" alt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659228-8A74-C44D-94AC-3BB0C361F935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18907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CCA223-2669-694B-81B7-D90EBFD5133F}" type="datetime5">
              <a:rPr lang="zh-CN" altLang="en-US"/>
              <a:pPr>
                <a:defRPr/>
              </a:pPr>
              <a:t>2018/10/11</a:t>
            </a:fld>
            <a:endParaRPr lang="zh-CN" alt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601EE5-3293-D147-AE26-934925C4A6E6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51058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3086B0-689E-A148-A11F-AECBFD4DE0B1}" type="datetime5">
              <a:rPr lang="zh-CN" altLang="en-US"/>
              <a:pPr>
                <a:defRPr/>
              </a:pPr>
              <a:t>2018/10/11</a:t>
            </a:fld>
            <a:endParaRPr lang="zh-CN" alt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2DCDAB-2781-4647-8180-90F1E931D796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60584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2825" y="0"/>
            <a:ext cx="68580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invGray">
          <a:xfrm>
            <a:off x="2286000" y="0"/>
            <a:ext cx="762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dist="38000" dir="10800000" algn="tl" rotWithShape="0">
              <a:srgbClr val="73726C">
                <a:alpha val="25000"/>
              </a:srgbClr>
            </a:outerShdw>
          </a:effectLst>
          <a:extLst>
            <a:ext uri="{91240B29-F687-4F45-9708-019B960494DF}">
              <a14:hiddenLine xmlns:a14="http://schemas.microsoft.com/office/drawing/2010/main" w="25400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6" name="Oval 5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408238" y="2746375"/>
            <a:ext cx="63500" cy="63500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171D92ED-5F32-3449-B911-68E5333CCD11}" type="datetime5">
              <a:rPr lang="zh-CN" altLang="en-US"/>
              <a:pPr>
                <a:defRPr/>
              </a:pPr>
              <a:t>2018/10/11</a:t>
            </a:fld>
            <a:endParaRPr lang="zh-CN" alt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67276F-091B-2C46-A7AF-FDB1800F63A0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06830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3201A5-5A81-1F49-91A8-140808179A6A}" type="datetime5">
              <a:rPr lang="zh-CN" altLang="en-US"/>
              <a:pPr>
                <a:defRPr/>
              </a:pPr>
              <a:t>2018/10/11</a:t>
            </a:fld>
            <a:endParaRPr lang="zh-CN" altLang="en-US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7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EFF600-09E7-234D-8E9F-CACC642C23B4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03855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/>
          <a:lstStyle>
            <a:lvl1pPr algn="ctr">
              <a:defRPr sz="4500" b="1" cap="none" baseline="0"/>
            </a:lvl1pPr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93370930-1147-C348-B8A1-AFB8CAE6A1DF}" type="datetime5">
              <a:rPr lang="zh-CN" altLang="en-US"/>
              <a:pPr>
                <a:defRPr/>
              </a:pPr>
              <a:t>2018/10/11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FC3F14-863C-8646-A681-CF0291596D9D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82785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47D7AE-8AAC-874D-B431-BE857588407D}" type="datetime5">
              <a:rPr lang="zh-CN" altLang="en-US"/>
              <a:pPr>
                <a:defRPr/>
              </a:pPr>
              <a:t>2018/10/11</a:t>
            </a:fld>
            <a:endParaRPr lang="zh-CN" altLang="en-US"/>
          </a:p>
        </p:txBody>
      </p:sp>
      <p:sp>
        <p:nvSpPr>
          <p:cNvPr id="4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5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3E0D87-B894-394F-B452-C7D5802C22C4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44711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14413" y="0"/>
            <a:ext cx="8129587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dist="38000" dir="10800000" algn="tl" rotWithShape="0">
              <a:srgbClr val="73726C">
                <a:alpha val="25000"/>
              </a:srgbClr>
            </a:outerShdw>
          </a:effectLst>
          <a:extLst>
            <a:ext uri="{91240B29-F687-4F45-9708-019B960494DF}">
              <a14:hiddenLine xmlns:a14="http://schemas.microsoft.com/office/drawing/2010/main" w="25400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F18503EA-21A8-6645-A1A4-2E0BACF88610}" type="datetime5">
              <a:rPr lang="zh-CN" altLang="en-US"/>
              <a:pPr>
                <a:defRPr/>
              </a:pPr>
              <a:t>2018/10/11</a:t>
            </a:fld>
            <a:endParaRPr lang="zh-CN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B28849-6558-0B4C-9158-D0396EB52420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68539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922E5B26-6256-544B-A893-B8BB34C7984C}" type="datetime5">
              <a:rPr lang="zh-CN" altLang="en-US"/>
              <a:pPr>
                <a:defRPr/>
              </a:pPr>
              <a:t>2018/10/11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77D259-B894-614A-A5B1-96BEC9B5E55D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05268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tIns="274320">
            <a:normAutofit/>
          </a:bodyPr>
          <a:lstStyle>
            <a:extLst/>
          </a:lstStyle>
          <a:p>
            <a:pPr indent="-283464" fontAlgn="auto">
              <a:lnSpc>
                <a:spcPts val="3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defRPr/>
            </a:pPr>
            <a:endParaRPr lang="en-US" sz="3200">
              <a:latin typeface="+mn-lt"/>
              <a:ea typeface="+mn-ea"/>
            </a:endParaRPr>
          </a:p>
        </p:txBody>
      </p:sp>
      <p:sp>
        <p:nvSpPr>
          <p:cNvPr id="6" name="Flowchart: Process 13"/>
          <p:cNvSpPr>
            <a:spLocks noChangeArrowheads="1"/>
          </p:cNvSpPr>
          <p:nvPr/>
        </p:nvSpPr>
        <p:spPr bwMode="auto">
          <a:xfrm rot="19468671">
            <a:off x="396875" y="954088"/>
            <a:ext cx="685800" cy="204787"/>
          </a:xfrm>
          <a:prstGeom prst="flowChartProcess">
            <a:avLst/>
          </a:prstGeom>
          <a:solidFill>
            <a:srgbClr val="FBFBFB">
              <a:alpha val="45097"/>
            </a:srgbClr>
          </a:solidFill>
          <a:ln w="6350" cap="rnd">
            <a:solidFill>
              <a:srgbClr val="FFFFFF"/>
            </a:solidFill>
            <a:miter lim="800000"/>
            <a:headEnd/>
            <a:tailEnd/>
          </a:ln>
          <a:effectLst>
            <a:outerShdw blurRad="63500" dist="25400" dir="3299947" sx="96001" sy="96001" algn="tl" rotWithShape="0">
              <a:srgbClr val="E9E6D1">
                <a:alpha val="39999"/>
              </a:srgbClr>
            </a:outerShdw>
          </a:effectLst>
        </p:spPr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7" name="Flowchart: Process 15"/>
          <p:cNvSpPr>
            <a:spLocks noChangeArrowheads="1"/>
          </p:cNvSpPr>
          <p:nvPr/>
        </p:nvSpPr>
        <p:spPr bwMode="auto">
          <a:xfrm rot="2103354" flipH="1">
            <a:off x="5003800" y="936625"/>
            <a:ext cx="649288" cy="204788"/>
          </a:xfrm>
          <a:prstGeom prst="flowChartProcess">
            <a:avLst/>
          </a:prstGeom>
          <a:solidFill>
            <a:srgbClr val="FBFBFB">
              <a:alpha val="45097"/>
            </a:srgbClr>
          </a:solidFill>
          <a:ln w="6350" cap="rnd">
            <a:solidFill>
              <a:srgbClr val="FFFFFF"/>
            </a:solidFill>
            <a:miter lim="800000"/>
            <a:headEnd/>
            <a:tailEnd/>
          </a:ln>
          <a:effectLst>
            <a:outerShdw blurRad="63500" dist="25400" dir="3299947" sx="96001" sy="96001" algn="tl" rotWithShape="0">
              <a:schemeClr val="bg2">
                <a:alpha val="20000"/>
              </a:schemeClr>
            </a:outerShdw>
          </a:effectLst>
        </p:spPr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tIns="274320">
            <a:normAutofit/>
          </a:bodyPr>
          <a:lstStyle>
            <a:lvl1pPr indent="0">
              <a:buNone/>
              <a:defRPr sz="3200"/>
            </a:lvl1pPr>
            <a:extLst/>
          </a:lstStyle>
          <a:p>
            <a:pPr lvl="0"/>
            <a:r>
              <a:rPr lang="en-US" altLang="zh-CN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0A90E149-8F3C-C845-B6DA-53183212B752}" type="datetime5">
              <a:rPr lang="zh-CN" altLang="en-US"/>
              <a:pPr>
                <a:defRPr/>
              </a:pPr>
              <a:t>2018/10/11</a:t>
            </a:fld>
            <a:endParaRPr lang="zh-CN" alt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02204D-E133-7749-AD62-F29BF96E50E5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17796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168275" y="20638"/>
            <a:ext cx="1703388" cy="1703387"/>
          </a:xfrm>
          <a:prstGeom prst="ellipse">
            <a:avLst/>
          </a:prstGeom>
          <a:noFill/>
          <a:ln w="27305" cap="rnd">
            <a:solidFill>
              <a:srgbClr val="FEFBEC"/>
            </a:solidFill>
            <a:round/>
            <a:headEnd/>
            <a:tailEnd/>
          </a:ln>
          <a:effectLst>
            <a:outerShdw blurRad="63500" dist="26940" dir="5400000" algn="tl" rotWithShape="0">
              <a:srgbClr val="B1AFA3">
                <a:alpha val="8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20489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fld id="{5DD42674-D4AF-F44B-B5A7-E51CD3275024}" type="datetime5">
              <a:rPr lang="zh-CN" altLang="en-US"/>
              <a:pPr>
                <a:defRPr/>
              </a:pPr>
              <a:t>2018/10/11</a:t>
            </a:fld>
            <a:endParaRPr lang="zh-CN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B4B1A0"/>
                </a:solidFill>
                <a:latin typeface="Gill Sans MT" charset="0"/>
                <a:ea typeface="华文中宋" charset="-122"/>
              </a:defRPr>
            </a:lvl1pPr>
          </a:lstStyle>
          <a:p>
            <a:fld id="{41848940-DBDA-4540-A7B1-90897BD5C5BF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dist="38000" dir="10800000" algn="tl" rotWithShape="0">
              <a:srgbClr val="73726C">
                <a:alpha val="25000"/>
              </a:srgbClr>
            </a:outerShdw>
          </a:effectLst>
          <a:extLst>
            <a:ext uri="{91240B29-F687-4F45-9708-019B960494DF}">
              <a14:hiddenLine xmlns:a14="http://schemas.microsoft.com/office/drawing/2010/main" w="25400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5" r:id="rId2"/>
    <p:sldLayoutId id="2147483737" r:id="rId3"/>
    <p:sldLayoutId id="2147483734" r:id="rId4"/>
    <p:sldLayoutId id="2147483738" r:id="rId5"/>
    <p:sldLayoutId id="2147483733" r:id="rId6"/>
    <p:sldLayoutId id="2147483739" r:id="rId7"/>
    <p:sldLayoutId id="2147483740" r:id="rId8"/>
    <p:sldLayoutId id="2147483741" r:id="rId9"/>
    <p:sldLayoutId id="2147483732" r:id="rId10"/>
    <p:sldLayoutId id="2147483731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300" kern="1200">
          <a:solidFill>
            <a:srgbClr val="11488B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11488B"/>
          </a:solidFill>
          <a:latin typeface="Gill Sans MT" pitchFamily="34" charset="0"/>
          <a:ea typeface="华文中宋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11488B"/>
          </a:solidFill>
          <a:latin typeface="Gill Sans MT" pitchFamily="34" charset="0"/>
          <a:ea typeface="华文中宋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11488B"/>
          </a:solidFill>
          <a:latin typeface="Gill Sans MT" pitchFamily="34" charset="0"/>
          <a:ea typeface="华文中宋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11488B"/>
          </a:solidFill>
          <a:latin typeface="Gill Sans MT" pitchFamily="34" charset="0"/>
          <a:ea typeface="华文中宋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300">
          <a:solidFill>
            <a:srgbClr val="11488B"/>
          </a:solidFill>
          <a:latin typeface="Gill Sans MT" pitchFamily="34" charset="0"/>
          <a:ea typeface="华文中宋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300">
          <a:solidFill>
            <a:srgbClr val="11488B"/>
          </a:solidFill>
          <a:latin typeface="Gill Sans MT" pitchFamily="34" charset="0"/>
          <a:ea typeface="华文中宋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300">
          <a:solidFill>
            <a:srgbClr val="11488B"/>
          </a:solidFill>
          <a:latin typeface="Gill Sans MT" pitchFamily="34" charset="0"/>
          <a:ea typeface="华文中宋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300">
          <a:solidFill>
            <a:srgbClr val="11488B"/>
          </a:solidFill>
          <a:latin typeface="Gill Sans MT" pitchFamily="34" charset="0"/>
          <a:ea typeface="华文中宋" pitchFamily="2" charset="-122"/>
        </a:defRPr>
      </a:lvl9pPr>
      <a:extLst/>
    </p:titleStyle>
    <p:bodyStyle>
      <a:lvl1pPr marL="365125" indent="-282575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Font typeface="Verdana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 2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0" fontAlgn="base" hangingPunct="0">
        <a:spcBef>
          <a:spcPct val="20000"/>
        </a:spcBef>
        <a:spcAft>
          <a:spcPct val="0"/>
        </a:spcAft>
        <a:buClr>
          <a:srgbClr val="9BBB59"/>
        </a:buClr>
        <a:buFont typeface="Wingdings 2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0" fontAlgn="base" hangingPunct="0">
        <a:spcBef>
          <a:spcPct val="20000"/>
        </a:spcBef>
        <a:spcAft>
          <a:spcPct val="0"/>
        </a:spcAft>
        <a:buClr>
          <a:srgbClr val="8064A2"/>
        </a:buClr>
        <a:buFont typeface="Wingdings 2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4" Type="http://schemas.openxmlformats.org/officeDocument/2006/relationships/image" Target="../media/image15.wmf"/><Relationship Id="rId5" Type="http://schemas.openxmlformats.org/officeDocument/2006/relationships/oleObject" Target="../embeddings/oleObject14.bin"/><Relationship Id="rId6" Type="http://schemas.openxmlformats.org/officeDocument/2006/relationships/image" Target="../media/image16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4" Type="http://schemas.openxmlformats.org/officeDocument/2006/relationships/image" Target="../media/image20.w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3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4" Type="http://schemas.openxmlformats.org/officeDocument/2006/relationships/image" Target="../media/image23.w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3" Type="http://schemas.openxmlformats.org/officeDocument/2006/relationships/image" Target="../media/image24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3" Type="http://schemas.openxmlformats.org/officeDocument/2006/relationships/image" Target="../media/image25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4" Type="http://schemas.openxmlformats.org/officeDocument/2006/relationships/image" Target="../media/image27.wmf"/><Relationship Id="rId5" Type="http://schemas.openxmlformats.org/officeDocument/2006/relationships/oleObject" Target="../embeddings/oleObject18.bin"/><Relationship Id="rId6" Type="http://schemas.openxmlformats.org/officeDocument/2006/relationships/image" Target="../media/image23.w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4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4" Type="http://schemas.openxmlformats.org/officeDocument/2006/relationships/image" Target="../media/image29.w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4" Type="http://schemas.openxmlformats.org/officeDocument/2006/relationships/oleObject" Target="../embeddings/oleObject20.bin"/><Relationship Id="rId5" Type="http://schemas.openxmlformats.org/officeDocument/2006/relationships/image" Target="../media/image32.w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4" Type="http://schemas.openxmlformats.org/officeDocument/2006/relationships/image" Target="../media/image34.w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4" Type="http://schemas.openxmlformats.org/officeDocument/2006/relationships/oleObject" Target="../embeddings/oleObject22.bin"/><Relationship Id="rId5" Type="http://schemas.openxmlformats.org/officeDocument/2006/relationships/image" Target="../media/image36.w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png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9.png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4" Type="http://schemas.openxmlformats.org/officeDocument/2006/relationships/image" Target="../media/image40.wmf"/><Relationship Id="rId5" Type="http://schemas.openxmlformats.org/officeDocument/2006/relationships/oleObject" Target="../embeddings/oleObject24.bin"/><Relationship Id="rId6" Type="http://schemas.openxmlformats.org/officeDocument/2006/relationships/image" Target="../media/image41.wmf"/><Relationship Id="rId7" Type="http://schemas.openxmlformats.org/officeDocument/2006/relationships/oleObject" Target="../embeddings/oleObject25.bin"/><Relationship Id="rId8" Type="http://schemas.openxmlformats.org/officeDocument/2006/relationships/image" Target="../media/image42.wmf"/><Relationship Id="rId9" Type="http://schemas.openxmlformats.org/officeDocument/2006/relationships/oleObject" Target="../embeddings/oleObject26.bin"/><Relationship Id="rId10" Type="http://schemas.openxmlformats.org/officeDocument/2006/relationships/image" Target="../media/image43.w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6.bin"/><Relationship Id="rId20" Type="http://schemas.openxmlformats.org/officeDocument/2006/relationships/image" Target="../media/image13.wmf"/><Relationship Id="rId21" Type="http://schemas.openxmlformats.org/officeDocument/2006/relationships/oleObject" Target="../embeddings/oleObject12.bin"/><Relationship Id="rId22" Type="http://schemas.openxmlformats.org/officeDocument/2006/relationships/image" Target="../media/image14.wmf"/><Relationship Id="rId10" Type="http://schemas.openxmlformats.org/officeDocument/2006/relationships/image" Target="../media/image8.wmf"/><Relationship Id="rId11" Type="http://schemas.openxmlformats.org/officeDocument/2006/relationships/oleObject" Target="../embeddings/oleObject7.bin"/><Relationship Id="rId12" Type="http://schemas.openxmlformats.org/officeDocument/2006/relationships/image" Target="../media/image9.wmf"/><Relationship Id="rId13" Type="http://schemas.openxmlformats.org/officeDocument/2006/relationships/oleObject" Target="../embeddings/oleObject8.bin"/><Relationship Id="rId14" Type="http://schemas.openxmlformats.org/officeDocument/2006/relationships/image" Target="../media/image10.wmf"/><Relationship Id="rId15" Type="http://schemas.openxmlformats.org/officeDocument/2006/relationships/oleObject" Target="../embeddings/oleObject9.bin"/><Relationship Id="rId16" Type="http://schemas.openxmlformats.org/officeDocument/2006/relationships/image" Target="../media/image11.wmf"/><Relationship Id="rId17" Type="http://schemas.openxmlformats.org/officeDocument/2006/relationships/oleObject" Target="../embeddings/oleObject10.bin"/><Relationship Id="rId18" Type="http://schemas.openxmlformats.org/officeDocument/2006/relationships/image" Target="../media/image12.wmf"/><Relationship Id="rId19" Type="http://schemas.openxmlformats.org/officeDocument/2006/relationships/oleObject" Target="../embeddings/oleObject11.bin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3.bin"/><Relationship Id="rId4" Type="http://schemas.openxmlformats.org/officeDocument/2006/relationships/image" Target="../media/image5.wmf"/><Relationship Id="rId5" Type="http://schemas.openxmlformats.org/officeDocument/2006/relationships/oleObject" Target="../embeddings/oleObject4.bin"/><Relationship Id="rId6" Type="http://schemas.openxmlformats.org/officeDocument/2006/relationships/image" Target="../media/image6.wmf"/><Relationship Id="rId7" Type="http://schemas.openxmlformats.org/officeDocument/2006/relationships/oleObject" Target="../embeddings/oleObject5.bin"/><Relationship Id="rId8" Type="http://schemas.openxmlformats.org/officeDocument/2006/relationships/image" Target="../media/image7.wmf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4.png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5.png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wmf"/><Relationship Id="rId4" Type="http://schemas.openxmlformats.org/officeDocument/2006/relationships/oleObject" Target="../embeddings/oleObject27.bin"/><Relationship Id="rId5" Type="http://schemas.openxmlformats.org/officeDocument/2006/relationships/image" Target="../media/image46.wmf"/><Relationship Id="rId6" Type="http://schemas.openxmlformats.org/officeDocument/2006/relationships/image" Target="../media/image48.wmf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4" Type="http://schemas.openxmlformats.org/officeDocument/2006/relationships/image" Target="../media/image49.wmf"/><Relationship Id="rId5" Type="http://schemas.openxmlformats.org/officeDocument/2006/relationships/oleObject" Target="../embeddings/oleObject29.bin"/><Relationship Id="rId6" Type="http://schemas.openxmlformats.org/officeDocument/2006/relationships/image" Target="../media/image50.wmf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wmf"/><Relationship Id="rId4" Type="http://schemas.openxmlformats.org/officeDocument/2006/relationships/image" Target="../media/image53.w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1.wmf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wmf"/><Relationship Id="rId4" Type="http://schemas.openxmlformats.org/officeDocument/2006/relationships/image" Target="../media/image55.wmf"/><Relationship Id="rId5" Type="http://schemas.openxmlformats.org/officeDocument/2006/relationships/image" Target="../media/image56.w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4" Type="http://schemas.openxmlformats.org/officeDocument/2006/relationships/image" Target="../media/image57.wmf"/><Relationship Id="rId5" Type="http://schemas.openxmlformats.org/officeDocument/2006/relationships/image" Target="../media/image59.wmf"/><Relationship Id="rId6" Type="http://schemas.openxmlformats.org/officeDocument/2006/relationships/oleObject" Target="../embeddings/oleObject31.bin"/><Relationship Id="rId7" Type="http://schemas.openxmlformats.org/officeDocument/2006/relationships/image" Target="../media/image58.wmf"/><Relationship Id="rId8" Type="http://schemas.openxmlformats.org/officeDocument/2006/relationships/image" Target="../media/image60.wmf"/><Relationship Id="rId1" Type="http://schemas.openxmlformats.org/officeDocument/2006/relationships/vmlDrawing" Target="../drawings/vmlDrawing14.vml"/><Relationship Id="rId2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1925" y="360363"/>
            <a:ext cx="7407275" cy="1471612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4400" dirty="0" smtClean="0">
                <a:solidFill>
                  <a:schemeClr val="tx2">
                    <a:satMod val="130000"/>
                  </a:schemeClr>
                </a:solidFill>
              </a:rPr>
              <a:t>Distributed Database Systems</a:t>
            </a:r>
            <a:endParaRPr lang="zh-CN" altLang="en-US" sz="4400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1925" y="1849438"/>
            <a:ext cx="7407275" cy="17526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altLang="zh-CN" sz="2800" dirty="0" smtClean="0"/>
              <a:t>Autumn, </a:t>
            </a:r>
            <a:r>
              <a:rPr lang="en-US" altLang="zh-CN" sz="2800" dirty="0" smtClean="0"/>
              <a:t>2018</a:t>
            </a:r>
            <a:endParaRPr lang="zh-CN" altLang="en-US" sz="2800" dirty="0"/>
          </a:p>
        </p:txBody>
      </p:sp>
      <p:sp>
        <p:nvSpPr>
          <p:cNvPr id="27652" name="TextBox 3"/>
          <p:cNvSpPr txBox="1">
            <a:spLocks noChangeArrowheads="1"/>
          </p:cNvSpPr>
          <p:nvPr/>
        </p:nvSpPr>
        <p:spPr bwMode="auto">
          <a:xfrm>
            <a:off x="1428750" y="3000375"/>
            <a:ext cx="6929438" cy="280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800" dirty="0">
                <a:latin typeface="Gill Sans MT" charset="0"/>
                <a:ea typeface="华文中宋" charset="-122"/>
              </a:rPr>
              <a:t>Chapter </a:t>
            </a:r>
            <a:r>
              <a:rPr lang="en-US" altLang="zh-CN" sz="2800" dirty="0" smtClean="0">
                <a:latin typeface="Gill Sans MT" charset="0"/>
                <a:ea typeface="华文中宋" charset="-122"/>
              </a:rPr>
              <a:t>7</a:t>
            </a:r>
            <a:endParaRPr lang="en-US" altLang="zh-CN" sz="2800" dirty="0">
              <a:latin typeface="Gill Sans MT" charset="0"/>
              <a:ea typeface="华文中宋" charset="-122"/>
            </a:endParaRPr>
          </a:p>
          <a:p>
            <a:pPr eaLnBrk="1" hangingPunct="1"/>
            <a:endParaRPr lang="en-US" altLang="zh-CN" sz="2800" dirty="0">
              <a:latin typeface="Gill Sans MT" charset="0"/>
              <a:ea typeface="华文中宋" charset="-122"/>
            </a:endParaRPr>
          </a:p>
          <a:p>
            <a:pPr eaLnBrk="1" hangingPunct="1"/>
            <a:r>
              <a:rPr lang="en-US" altLang="zh-CN" sz="6000" dirty="0">
                <a:latin typeface="Gill Sans MT" charset="0"/>
                <a:ea typeface="华文中宋" charset="-122"/>
              </a:rPr>
              <a:t>Decomposition and Data Localization</a:t>
            </a:r>
            <a:endParaRPr lang="zh-CN" altLang="en-US" sz="2000" dirty="0">
              <a:latin typeface="Gill Sans MT" charset="0"/>
              <a:ea typeface="华文中宋" charset="-122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DE5F7247-E055-8844-967A-3AC88B21F30A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1</a:t>
            </a:fld>
            <a:endParaRPr lang="en-US" altLang="zh-CN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Distributed Database Systems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Semantically incorrect</a:t>
            </a:r>
            <a:endParaRPr lang="zh-CN" altLang="en-US" dirty="0"/>
          </a:p>
        </p:txBody>
      </p:sp>
      <p:sp>
        <p:nvSpPr>
          <p:cNvPr id="410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A </a:t>
            </a:r>
            <a:r>
              <a:rPr lang="en-US" altLang="zh-CN" dirty="0"/>
              <a:t>query has some components not contributing to the query result</a:t>
            </a:r>
            <a:endParaRPr lang="zh-CN" altLang="en-US" dirty="0"/>
          </a:p>
          <a:p>
            <a:pPr eaLnBrk="1" hangingPunct="1"/>
            <a:r>
              <a:rPr lang="en-US" altLang="zh-CN" dirty="0"/>
              <a:t> Fact</a:t>
            </a:r>
            <a:endParaRPr lang="zh-CN" altLang="en-US" dirty="0"/>
          </a:p>
          <a:p>
            <a:pPr lvl="1" eaLnBrk="1" hangingPunct="1"/>
            <a:r>
              <a:rPr lang="en-US" altLang="zh-CN" dirty="0"/>
              <a:t>It’s impossible to determine the semantic correctness of a general query. But it is possible to do so for queries </a:t>
            </a:r>
            <a:r>
              <a:rPr lang="en-US" altLang="zh-CN" dirty="0">
                <a:solidFill>
                  <a:srgbClr val="C00000"/>
                </a:solidFill>
              </a:rPr>
              <a:t>not containing</a:t>
            </a:r>
            <a:br>
              <a:rPr lang="en-US" altLang="zh-CN" dirty="0">
                <a:solidFill>
                  <a:srgbClr val="C00000"/>
                </a:solidFill>
              </a:rPr>
            </a:br>
            <a:r>
              <a:rPr lang="en-US" altLang="zh-CN" dirty="0">
                <a:solidFill>
                  <a:srgbClr val="C00000"/>
                </a:solidFill>
              </a:rPr>
              <a:t>     and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BE47C47A-6426-144A-84F9-7FF4E2873AB6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10</a:t>
            </a:fld>
            <a:endParaRPr lang="en-US" altLang="zh-CN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  <p:sp>
        <p:nvSpPr>
          <p:cNvPr id="410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4098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6090321"/>
              </p:ext>
            </p:extLst>
          </p:nvPr>
        </p:nvGraphicFramePr>
        <p:xfrm>
          <a:off x="2143125" y="4437112"/>
          <a:ext cx="500063" cy="306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8" name="Equation" r:id="rId3" imgW="139761" imgH="127055" progId="Equation.DSMT4">
                  <p:embed/>
                </p:oleObj>
              </mc:Choice>
              <mc:Fallback>
                <p:oleObj name="Equation" r:id="rId3" imgW="139761" imgH="127055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3125" y="4437112"/>
                        <a:ext cx="500063" cy="3063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6430281"/>
              </p:ext>
            </p:extLst>
          </p:nvPr>
        </p:nvGraphicFramePr>
        <p:xfrm>
          <a:off x="3263900" y="4467274"/>
          <a:ext cx="546100" cy="244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9" name="Equation" r:id="rId5" imgW="152280" imgH="101520" progId="Equation.DSMT4">
                  <p:embed/>
                </p:oleObj>
              </mc:Choice>
              <mc:Fallback>
                <p:oleObj name="Equation" r:id="rId5" imgW="152280" imgH="10152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3900" y="4467274"/>
                        <a:ext cx="546100" cy="244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Tool of analysis</a:t>
            </a:r>
            <a:endParaRPr lang="zh-CN" altLang="en-US" dirty="0"/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Query graph</a:t>
            </a:r>
          </a:p>
          <a:p>
            <a:pPr lvl="1" eaLnBrk="1" hangingPunct="1"/>
            <a:r>
              <a:rPr lang="en-US" altLang="zh-CN" dirty="0"/>
              <a:t>one node representing the result relation</a:t>
            </a:r>
            <a:endParaRPr lang="zh-CN" altLang="en-US" dirty="0"/>
          </a:p>
          <a:p>
            <a:pPr lvl="1" eaLnBrk="1" hangingPunct="1"/>
            <a:r>
              <a:rPr lang="en-US" altLang="zh-CN" dirty="0"/>
              <a:t>other nodes to represent operand relations, and </a:t>
            </a:r>
            <a:endParaRPr lang="zh-CN" altLang="en-US" dirty="0"/>
          </a:p>
          <a:p>
            <a:pPr lvl="1" eaLnBrk="1" hangingPunct="1"/>
            <a:r>
              <a:rPr lang="en-US" altLang="zh-CN" dirty="0" smtClean="0"/>
              <a:t>two types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edges</a:t>
            </a:r>
            <a:endParaRPr lang="zh-CN" altLang="en-US" dirty="0"/>
          </a:p>
          <a:p>
            <a:pPr lvl="2" eaLnBrk="1" hangingPunct="1"/>
            <a:r>
              <a:rPr lang="en-US" altLang="zh-CN" dirty="0"/>
              <a:t>an edge to represent a join if neither of its two nodes is the result</a:t>
            </a:r>
            <a:endParaRPr lang="zh-CN" altLang="en-US" dirty="0"/>
          </a:p>
          <a:p>
            <a:pPr lvl="2" eaLnBrk="1" hangingPunct="1"/>
            <a:r>
              <a:rPr lang="en-US" altLang="zh-CN" dirty="0"/>
              <a:t>an edge to represent a projection if one of its node is the result node</a:t>
            </a:r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2897FCF0-473C-994C-96AA-2F72D727E054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11</a:t>
            </a:fld>
            <a:endParaRPr lang="en-US" altLang="zh-CN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  <p:sp>
        <p:nvSpPr>
          <p:cNvPr id="33798" name="Rectangle 5"/>
          <p:cNvSpPr>
            <a:spLocks noChangeArrowheads="1"/>
          </p:cNvSpPr>
          <p:nvPr/>
        </p:nvSpPr>
        <p:spPr bwMode="auto">
          <a:xfrm>
            <a:off x="1643063" y="5643563"/>
            <a:ext cx="6643687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400">
                <a:solidFill>
                  <a:srgbClr val="C00000"/>
                </a:solidFill>
              </a:rPr>
              <a:t>Nodes and edges may be labeled by predicates for selection, projection or join.</a:t>
            </a:r>
            <a:endParaRPr lang="zh-CN" altLang="en-US" sz="240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Tool of analysis</a:t>
            </a:r>
            <a:endParaRPr lang="zh-CN" altLang="en-US" dirty="0"/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Join graph</a:t>
            </a:r>
          </a:p>
          <a:p>
            <a:pPr lvl="1" eaLnBrk="1" hangingPunct="1"/>
            <a:r>
              <a:rPr lang="en-US" altLang="zh-CN" dirty="0"/>
              <a:t>a </a:t>
            </a:r>
            <a:r>
              <a:rPr lang="en-US" altLang="zh-CN" dirty="0">
                <a:solidFill>
                  <a:srgbClr val="C00000"/>
                </a:solidFill>
              </a:rPr>
              <a:t>subgraph</a:t>
            </a:r>
            <a:r>
              <a:rPr lang="en-US" altLang="zh-CN" dirty="0"/>
              <a:t> of query graph for join operation</a:t>
            </a:r>
          </a:p>
          <a:p>
            <a:pPr eaLnBrk="1" hangingPunct="1"/>
            <a:r>
              <a:rPr lang="en-US" altLang="zh-CN" dirty="0" smtClean="0"/>
              <a:t>Example</a:t>
            </a:r>
            <a:endParaRPr lang="en-US" altLang="zh-C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E14E5148-8D50-6042-8D52-0F5CB6A7B89E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12</a:t>
            </a:fld>
            <a:endParaRPr lang="en-US" altLang="zh-CN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763688" y="3212976"/>
            <a:ext cx="6846912" cy="280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825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charset="2"/>
              <a:buChar char="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36538" algn="l" rtl="0" eaLnBrk="0" fontAlgn="base" hangingPunct="0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Font typeface="Verdana" charset="0"/>
              <a:buChar char="◦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58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BBB59"/>
              </a:buClr>
              <a:buFont typeface="Wingdings 2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698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eaLnBrk="1" hangingPunct="1">
              <a:buFont typeface="Wingdings 2" charset="2"/>
              <a:buNone/>
            </a:pPr>
            <a:r>
              <a:rPr lang="en-US" altLang="zh-CN" sz="2800" dirty="0" smtClean="0"/>
              <a:t>	</a:t>
            </a:r>
            <a:r>
              <a:rPr lang="en-US" altLang="zh-CN" sz="2800" b="1" dirty="0" smtClean="0">
                <a:solidFill>
                  <a:schemeClr val="accent1"/>
                </a:solidFill>
                <a:latin typeface="Courier New" charset="0"/>
              </a:rPr>
              <a:t>SELECT	</a:t>
            </a:r>
            <a:r>
              <a:rPr lang="en-US" altLang="zh-CN" sz="2800" dirty="0" smtClean="0">
                <a:latin typeface="Courier New" charset="0"/>
              </a:rPr>
              <a:t>ENAME, RESP</a:t>
            </a:r>
            <a:br>
              <a:rPr lang="en-US" altLang="zh-CN" sz="2800" dirty="0" smtClean="0">
                <a:latin typeface="Courier New" charset="0"/>
              </a:rPr>
            </a:br>
            <a:r>
              <a:rPr lang="en-US" altLang="zh-CN" sz="2800" b="1" dirty="0" smtClean="0">
                <a:solidFill>
                  <a:schemeClr val="accent1"/>
                </a:solidFill>
                <a:latin typeface="Courier New" charset="0"/>
              </a:rPr>
              <a:t>FROM		</a:t>
            </a:r>
            <a:r>
              <a:rPr lang="en-US" altLang="zh-CN" sz="2800" dirty="0" smtClean="0">
                <a:latin typeface="Courier New" charset="0"/>
              </a:rPr>
              <a:t>EMP,ASG,PROJ</a:t>
            </a:r>
            <a:r>
              <a:rPr lang="en-US" altLang="zh-CN" sz="1100" dirty="0" smtClean="0">
                <a:latin typeface="Courier New" charset="0"/>
              </a:rPr>
              <a:t/>
            </a:r>
            <a:br>
              <a:rPr lang="en-US" altLang="zh-CN" sz="1100" dirty="0" smtClean="0">
                <a:latin typeface="Courier New" charset="0"/>
              </a:rPr>
            </a:br>
            <a:r>
              <a:rPr lang="en-US" altLang="zh-CN" sz="2800" b="1" dirty="0" smtClean="0">
                <a:solidFill>
                  <a:schemeClr val="accent1"/>
                </a:solidFill>
                <a:latin typeface="Courier New" charset="0"/>
              </a:rPr>
              <a:t>WHERE		</a:t>
            </a:r>
            <a:r>
              <a:rPr lang="en-US" altLang="zh-CN" sz="2800" dirty="0" smtClean="0">
                <a:latin typeface="Courier New" charset="0"/>
              </a:rPr>
              <a:t>EMP.ENO=ASG.GNO</a:t>
            </a:r>
            <a:br>
              <a:rPr lang="en-US" altLang="zh-CN" sz="2800" dirty="0" smtClean="0">
                <a:latin typeface="Courier New" charset="0"/>
              </a:rPr>
            </a:br>
            <a:r>
              <a:rPr lang="en-US" altLang="zh-CN" sz="2800" dirty="0" smtClean="0">
                <a:latin typeface="Courier New" charset="0"/>
              </a:rPr>
              <a:t>	</a:t>
            </a:r>
            <a:r>
              <a:rPr lang="en-US" altLang="zh-CN" sz="2800" b="1" dirty="0" smtClean="0">
                <a:solidFill>
                  <a:schemeClr val="accent1"/>
                </a:solidFill>
                <a:latin typeface="Courier New" charset="0"/>
              </a:rPr>
              <a:t>AND		</a:t>
            </a:r>
            <a:r>
              <a:rPr lang="en-US" altLang="zh-CN" sz="2800" dirty="0" smtClean="0">
                <a:latin typeface="Courier New" charset="0"/>
              </a:rPr>
              <a:t>ASG.PNO=PROJ.PNO</a:t>
            </a:r>
            <a:br>
              <a:rPr lang="en-US" altLang="zh-CN" sz="2800" dirty="0" smtClean="0">
                <a:latin typeface="Courier New" charset="0"/>
              </a:rPr>
            </a:br>
            <a:r>
              <a:rPr lang="en-US" altLang="zh-CN" sz="2800" dirty="0" smtClean="0">
                <a:latin typeface="Courier New" charset="0"/>
              </a:rPr>
              <a:t>	</a:t>
            </a:r>
            <a:r>
              <a:rPr lang="en-US" altLang="zh-CN" sz="2800" b="1" dirty="0" smtClean="0">
                <a:solidFill>
                  <a:schemeClr val="accent1"/>
                </a:solidFill>
                <a:latin typeface="Courier New" charset="0"/>
              </a:rPr>
              <a:t>AND		</a:t>
            </a:r>
            <a:r>
              <a:rPr lang="en-US" altLang="zh-CN" sz="2800" dirty="0" smtClean="0">
                <a:latin typeface="Courier New" charset="0"/>
              </a:rPr>
              <a:t>PNAME=“CAD/CAM”</a:t>
            </a:r>
            <a:br>
              <a:rPr lang="en-US" altLang="zh-CN" sz="2800" dirty="0" smtClean="0">
                <a:latin typeface="Courier New" charset="0"/>
              </a:rPr>
            </a:br>
            <a:r>
              <a:rPr lang="en-US" altLang="zh-CN" sz="2800" dirty="0" smtClean="0">
                <a:latin typeface="Courier New" charset="0"/>
              </a:rPr>
              <a:t>	</a:t>
            </a:r>
            <a:r>
              <a:rPr lang="en-US" altLang="zh-CN" sz="2800" b="1" dirty="0" smtClean="0">
                <a:solidFill>
                  <a:schemeClr val="accent1"/>
                </a:solidFill>
                <a:latin typeface="Courier New" charset="0"/>
              </a:rPr>
              <a:t>AND		</a:t>
            </a:r>
            <a:r>
              <a:rPr lang="en-US" altLang="zh-CN" sz="2800" dirty="0" smtClean="0">
                <a:latin typeface="Courier New" charset="0"/>
              </a:rPr>
              <a:t>DUR&gt;36</a:t>
            </a:r>
            <a:br>
              <a:rPr lang="en-US" altLang="zh-CN" sz="2800" dirty="0" smtClean="0">
                <a:latin typeface="Courier New" charset="0"/>
              </a:rPr>
            </a:br>
            <a:r>
              <a:rPr lang="en-US" altLang="zh-CN" sz="2800" dirty="0" smtClean="0">
                <a:latin typeface="Courier New" charset="0"/>
              </a:rPr>
              <a:t>	</a:t>
            </a:r>
            <a:r>
              <a:rPr lang="en-US" altLang="zh-CN" sz="2800" b="1" dirty="0" smtClean="0">
                <a:solidFill>
                  <a:schemeClr val="accent1"/>
                </a:solidFill>
                <a:latin typeface="Courier New" charset="0"/>
              </a:rPr>
              <a:t>AND		</a:t>
            </a:r>
            <a:r>
              <a:rPr lang="en-US" altLang="zh-CN" sz="2800" dirty="0" smtClean="0">
                <a:latin typeface="Courier New" charset="0"/>
              </a:rPr>
              <a:t>TITLE=“Programmer”</a:t>
            </a:r>
            <a:endParaRPr lang="en-US" altLang="zh-CN" sz="3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/>
              <a:t>Tool of analysis</a:t>
            </a:r>
            <a:endParaRPr lang="zh-CN" altLang="en-US" dirty="0"/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Example 1 - query graph</a:t>
            </a:r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9DBB2520-7C97-DF46-B2B7-F31D5FA724A6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13</a:t>
            </a:fld>
            <a:endParaRPr lang="en-US" altLang="zh-CN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  <p:pic>
        <p:nvPicPr>
          <p:cNvPr id="3687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50" y="2214563"/>
            <a:ext cx="5324475" cy="417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/>
              <a:t>Tool of analysis</a:t>
            </a:r>
            <a:endParaRPr lang="zh-CN" altLang="en-US" dirty="0"/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Example 1 - join graph</a:t>
            </a:r>
            <a:endParaRPr lang="zh-CN" altLang="en-US"/>
          </a:p>
          <a:p>
            <a:pPr eaLnBrk="1" hangingPunct="1"/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BA1DD5F2-C1D3-484D-8EA7-A4B3B594298C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14</a:t>
            </a:fld>
            <a:endParaRPr lang="en-US" altLang="zh-CN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  <p:pic>
        <p:nvPicPr>
          <p:cNvPr id="378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7438" y="2233613"/>
            <a:ext cx="4981575" cy="255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/>
              <a:t>Tool of analysis</a:t>
            </a:r>
            <a:endParaRPr lang="zh-CN" altLang="en-US" dirty="0"/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 A conjunctive query </a:t>
            </a:r>
            <a:r>
              <a:rPr lang="en-US" altLang="zh-CN" dirty="0">
                <a:solidFill>
                  <a:srgbClr val="C00000"/>
                </a:solidFill>
              </a:rPr>
              <a:t>without negation </a:t>
            </a:r>
            <a:r>
              <a:rPr lang="en-US" altLang="zh-CN" dirty="0"/>
              <a:t>is semantically incorrect if its query graph is </a:t>
            </a:r>
            <a:r>
              <a:rPr lang="en-US" altLang="zh-CN" dirty="0">
                <a:solidFill>
                  <a:srgbClr val="C00000"/>
                </a:solidFill>
              </a:rPr>
              <a:t>NOT</a:t>
            </a:r>
            <a:r>
              <a:rPr lang="en-US" altLang="zh-CN" dirty="0"/>
              <a:t> connected!</a:t>
            </a:r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AD74299C-CFD0-9A41-993C-3B91F73CAE03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15</a:t>
            </a:fld>
            <a:endParaRPr lang="en-US" altLang="zh-CN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/>
              <a:t>Tool of analysis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miter lim="800000"/>
            <a:headEnd/>
            <a:tailEnd/>
          </a:ln>
        </p:spPr>
        <p:txBody>
          <a:bodyPr/>
          <a:lstStyle/>
          <a:p>
            <a:pPr eaLnBrk="1" hangingPunct="1">
              <a:buFont typeface="Wingdings 2" pitchFamily="18" charset="2"/>
              <a:buChar char=""/>
              <a:defRPr/>
            </a:pPr>
            <a:r>
              <a:rPr lang="en-US" dirty="0" smtClean="0"/>
              <a:t>Example 2</a:t>
            </a:r>
          </a:p>
          <a:p>
            <a:pPr eaLnBrk="1" hangingPunct="1">
              <a:buFont typeface="Wingdings 2" pitchFamily="18" charset="2"/>
              <a:buNone/>
              <a:defRPr/>
            </a:pPr>
            <a:r>
              <a:rPr lang="en-US" dirty="0" smtClean="0"/>
              <a:t>	</a:t>
            </a:r>
            <a:r>
              <a:rPr lang="en-US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SELECT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ENAME, RESP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FROM	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EMP,ASG,PROJ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200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WHERE	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EMP.ENO=ASG.GNO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strike="dblStrike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AND		</a:t>
            </a:r>
            <a:r>
              <a:rPr lang="en-US" strike="dblStrike" dirty="0" smtClean="0">
                <a:latin typeface="Courier New" pitchFamily="49" charset="0"/>
                <a:cs typeface="Courier New" pitchFamily="49" charset="0"/>
              </a:rPr>
              <a:t>ASG.PNO=PROJ.PNO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AND	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PNAME=“CAD/CAM”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AND	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DUR&gt;36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AND	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TITLE=“Programmer”</a:t>
            </a:r>
            <a:endParaRPr lang="zh-CN" altLang="en-US" sz="1200" dirty="0" smtClean="0">
              <a:latin typeface="Courier New" pitchFamily="49" charset="0"/>
              <a:cs typeface="Courier New" pitchFamily="49" charset="0"/>
            </a:endParaRPr>
          </a:p>
          <a:p>
            <a:pPr lvl="1" eaLnBrk="1" hangingPunct="1">
              <a:buFont typeface="Verdana" pitchFamily="34" charset="0"/>
              <a:buNone/>
              <a:defRPr/>
            </a:pPr>
            <a:endParaRPr lang="en-US" dirty="0" smtClean="0"/>
          </a:p>
          <a:p>
            <a:pPr eaLnBrk="1" hangingPunct="1">
              <a:buFont typeface="Wingdings 2" pitchFamily="18" charset="2"/>
              <a:buChar char=""/>
              <a:defRPr/>
            </a:pPr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0C04184D-B3A7-5548-A3E5-6ED7128AACE9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16</a:t>
            </a:fld>
            <a:endParaRPr lang="en-US" altLang="zh-CN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/>
              <a:t>Tool of analysis</a:t>
            </a:r>
            <a:endParaRPr lang="zh-CN" altLang="en-US" dirty="0"/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Example 2 – query graph</a:t>
            </a:r>
          </a:p>
          <a:p>
            <a:pPr eaLnBrk="1" hangingPunct="1"/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AF41C6D1-04CD-6545-9C5A-B9679A5C1A52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17</a:t>
            </a:fld>
            <a:endParaRPr lang="en-US" altLang="zh-CN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  <p:pic>
        <p:nvPicPr>
          <p:cNvPr id="40966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9300" y="2257425"/>
            <a:ext cx="5553075" cy="417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Elimination of Redundancy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x-none" dirty="0"/>
              <a:t>E.g.: in conditions:</a:t>
            </a:r>
          </a:p>
          <a:p>
            <a:pPr eaLnBrk="1" hangingPunct="1">
              <a:buFontTx/>
              <a:buNone/>
            </a:pPr>
            <a:r>
              <a:rPr lang="en-US" altLang="x-none" dirty="0"/>
              <a:t>	(S.A=1) </a:t>
            </a:r>
            <a:r>
              <a:rPr lang="en-US" altLang="x-none" b="1" dirty="0">
                <a:sym typeface="Symbol" charset="2"/>
              </a:rPr>
              <a:t></a:t>
            </a:r>
            <a:r>
              <a:rPr lang="en-US" altLang="x-none" dirty="0">
                <a:sym typeface="Symbol" charset="2"/>
              </a:rPr>
              <a:t> (S.A&gt;5)     False</a:t>
            </a:r>
          </a:p>
          <a:p>
            <a:pPr eaLnBrk="1" hangingPunct="1">
              <a:buFontTx/>
              <a:buNone/>
            </a:pPr>
            <a:r>
              <a:rPr lang="en-US" altLang="x-none" dirty="0">
                <a:sym typeface="Symbol" charset="2"/>
              </a:rPr>
              <a:t>	(S.A&lt;10) </a:t>
            </a:r>
            <a:r>
              <a:rPr lang="en-US" altLang="x-none" b="1" dirty="0">
                <a:sym typeface="Symbol" charset="2"/>
              </a:rPr>
              <a:t> </a:t>
            </a:r>
            <a:r>
              <a:rPr lang="en-US" altLang="x-none" dirty="0">
                <a:sym typeface="Symbol" charset="2"/>
              </a:rPr>
              <a:t>(S.A&lt;5)    S.A&lt;5</a:t>
            </a:r>
          </a:p>
          <a:p>
            <a:r>
              <a:rPr lang="en-US" altLang="x-none" dirty="0"/>
              <a:t>E.g.:  Common sub-expressions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DCDAB-2781-4647-8180-90F1E931D796}" type="slidenum">
              <a:rPr lang="zh-CN" altLang="en-US" smtClean="0"/>
              <a:pPr/>
              <a:t>18</a:t>
            </a:fld>
            <a:endParaRPr lang="en-US" altLang="zh-CN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264096" y="3130624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825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charset="2"/>
              <a:buChar char="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36538" algn="l" rtl="0" eaLnBrk="0" fontAlgn="base" hangingPunct="0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Font typeface="Verdana" charset="0"/>
              <a:buChar char="◦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58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BBB59"/>
              </a:buClr>
              <a:buFont typeface="Wingdings 2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698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eaLnBrk="1" hangingPunct="1">
              <a:buFontTx/>
              <a:buNone/>
            </a:pPr>
            <a:r>
              <a:rPr lang="en-US" altLang="x-none" smtClean="0"/>
              <a:t>    </a:t>
            </a:r>
          </a:p>
          <a:p>
            <a:pPr eaLnBrk="1" hangingPunct="1">
              <a:buFontTx/>
              <a:buNone/>
            </a:pPr>
            <a:r>
              <a:rPr lang="en-US" altLang="x-none" smtClean="0"/>
              <a:t>		  U					U</a:t>
            </a:r>
          </a:p>
          <a:p>
            <a:pPr eaLnBrk="1" hangingPunct="1">
              <a:buFontTx/>
              <a:buNone/>
            </a:pPr>
            <a:r>
              <a:rPr lang="en-US" altLang="x-none" sz="4800" smtClean="0">
                <a:sym typeface="Symbol" charset="2"/>
              </a:rPr>
              <a:t>		</a:t>
            </a:r>
          </a:p>
          <a:p>
            <a:pPr eaLnBrk="1" hangingPunct="1">
              <a:buFontTx/>
              <a:buNone/>
            </a:pPr>
            <a:r>
              <a:rPr lang="en-US" altLang="x-none" smtClean="0">
                <a:sym typeface="Symbol" charset="2"/>
              </a:rPr>
              <a:t>S    </a:t>
            </a:r>
            <a:r>
              <a:rPr lang="en-US" altLang="x-none" sz="4800" smtClean="0">
                <a:sym typeface="Symbol" charset="2"/>
              </a:rPr>
              <a:t></a:t>
            </a:r>
            <a:r>
              <a:rPr lang="en-US" altLang="x-none" sz="1800" smtClean="0">
                <a:sym typeface="Symbol" charset="2"/>
              </a:rPr>
              <a:t>cond</a:t>
            </a:r>
            <a:r>
              <a:rPr lang="en-US" altLang="x-none" sz="1800" smtClean="0"/>
              <a:t>   </a:t>
            </a:r>
            <a:r>
              <a:rPr lang="en-US" altLang="x-none" sz="4800" smtClean="0">
                <a:sym typeface="Symbol" charset="2"/>
              </a:rPr>
              <a:t></a:t>
            </a:r>
            <a:r>
              <a:rPr lang="en-US" altLang="x-none" sz="1800" smtClean="0">
                <a:sym typeface="Symbol" charset="2"/>
              </a:rPr>
              <a:t>cond</a:t>
            </a:r>
            <a:r>
              <a:rPr lang="en-US" altLang="x-none" sz="1800" smtClean="0"/>
              <a:t> 	 </a:t>
            </a:r>
            <a:r>
              <a:rPr lang="en-US" altLang="x-none" smtClean="0"/>
              <a:t>T</a:t>
            </a:r>
            <a:r>
              <a:rPr lang="en-US" altLang="x-none" sz="1800" smtClean="0"/>
              <a:t>	   	</a:t>
            </a:r>
            <a:r>
              <a:rPr lang="en-US" altLang="x-none" smtClean="0"/>
              <a:t>S     </a:t>
            </a:r>
            <a:r>
              <a:rPr lang="en-US" altLang="x-none" sz="1800" smtClean="0"/>
              <a:t> </a:t>
            </a:r>
            <a:r>
              <a:rPr lang="en-US" altLang="x-none" sz="4800" smtClean="0">
                <a:sym typeface="Symbol" charset="2"/>
              </a:rPr>
              <a:t></a:t>
            </a:r>
            <a:r>
              <a:rPr lang="en-US" altLang="x-none" sz="1800" smtClean="0">
                <a:sym typeface="Symbol" charset="2"/>
              </a:rPr>
              <a:t>cond</a:t>
            </a:r>
            <a:r>
              <a:rPr lang="en-US" altLang="x-none" sz="1800" smtClean="0"/>
              <a:t>     </a:t>
            </a:r>
            <a:r>
              <a:rPr lang="en-US" altLang="x-none" smtClean="0"/>
              <a:t>T</a:t>
            </a:r>
          </a:p>
          <a:p>
            <a:pPr eaLnBrk="1" hangingPunct="1">
              <a:buFontTx/>
              <a:buNone/>
            </a:pPr>
            <a:r>
              <a:rPr lang="en-US" altLang="x-none" smtClean="0"/>
              <a:t>	   R	R				R</a:t>
            </a:r>
            <a:endParaRPr lang="en-US" altLang="x-none" sz="1800"/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 rot="16200000">
            <a:off x="1949896" y="4578424"/>
            <a:ext cx="304800" cy="457200"/>
          </a:xfrm>
          <a:prstGeom prst="flowChartCollat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8" name="AutoShape 9"/>
          <p:cNvSpPr>
            <a:spLocks noChangeArrowheads="1"/>
          </p:cNvSpPr>
          <p:nvPr/>
        </p:nvSpPr>
        <p:spPr bwMode="auto">
          <a:xfrm rot="16200000">
            <a:off x="3169096" y="4578424"/>
            <a:ext cx="304800" cy="457200"/>
          </a:xfrm>
          <a:prstGeom prst="flowChartCollat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9" name="AutoShape 10"/>
          <p:cNvSpPr>
            <a:spLocks noChangeArrowheads="1"/>
          </p:cNvSpPr>
          <p:nvPr/>
        </p:nvSpPr>
        <p:spPr bwMode="auto">
          <a:xfrm rot="16200000">
            <a:off x="6140896" y="4502224"/>
            <a:ext cx="304800" cy="457200"/>
          </a:xfrm>
          <a:prstGeom prst="flowChartCollat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10" name="AutoShape 11"/>
          <p:cNvSpPr>
            <a:spLocks noChangeArrowheads="1"/>
          </p:cNvSpPr>
          <p:nvPr/>
        </p:nvSpPr>
        <p:spPr bwMode="auto">
          <a:xfrm rot="16200000">
            <a:off x="7588696" y="4502224"/>
            <a:ext cx="304800" cy="457200"/>
          </a:xfrm>
          <a:prstGeom prst="flowChartCollat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11" name="Line 12"/>
          <p:cNvSpPr>
            <a:spLocks noChangeShapeType="1"/>
          </p:cNvSpPr>
          <p:nvPr/>
        </p:nvSpPr>
        <p:spPr bwMode="auto">
          <a:xfrm>
            <a:off x="4540696" y="4349824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Line 14"/>
          <p:cNvSpPr>
            <a:spLocks noChangeShapeType="1"/>
          </p:cNvSpPr>
          <p:nvPr/>
        </p:nvSpPr>
        <p:spPr bwMode="auto">
          <a:xfrm flipH="1">
            <a:off x="2102296" y="4197424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Line 15"/>
          <p:cNvSpPr>
            <a:spLocks noChangeShapeType="1"/>
          </p:cNvSpPr>
          <p:nvPr/>
        </p:nvSpPr>
        <p:spPr bwMode="auto">
          <a:xfrm>
            <a:off x="2864296" y="4273624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Line 16"/>
          <p:cNvSpPr>
            <a:spLocks noChangeShapeType="1"/>
          </p:cNvSpPr>
          <p:nvPr/>
        </p:nvSpPr>
        <p:spPr bwMode="auto">
          <a:xfrm>
            <a:off x="3397696" y="5035624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Line 17"/>
          <p:cNvSpPr>
            <a:spLocks noChangeShapeType="1"/>
          </p:cNvSpPr>
          <p:nvPr/>
        </p:nvSpPr>
        <p:spPr bwMode="auto">
          <a:xfrm>
            <a:off x="3702496" y="5035624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Line 18"/>
          <p:cNvSpPr>
            <a:spLocks noChangeShapeType="1"/>
          </p:cNvSpPr>
          <p:nvPr/>
        </p:nvSpPr>
        <p:spPr bwMode="auto">
          <a:xfrm flipH="1">
            <a:off x="1568896" y="5111824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Line 19"/>
          <p:cNvSpPr>
            <a:spLocks noChangeShapeType="1"/>
          </p:cNvSpPr>
          <p:nvPr/>
        </p:nvSpPr>
        <p:spPr bwMode="auto">
          <a:xfrm>
            <a:off x="2178496" y="5035624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Line 21"/>
          <p:cNvSpPr>
            <a:spLocks noChangeShapeType="1"/>
          </p:cNvSpPr>
          <p:nvPr/>
        </p:nvSpPr>
        <p:spPr bwMode="auto">
          <a:xfrm flipH="1">
            <a:off x="6369496" y="4197424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Line 22"/>
          <p:cNvSpPr>
            <a:spLocks noChangeShapeType="1"/>
          </p:cNvSpPr>
          <p:nvPr/>
        </p:nvSpPr>
        <p:spPr bwMode="auto">
          <a:xfrm>
            <a:off x="7283896" y="4197424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Line 23"/>
          <p:cNvSpPr>
            <a:spLocks noChangeShapeType="1"/>
          </p:cNvSpPr>
          <p:nvPr/>
        </p:nvSpPr>
        <p:spPr bwMode="auto">
          <a:xfrm flipH="1">
            <a:off x="6064696" y="4959424"/>
            <a:ext cx="228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Line 24"/>
          <p:cNvSpPr>
            <a:spLocks noChangeShapeType="1"/>
          </p:cNvSpPr>
          <p:nvPr/>
        </p:nvSpPr>
        <p:spPr bwMode="auto">
          <a:xfrm>
            <a:off x="6598096" y="4959424"/>
            <a:ext cx="4445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Line 25"/>
          <p:cNvSpPr>
            <a:spLocks noChangeShapeType="1"/>
          </p:cNvSpPr>
          <p:nvPr/>
        </p:nvSpPr>
        <p:spPr bwMode="auto">
          <a:xfrm flipH="1">
            <a:off x="7334696" y="4959424"/>
            <a:ext cx="406400" cy="495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Line 26"/>
          <p:cNvSpPr>
            <a:spLocks noChangeShapeType="1"/>
          </p:cNvSpPr>
          <p:nvPr/>
        </p:nvSpPr>
        <p:spPr bwMode="auto">
          <a:xfrm>
            <a:off x="7817296" y="4959424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Line 27"/>
          <p:cNvSpPr>
            <a:spLocks noChangeShapeType="1"/>
          </p:cNvSpPr>
          <p:nvPr/>
        </p:nvSpPr>
        <p:spPr bwMode="auto">
          <a:xfrm flipH="1">
            <a:off x="2178496" y="5950024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Line 29"/>
          <p:cNvSpPr>
            <a:spLocks noChangeShapeType="1"/>
          </p:cNvSpPr>
          <p:nvPr/>
        </p:nvSpPr>
        <p:spPr bwMode="auto">
          <a:xfrm flipH="1">
            <a:off x="3321496" y="5950024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Line 30"/>
          <p:cNvSpPr>
            <a:spLocks noChangeShapeType="1"/>
          </p:cNvSpPr>
          <p:nvPr/>
        </p:nvSpPr>
        <p:spPr bwMode="auto">
          <a:xfrm flipH="1">
            <a:off x="6979096" y="5950024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337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zh-CN" dirty="0" smtClean="0"/>
              <a:t>Rules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</a:t>
            </a:r>
            <a:r>
              <a:rPr lang="zh-CN" altLang="en-US" dirty="0" smtClean="0"/>
              <a:t> </a:t>
            </a:r>
            <a:r>
              <a:rPr lang="en-US" altLang="zh-CN" dirty="0" smtClean="0"/>
              <a:t>Elimination of Redundancy</a:t>
            </a:r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D3889939-9219-404B-AD05-4F4204A51361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19</a:t>
            </a:fld>
            <a:endParaRPr lang="en-US" altLang="zh-CN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  <p:sp>
        <p:nvSpPr>
          <p:cNvPr id="512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512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6561762"/>
              </p:ext>
            </p:extLst>
          </p:nvPr>
        </p:nvGraphicFramePr>
        <p:xfrm>
          <a:off x="3648869" y="1499394"/>
          <a:ext cx="3071812" cy="472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2" name="Equation" r:id="rId3" imgW="1219200" imgH="2260600" progId="Equation.DSMT4">
                  <p:embed/>
                </p:oleObj>
              </mc:Choice>
              <mc:Fallback>
                <p:oleObj name="Equation" r:id="rId3" imgW="1219200" imgH="22606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8869" y="1499394"/>
                        <a:ext cx="3071812" cy="472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33380F5A-DD3B-B84C-AECE-61C565DB3357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2</a:t>
            </a:fld>
            <a:endParaRPr lang="en-US" altLang="zh-CN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  <p:pic>
        <p:nvPicPr>
          <p:cNvPr id="28676" name="Picture 5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625" y="142875"/>
            <a:ext cx="4410075" cy="642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7" name="TextBox 44"/>
          <p:cNvSpPr txBox="1">
            <a:spLocks noChangeArrowheads="1"/>
          </p:cNvSpPr>
          <p:nvPr/>
        </p:nvSpPr>
        <p:spPr bwMode="auto">
          <a:xfrm>
            <a:off x="6286500" y="3786188"/>
            <a:ext cx="28575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400">
                <a:solidFill>
                  <a:srgbClr val="C00000"/>
                </a:solidFill>
                <a:latin typeface="Gill Sans MT" charset="0"/>
                <a:ea typeface="华文中宋" charset="-122"/>
              </a:rPr>
              <a:t>The first two layers of the laying scheme of last chapter</a:t>
            </a:r>
            <a:endParaRPr lang="zh-CN" altLang="en-US" sz="2400">
              <a:solidFill>
                <a:srgbClr val="C00000"/>
              </a:solidFill>
              <a:latin typeface="Gill Sans MT" charset="0"/>
              <a:ea typeface="华文中宋" charset="-122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428750" y="714375"/>
            <a:ext cx="4714875" cy="2357438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cxnSp>
        <p:nvCxnSpPr>
          <p:cNvPr id="11" name="Shape 10"/>
          <p:cNvCxnSpPr>
            <a:stCxn id="9" idx="3"/>
          </p:cNvCxnSpPr>
          <p:nvPr/>
        </p:nvCxnSpPr>
        <p:spPr>
          <a:xfrm>
            <a:off x="6143625" y="1892300"/>
            <a:ext cx="1143000" cy="1893888"/>
          </a:xfrm>
          <a:prstGeom prst="bentConnector2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Exercise</a:t>
            </a:r>
            <a:endParaRPr lang="zh-CN" altLang="en-US" dirty="0"/>
          </a:p>
        </p:txBody>
      </p:sp>
      <p:sp>
        <p:nvSpPr>
          <p:cNvPr id="419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Please</a:t>
            </a:r>
            <a:r>
              <a:rPr lang="zh-CN" altLang="en-US" dirty="0" smtClean="0"/>
              <a:t> </a:t>
            </a:r>
            <a:r>
              <a:rPr lang="en-US" altLang="zh-CN" dirty="0" smtClean="0"/>
              <a:t>eliminate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redundancy</a:t>
            </a:r>
            <a:endParaRPr lang="en-US" altLang="zh-CN" dirty="0"/>
          </a:p>
          <a:p>
            <a:pPr eaLnBrk="1" hangingPunct="1"/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91D063A9-97B8-4742-8B10-312E59718F5F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20</a:t>
            </a:fld>
            <a:endParaRPr lang="en-US" altLang="zh-CN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  <p:sp>
        <p:nvSpPr>
          <p:cNvPr id="41990" name="Rectangle 6"/>
          <p:cNvSpPr>
            <a:spLocks noChangeArrowheads="1"/>
          </p:cNvSpPr>
          <p:nvPr/>
        </p:nvSpPr>
        <p:spPr bwMode="auto">
          <a:xfrm>
            <a:off x="1714500" y="5291138"/>
            <a:ext cx="45720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dirty="0">
                <a:latin typeface="Courier New" charset="0"/>
              </a:rPr>
              <a:t>SELECT TITLE</a:t>
            </a:r>
          </a:p>
          <a:p>
            <a:pPr eaLnBrk="1" hangingPunct="1"/>
            <a:r>
              <a:rPr lang="en-US" altLang="zh-CN" dirty="0">
                <a:latin typeface="Courier New" charset="0"/>
              </a:rPr>
              <a:t>FROM	EMP</a:t>
            </a:r>
          </a:p>
          <a:p>
            <a:pPr eaLnBrk="1" hangingPunct="1"/>
            <a:r>
              <a:rPr lang="en-US" altLang="zh-CN" dirty="0">
                <a:latin typeface="Courier New" charset="0"/>
              </a:rPr>
              <a:t>WHERE	ENAME="</a:t>
            </a:r>
            <a:r>
              <a:rPr lang="en-US" altLang="zh-CN" dirty="0" err="1">
                <a:latin typeface="Courier New" charset="0"/>
              </a:rPr>
              <a:t>J.Doe</a:t>
            </a:r>
            <a:r>
              <a:rPr lang="en-US" altLang="zh-CN" dirty="0">
                <a:latin typeface="Courier New" charset="0"/>
              </a:rPr>
              <a:t>"</a:t>
            </a:r>
          </a:p>
        </p:txBody>
      </p:sp>
      <p:sp>
        <p:nvSpPr>
          <p:cNvPr id="41991" name="Rectangle 7"/>
          <p:cNvSpPr>
            <a:spLocks noChangeArrowheads="1"/>
          </p:cNvSpPr>
          <p:nvPr/>
        </p:nvSpPr>
        <p:spPr bwMode="auto">
          <a:xfrm>
            <a:off x="1714500" y="2140086"/>
            <a:ext cx="6670743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000" dirty="0">
                <a:latin typeface="Courier New" charset="0"/>
              </a:rPr>
              <a:t>SELECT TITLE</a:t>
            </a:r>
          </a:p>
          <a:p>
            <a:pPr eaLnBrk="1" hangingPunct="1"/>
            <a:r>
              <a:rPr lang="en-US" altLang="zh-CN" sz="2000" dirty="0">
                <a:latin typeface="Courier New" charset="0"/>
              </a:rPr>
              <a:t>FROM	EMP</a:t>
            </a:r>
          </a:p>
          <a:p>
            <a:pPr eaLnBrk="1" hangingPunct="1"/>
            <a:r>
              <a:rPr lang="en-US" altLang="zh-CN" sz="2000" dirty="0">
                <a:latin typeface="Courier New" charset="0"/>
              </a:rPr>
              <a:t>WHERE	(NOT(TITLE=”Programmer)</a:t>
            </a:r>
          </a:p>
          <a:p>
            <a:pPr eaLnBrk="1" hangingPunct="1"/>
            <a:r>
              <a:rPr lang="en-US" altLang="zh-CN" sz="2000" dirty="0">
                <a:latin typeface="Courier New" charset="0"/>
              </a:rPr>
              <a:t>AND	(TITLE=“Programmer”</a:t>
            </a:r>
          </a:p>
          <a:p>
            <a:pPr eaLnBrk="1" hangingPunct="1"/>
            <a:r>
              <a:rPr lang="en-US" altLang="zh-CN" sz="2000" dirty="0">
                <a:latin typeface="Courier New" charset="0"/>
              </a:rPr>
              <a:t>OR	TITLE=“Electrical Eng.”)</a:t>
            </a:r>
          </a:p>
          <a:p>
            <a:pPr eaLnBrk="1" hangingPunct="1"/>
            <a:r>
              <a:rPr lang="en-US" altLang="zh-CN" sz="2000" dirty="0">
                <a:latin typeface="Courier New" charset="0"/>
              </a:rPr>
              <a:t>AND	 NOT (TITLE=“Electrical Eng.”))</a:t>
            </a:r>
          </a:p>
          <a:p>
            <a:pPr eaLnBrk="1" hangingPunct="1"/>
            <a:r>
              <a:rPr lang="en-US" altLang="zh-CN" sz="2000" dirty="0" smtClean="0">
                <a:latin typeface="Courier New" charset="0"/>
              </a:rPr>
              <a:t>OR</a:t>
            </a:r>
            <a:r>
              <a:rPr lang="en-US" altLang="zh-CN" sz="2000" dirty="0">
                <a:latin typeface="Courier New" charset="0"/>
              </a:rPr>
              <a:t>	ENAME=“</a:t>
            </a:r>
            <a:r>
              <a:rPr lang="en-US" altLang="zh-CN" sz="2000" dirty="0" err="1">
                <a:latin typeface="Courier New" charset="0"/>
              </a:rPr>
              <a:t>J.Doe</a:t>
            </a:r>
            <a:r>
              <a:rPr lang="en-US" altLang="zh-CN" sz="2000" dirty="0">
                <a:latin typeface="Courier New" charset="0"/>
              </a:rPr>
              <a:t>”</a:t>
            </a:r>
          </a:p>
        </p:txBody>
      </p:sp>
      <p:sp>
        <p:nvSpPr>
          <p:cNvPr id="41992" name="TextBox 8"/>
          <p:cNvSpPr txBox="1">
            <a:spLocks noChangeArrowheads="1"/>
          </p:cNvSpPr>
          <p:nvPr/>
        </p:nvSpPr>
        <p:spPr bwMode="auto">
          <a:xfrm>
            <a:off x="1785938" y="4714875"/>
            <a:ext cx="48577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400" dirty="0">
                <a:solidFill>
                  <a:srgbClr val="C00000"/>
                </a:solidFill>
              </a:rPr>
              <a:t>Is equivalent to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9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R</a:t>
            </a:r>
            <a:r>
              <a:rPr lang="en-US" altLang="x-none" dirty="0" smtClean="0"/>
              <a:t>ewriting</a:t>
            </a:r>
            <a:endParaRPr lang="zh-CN" altLang="en-US" dirty="0"/>
          </a:p>
        </p:txBody>
      </p:sp>
      <p:sp>
        <p:nvSpPr>
          <p:cNvPr id="430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Rewrite a calculus query in relational algebra:</a:t>
            </a:r>
            <a:endParaRPr lang="zh-CN" altLang="en-US"/>
          </a:p>
          <a:p>
            <a:pPr lvl="1" eaLnBrk="1" hangingPunct="1"/>
            <a:r>
              <a:rPr lang="en-US" altLang="zh-CN"/>
              <a:t>translation, and</a:t>
            </a:r>
            <a:endParaRPr lang="zh-CN" altLang="en-US"/>
          </a:p>
          <a:p>
            <a:pPr lvl="1" eaLnBrk="1" hangingPunct="1"/>
            <a:r>
              <a:rPr lang="en-US" altLang="zh-CN"/>
              <a:t>reconstruction of algebra query to improve performance</a:t>
            </a:r>
            <a:endParaRPr lang="zh-CN" altLang="en-US"/>
          </a:p>
          <a:p>
            <a:pPr eaLnBrk="1" hangingPunct="1"/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E13CE8AC-14D4-AE49-8902-F2044A32D0CD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21</a:t>
            </a:fld>
            <a:endParaRPr lang="en-US" altLang="zh-CN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Rewriting</a:t>
            </a:r>
            <a:endParaRPr lang="zh-CN" altLang="en-US" dirty="0"/>
          </a:p>
        </p:txBody>
      </p:sp>
      <p:sp>
        <p:nvSpPr>
          <p:cNvPr id="440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5400"/>
              <a:t>Relational algebra tree</a:t>
            </a:r>
            <a:br>
              <a:rPr lang="en-US" altLang="zh-CN" sz="5400"/>
            </a:br>
            <a:r>
              <a:rPr lang="en-US" altLang="zh-CN"/>
              <a:t>- a tree defined by:</a:t>
            </a:r>
            <a:endParaRPr lang="zh-CN" altLang="en-US"/>
          </a:p>
          <a:p>
            <a:pPr lvl="1" eaLnBrk="1" hangingPunct="1"/>
            <a:r>
              <a:rPr lang="en-US" altLang="zh-CN"/>
              <a:t>a root node representing the query result</a:t>
            </a:r>
            <a:endParaRPr lang="zh-CN" altLang="en-US"/>
          </a:p>
          <a:p>
            <a:pPr lvl="1" eaLnBrk="1" hangingPunct="1"/>
            <a:r>
              <a:rPr lang="en-US" altLang="zh-CN"/>
              <a:t>leaves representing database relations</a:t>
            </a:r>
            <a:endParaRPr lang="zh-CN" altLang="en-US"/>
          </a:p>
          <a:p>
            <a:pPr lvl="1" eaLnBrk="1" hangingPunct="1"/>
            <a:r>
              <a:rPr lang="en-US" altLang="zh-CN"/>
              <a:t>non-leaf nodes representing relations produced by operations, and</a:t>
            </a:r>
            <a:endParaRPr lang="zh-CN" altLang="en-US"/>
          </a:p>
          <a:p>
            <a:pPr lvl="1" eaLnBrk="1" hangingPunct="1"/>
            <a:r>
              <a:rPr lang="en-US" altLang="zh-CN"/>
              <a:t>edges from leaves to root representing the sequences of operations</a:t>
            </a:r>
            <a:endParaRPr lang="zh-CN" altLang="en-US"/>
          </a:p>
          <a:p>
            <a:pPr eaLnBrk="1" hangingPunct="1"/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85425F20-B975-274E-AC92-3259E13573FB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22</a:t>
            </a:fld>
            <a:endParaRPr lang="en-US" altLang="zh-CN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Rewriting</a:t>
            </a:r>
            <a:endParaRPr lang="zh-CN" altLang="en-US" dirty="0"/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How to translate an SQL query into an algebra tree</a:t>
            </a:r>
            <a:endParaRPr lang="zh-CN" altLang="en-US"/>
          </a:p>
          <a:p>
            <a:pPr marL="917575" lvl="1" indent="-514350" eaLnBrk="1" hangingPunct="1">
              <a:buFont typeface="Gill Sans MT" charset="0"/>
              <a:buAutoNum type="arabicPeriod"/>
            </a:pPr>
            <a:r>
              <a:rPr lang="en-US" altLang="zh-CN"/>
              <a:t>create a leaf for every relation in the FROM clause</a:t>
            </a:r>
            <a:endParaRPr lang="zh-CN" altLang="en-US"/>
          </a:p>
          <a:p>
            <a:pPr marL="917575" lvl="1" indent="-514350" eaLnBrk="1" hangingPunct="1">
              <a:buFont typeface="Gill Sans MT" charset="0"/>
              <a:buAutoNum type="arabicPeriod"/>
            </a:pPr>
            <a:r>
              <a:rPr lang="en-US" altLang="zh-CN"/>
              <a:t>create the root as a project operation involving attributes in the SELECT clause</a:t>
            </a:r>
            <a:endParaRPr lang="zh-CN" altLang="en-US"/>
          </a:p>
          <a:p>
            <a:pPr marL="917575" lvl="1" indent="-514350" eaLnBrk="1" hangingPunct="1">
              <a:buFont typeface="Gill Sans MT" charset="0"/>
              <a:buAutoNum type="arabicPeriod"/>
            </a:pPr>
            <a:r>
              <a:rPr lang="en-US" altLang="zh-CN"/>
              <a:t>create the operation sequence by the predicates and operators in the WHERE clause</a:t>
            </a:r>
            <a:endParaRPr lang="zh-CN" altLang="en-US"/>
          </a:p>
          <a:p>
            <a:pPr eaLnBrk="1" hangingPunct="1"/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08BD1B39-F98C-8A4A-BECF-09D0194A6AD8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23</a:t>
            </a:fld>
            <a:endParaRPr lang="en-US" altLang="zh-CN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Rewriting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Example</a:t>
            </a:r>
            <a:endParaRPr lang="zh-CN" altLang="en-US" dirty="0"/>
          </a:p>
        </p:txBody>
      </p:sp>
      <p:sp>
        <p:nvSpPr>
          <p:cNvPr id="460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Example 1</a:t>
            </a:r>
          </a:p>
          <a:p>
            <a:pPr eaLnBrk="1" hangingPunct="1">
              <a:buFont typeface="Wingdings 2" charset="2"/>
              <a:buNone/>
            </a:pPr>
            <a:r>
              <a:rPr lang="en-US" altLang="zh-CN" sz="2800">
                <a:latin typeface="Courier New" charset="0"/>
              </a:rPr>
              <a:t>	SELECT	ENAME </a:t>
            </a:r>
          </a:p>
          <a:p>
            <a:pPr eaLnBrk="1" hangingPunct="1">
              <a:buFont typeface="Wingdings 2" charset="2"/>
              <a:buNone/>
            </a:pPr>
            <a:r>
              <a:rPr lang="en-US" altLang="zh-CN" sz="2800">
                <a:latin typeface="Courier New" charset="0"/>
              </a:rPr>
              <a:t>	FROM	PROJ, EMP, ASG</a:t>
            </a:r>
          </a:p>
          <a:p>
            <a:pPr eaLnBrk="1" hangingPunct="1">
              <a:buFont typeface="Wingdings 2" charset="2"/>
              <a:buNone/>
            </a:pPr>
            <a:r>
              <a:rPr lang="en-US" altLang="zh-CN" sz="2800">
                <a:latin typeface="Courier New" charset="0"/>
              </a:rPr>
              <a:t>	WHERE 	ASG.ENO=EMP.ENO</a:t>
            </a:r>
          </a:p>
          <a:p>
            <a:pPr eaLnBrk="1" hangingPunct="1">
              <a:buFont typeface="Wingdings 2" charset="2"/>
              <a:buNone/>
            </a:pPr>
            <a:r>
              <a:rPr lang="en-US" altLang="zh-CN" sz="2800">
                <a:latin typeface="Courier New" charset="0"/>
              </a:rPr>
              <a:t>		AND	ASG.JNO=PROJ.JNO</a:t>
            </a:r>
          </a:p>
          <a:p>
            <a:pPr eaLnBrk="1" hangingPunct="1">
              <a:buFont typeface="Wingdings 2" charset="2"/>
              <a:buNone/>
            </a:pPr>
            <a:r>
              <a:rPr lang="en-US" altLang="zh-CN" sz="2800">
                <a:latin typeface="Courier New" charset="0"/>
              </a:rPr>
              <a:t>		AND	ENAME&lt;&gt;“J.Doe”</a:t>
            </a:r>
          </a:p>
          <a:p>
            <a:pPr eaLnBrk="1" hangingPunct="1">
              <a:buFont typeface="Wingdings 2" charset="2"/>
              <a:buNone/>
            </a:pPr>
            <a:r>
              <a:rPr lang="en-US" altLang="zh-CN" sz="2800">
                <a:latin typeface="Courier New" charset="0"/>
              </a:rPr>
              <a:t>		AND	PROJ.NAME=“CAD/CAM”</a:t>
            </a:r>
          </a:p>
          <a:p>
            <a:pPr eaLnBrk="1" hangingPunct="1">
              <a:buFont typeface="Wingdings 2" charset="2"/>
              <a:buNone/>
            </a:pPr>
            <a:r>
              <a:rPr lang="en-US" altLang="zh-CN" sz="2800">
                <a:latin typeface="Courier New" charset="0"/>
              </a:rPr>
              <a:t>		AND	(DUR=12 OR DUR=24)</a:t>
            </a:r>
          </a:p>
          <a:p>
            <a:pPr eaLnBrk="1" hangingPunct="1">
              <a:buFont typeface="Wingdings 2" charset="2"/>
              <a:buNone/>
            </a:pPr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49E7C92A-F24A-4641-A240-9EEC234D94AB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24</a:t>
            </a:fld>
            <a:endParaRPr lang="en-US" altLang="zh-CN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/>
              <a:t>Rewriting</a:t>
            </a:r>
            <a:r>
              <a:rPr lang="zh-CN" altLang="en-US" dirty="0"/>
              <a:t> </a:t>
            </a:r>
            <a:r>
              <a:rPr lang="en-US" altLang="zh-CN" dirty="0"/>
              <a:t>Example</a:t>
            </a:r>
            <a:endParaRPr lang="zh-CN" altLang="en-US" dirty="0"/>
          </a:p>
        </p:txBody>
      </p:sp>
      <p:sp>
        <p:nvSpPr>
          <p:cNvPr id="471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Example 1 – query tree</a:t>
            </a:r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130019CB-4E09-6A4C-9583-7BB5BD606DAE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25</a:t>
            </a:fld>
            <a:endParaRPr lang="en-US" altLang="zh-CN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  <p:pic>
        <p:nvPicPr>
          <p:cNvPr id="471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4688" y="2143125"/>
            <a:ext cx="3048000" cy="417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Rewriting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rules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</a:t>
            </a:r>
            <a:r>
              <a:rPr lang="zh-CN" altLang="en-US" dirty="0"/>
              <a:t> </a:t>
            </a:r>
            <a:r>
              <a:rPr lang="en-US" altLang="zh-CN" dirty="0" smtClean="0"/>
              <a:t>optimization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DCDAB-2781-4647-8180-90F1E931D796}" type="slidenum">
              <a:rPr lang="zh-CN" altLang="en-US" smtClean="0"/>
              <a:pPr/>
              <a:t>26</a:t>
            </a:fld>
            <a:endParaRPr lang="en-US" altLang="zh-CN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187624" y="1690464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825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charset="2"/>
              <a:buChar char="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36538" algn="l" rtl="0" eaLnBrk="0" fontAlgn="base" hangingPunct="0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Font typeface="Verdana" charset="0"/>
              <a:buChar char="◦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58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BBB59"/>
              </a:buClr>
              <a:buFont typeface="Wingdings 2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698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eaLnBrk="1" hangingPunct="1">
              <a:buFontTx/>
              <a:buNone/>
            </a:pPr>
            <a:r>
              <a:rPr lang="en-US" altLang="x-none" dirty="0" smtClean="0"/>
              <a:t>E.g.: Push conditions down</a:t>
            </a:r>
          </a:p>
          <a:p>
            <a:pPr eaLnBrk="1" hangingPunct="1">
              <a:buFontTx/>
              <a:buNone/>
            </a:pPr>
            <a:r>
              <a:rPr lang="en-US" altLang="x-none" dirty="0" smtClean="0"/>
              <a:t>							 </a:t>
            </a:r>
            <a:r>
              <a:rPr lang="en-US" altLang="x-none" sz="4800" dirty="0" smtClean="0">
                <a:sym typeface="Symbol" charset="2"/>
              </a:rPr>
              <a:t></a:t>
            </a:r>
            <a:r>
              <a:rPr lang="en-US" altLang="x-none" sz="1800" dirty="0" smtClean="0">
                <a:sym typeface="Symbol" charset="2"/>
              </a:rPr>
              <a:t>cond3</a:t>
            </a:r>
            <a:r>
              <a:rPr lang="en-US" altLang="x-none" sz="1800" dirty="0" smtClean="0"/>
              <a:t> </a:t>
            </a:r>
          </a:p>
          <a:p>
            <a:pPr eaLnBrk="1" hangingPunct="1">
              <a:buFontTx/>
              <a:buNone/>
            </a:pPr>
            <a:r>
              <a:rPr lang="en-US" altLang="x-none" sz="1800" dirty="0" smtClean="0"/>
              <a:t>			 </a:t>
            </a:r>
            <a:r>
              <a:rPr lang="en-US" altLang="x-none" sz="4800" dirty="0" smtClean="0">
                <a:sym typeface="Symbol" charset="2"/>
              </a:rPr>
              <a:t></a:t>
            </a:r>
            <a:r>
              <a:rPr lang="en-US" altLang="x-none" sz="1800" dirty="0" err="1" smtClean="0">
                <a:sym typeface="Symbol" charset="2"/>
              </a:rPr>
              <a:t>cond</a:t>
            </a:r>
            <a:r>
              <a:rPr lang="en-US" altLang="x-none" sz="1800" dirty="0" smtClean="0"/>
              <a:t> </a:t>
            </a:r>
          </a:p>
          <a:p>
            <a:pPr eaLnBrk="1" hangingPunct="1">
              <a:buFontTx/>
              <a:buNone/>
            </a:pPr>
            <a:r>
              <a:rPr lang="en-US" altLang="x-none" sz="1800" dirty="0" smtClean="0"/>
              <a:t>						 </a:t>
            </a:r>
            <a:r>
              <a:rPr lang="en-US" altLang="x-none" sz="4800" dirty="0" smtClean="0">
                <a:sym typeface="Symbol" charset="2"/>
              </a:rPr>
              <a:t></a:t>
            </a:r>
            <a:r>
              <a:rPr lang="en-US" altLang="x-none" sz="1800" dirty="0" smtClean="0">
                <a:sym typeface="Symbol" charset="2"/>
              </a:rPr>
              <a:t>cond1</a:t>
            </a:r>
            <a:r>
              <a:rPr lang="en-US" altLang="x-none" sz="1800" dirty="0" smtClean="0"/>
              <a:t> 	 </a:t>
            </a:r>
            <a:r>
              <a:rPr lang="en-US" altLang="x-none" sz="4800" dirty="0" smtClean="0">
                <a:sym typeface="Symbol" charset="2"/>
              </a:rPr>
              <a:t></a:t>
            </a:r>
            <a:r>
              <a:rPr lang="en-US" altLang="x-none" sz="1800" dirty="0" smtClean="0">
                <a:sym typeface="Symbol" charset="2"/>
              </a:rPr>
              <a:t>cond2</a:t>
            </a:r>
          </a:p>
          <a:p>
            <a:pPr eaLnBrk="1" hangingPunct="1">
              <a:lnSpc>
                <a:spcPct val="110000"/>
              </a:lnSpc>
              <a:buFontTx/>
              <a:buNone/>
            </a:pPr>
            <a:r>
              <a:rPr lang="en-US" altLang="x-none" sz="1800" dirty="0" smtClean="0">
                <a:sym typeface="Symbol" charset="2"/>
              </a:rPr>
              <a:t>		</a:t>
            </a:r>
            <a:r>
              <a:rPr lang="en-US" altLang="x-none" sz="1800" dirty="0" smtClean="0"/>
              <a:t> </a:t>
            </a:r>
            <a:r>
              <a:rPr lang="en-US" altLang="x-none" dirty="0" smtClean="0"/>
              <a:t>R		S		 R		 S</a:t>
            </a:r>
          </a:p>
          <a:p>
            <a:pPr eaLnBrk="1" hangingPunct="1">
              <a:buFontTx/>
              <a:buNone/>
            </a:pPr>
            <a:endParaRPr lang="en-US" altLang="x-none" dirty="0" smtClean="0"/>
          </a:p>
          <a:p>
            <a:pPr eaLnBrk="1" hangingPunct="1">
              <a:buFontTx/>
              <a:buNone/>
            </a:pPr>
            <a:endParaRPr lang="en-US" altLang="x-none" dirty="0"/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 rot="16200000">
            <a:off x="3092624" y="4205064"/>
            <a:ext cx="304800" cy="457200"/>
          </a:xfrm>
          <a:prstGeom prst="flowChartCollat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>
            <a:off x="4692824" y="3824064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 rot="16200000">
            <a:off x="6978824" y="3443064"/>
            <a:ext cx="304800" cy="457200"/>
          </a:xfrm>
          <a:prstGeom prst="flowChartCollat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>
            <a:off x="3245024" y="3900264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Line 9"/>
          <p:cNvSpPr>
            <a:spLocks noChangeShapeType="1"/>
          </p:cNvSpPr>
          <p:nvPr/>
        </p:nvSpPr>
        <p:spPr bwMode="auto">
          <a:xfrm flipH="1">
            <a:off x="2483024" y="4662264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Line 10"/>
          <p:cNvSpPr>
            <a:spLocks noChangeShapeType="1"/>
          </p:cNvSpPr>
          <p:nvPr/>
        </p:nvSpPr>
        <p:spPr bwMode="auto">
          <a:xfrm>
            <a:off x="3626024" y="4586064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Line 11"/>
          <p:cNvSpPr>
            <a:spLocks noChangeShapeType="1"/>
          </p:cNvSpPr>
          <p:nvPr/>
        </p:nvSpPr>
        <p:spPr bwMode="auto">
          <a:xfrm>
            <a:off x="7131224" y="3062064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Line 12"/>
          <p:cNvSpPr>
            <a:spLocks noChangeShapeType="1"/>
          </p:cNvSpPr>
          <p:nvPr/>
        </p:nvSpPr>
        <p:spPr bwMode="auto">
          <a:xfrm flipH="1">
            <a:off x="6369224" y="4052664"/>
            <a:ext cx="533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Line 13"/>
          <p:cNvSpPr>
            <a:spLocks noChangeShapeType="1"/>
          </p:cNvSpPr>
          <p:nvPr/>
        </p:nvSpPr>
        <p:spPr bwMode="auto">
          <a:xfrm>
            <a:off x="7436024" y="3976464"/>
            <a:ext cx="457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Line 14"/>
          <p:cNvSpPr>
            <a:spLocks noChangeShapeType="1"/>
          </p:cNvSpPr>
          <p:nvPr/>
        </p:nvSpPr>
        <p:spPr bwMode="auto">
          <a:xfrm>
            <a:off x="6064424" y="4814664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Line 15"/>
          <p:cNvSpPr>
            <a:spLocks noChangeShapeType="1"/>
          </p:cNvSpPr>
          <p:nvPr/>
        </p:nvSpPr>
        <p:spPr bwMode="auto">
          <a:xfrm>
            <a:off x="7893224" y="4814664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268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/>
              <a:t>Rewriting</a:t>
            </a:r>
            <a:r>
              <a:rPr lang="zh-CN" altLang="en-US" dirty="0"/>
              <a:t> </a:t>
            </a:r>
            <a:r>
              <a:rPr lang="en-US" altLang="zh-CN" dirty="0"/>
              <a:t>rules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optimization</a:t>
            </a:r>
            <a:endParaRPr lang="zh-CN" altLang="en-US" dirty="0"/>
          </a:p>
        </p:txBody>
      </p:sp>
      <p:sp>
        <p:nvSpPr>
          <p:cNvPr id="481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How to use transformation rules to optimize</a:t>
            </a:r>
            <a:endParaRPr lang="zh-CN" altLang="en-US"/>
          </a:p>
          <a:p>
            <a:pPr lvl="1" eaLnBrk="1" hangingPunct="1"/>
            <a:r>
              <a:rPr lang="en-US" altLang="zh-CN" sz="2400"/>
              <a:t>separate unary operations to simplify the query expression</a:t>
            </a:r>
          </a:p>
          <a:p>
            <a:pPr lvl="1" eaLnBrk="1" hangingPunct="1"/>
            <a:r>
              <a:rPr lang="en-US" altLang="zh-CN" sz="2400"/>
              <a:t>unary operations on the same relation may be grouped to access the same relation once</a:t>
            </a:r>
          </a:p>
          <a:p>
            <a:pPr lvl="1" eaLnBrk="1" hangingPunct="1"/>
            <a:r>
              <a:rPr lang="en-US" altLang="zh-CN" sz="2400"/>
              <a:t>unary operations may be commuted with binary operations, so that may be performed first to reduce the size of intermediate relations</a:t>
            </a:r>
          </a:p>
          <a:p>
            <a:pPr lvl="1" eaLnBrk="1" hangingPunct="1"/>
            <a:r>
              <a:rPr lang="en-US" altLang="zh-CN" sz="2400"/>
              <a:t>binary operations may be reordered</a:t>
            </a:r>
            <a:endParaRPr lang="zh-CN" altLang="en-US"/>
          </a:p>
          <a:p>
            <a:pPr eaLnBrk="1" hangingPunct="1"/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Distributed Database Systems</a:t>
            </a:r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B22BBD7E-E552-7643-BCFB-EEA306A4C1E5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27</a:t>
            </a:fld>
            <a:endParaRPr lang="en-US" altLang="zh-CN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25" y="2500313"/>
            <a:ext cx="3048000" cy="417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5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4813" y="2166938"/>
            <a:ext cx="4772025" cy="433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/>
              <a:t>Rewriting</a:t>
            </a:r>
            <a:r>
              <a:rPr lang="zh-CN" altLang="en-US" dirty="0"/>
              <a:t> </a:t>
            </a:r>
            <a:r>
              <a:rPr lang="en-US" altLang="zh-CN" dirty="0"/>
              <a:t>rules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optimization</a:t>
            </a:r>
            <a:endParaRPr lang="zh-CN" altLang="en-US" dirty="0"/>
          </a:p>
        </p:txBody>
      </p:sp>
      <p:sp>
        <p:nvSpPr>
          <p:cNvPr id="4915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Example 2 – the optimization of previous query tree</a:t>
            </a:r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8EF8858B-9616-6A49-AEB2-55FC7D76041D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28</a:t>
            </a:fld>
            <a:endParaRPr lang="en-US" altLang="zh-CN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3571875" y="3857625"/>
            <a:ext cx="1071563" cy="642938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en-US" b="1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750" y="2714625"/>
            <a:ext cx="7497763" cy="1143000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3600" dirty="0" smtClean="0">
                <a:solidFill>
                  <a:schemeClr val="tx2">
                    <a:satMod val="130000"/>
                  </a:schemeClr>
                </a:solidFill>
              </a:rPr>
              <a:t>Localization of Distributed Data</a:t>
            </a:r>
            <a:endParaRPr lang="zh-CN" altLang="en-US" sz="3600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CDFD7496-81A8-664C-B285-7AF8E6D0F6F2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29</a:t>
            </a:fld>
            <a:endParaRPr lang="en-US" altLang="zh-CN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750" y="2714625"/>
            <a:ext cx="7497763" cy="1143000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4400" dirty="0" smtClean="0">
                <a:solidFill>
                  <a:schemeClr val="tx2">
                    <a:satMod val="130000"/>
                  </a:schemeClr>
                </a:solidFill>
              </a:rPr>
              <a:t>Query Decomposition</a:t>
            </a:r>
            <a:endParaRPr lang="zh-CN" altLang="en-US" sz="4400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A7CBECED-B4D9-3542-9F5D-13503FE389A7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3</a:t>
            </a:fld>
            <a:endParaRPr lang="en-US" altLang="zh-CN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Decomposition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VS.</a:t>
            </a:r>
            <a:r>
              <a:rPr lang="zh-CN" altLang="en-US" dirty="0" smtClean="0"/>
              <a:t> </a:t>
            </a:r>
            <a:r>
              <a:rPr lang="en-US" altLang="zh-CN" dirty="0" smtClean="0"/>
              <a:t>Localization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x-none" dirty="0"/>
              <a:t>After decomposition:</a:t>
            </a:r>
          </a:p>
          <a:p>
            <a:pPr lvl="1" eaLnBrk="1" hangingPunct="1"/>
            <a:r>
              <a:rPr lang="en-US" altLang="x-none" dirty="0"/>
              <a:t>One or more algebraic query trees			on relations</a:t>
            </a:r>
          </a:p>
          <a:p>
            <a:pPr eaLnBrk="1" hangingPunct="1"/>
            <a:r>
              <a:rPr lang="en-US" altLang="x-none" dirty="0"/>
              <a:t>Localization:</a:t>
            </a:r>
          </a:p>
          <a:p>
            <a:pPr lvl="1" eaLnBrk="1" hangingPunct="1"/>
            <a:r>
              <a:rPr lang="en-US" altLang="x-none" dirty="0"/>
              <a:t>Replace relations by corresponding</a:t>
            </a:r>
          </a:p>
          <a:p>
            <a:pPr lvl="1" eaLnBrk="1" hangingPunct="1">
              <a:buFontTx/>
              <a:buNone/>
            </a:pPr>
            <a:r>
              <a:rPr lang="en-US" altLang="x-none" dirty="0"/>
              <a:t>	  fragments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DCDAB-2781-4647-8180-90F1E931D796}" type="slidenum">
              <a:rPr lang="zh-CN" altLang="en-US" smtClean="0"/>
              <a:pPr/>
              <a:t>30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63164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3600" dirty="0" smtClean="0">
                <a:solidFill>
                  <a:schemeClr val="tx2">
                    <a:satMod val="130000"/>
                  </a:schemeClr>
                </a:solidFill>
              </a:rPr>
              <a:t>Localization of Distributed Data</a:t>
            </a:r>
            <a:endParaRPr lang="zh-CN" altLang="en-US" sz="3600" dirty="0"/>
          </a:p>
        </p:txBody>
      </p:sp>
      <p:sp>
        <p:nvSpPr>
          <p:cNvPr id="512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Objective</a:t>
            </a:r>
            <a:endParaRPr lang="en-US" altLang="zh-CN" dirty="0"/>
          </a:p>
          <a:p>
            <a:pPr eaLnBrk="1" hangingPunct="1">
              <a:buFont typeface="Wingdings 2" charset="2"/>
              <a:buNone/>
            </a:pPr>
            <a:r>
              <a:rPr lang="en-US" altLang="zh-CN" dirty="0"/>
              <a:t>	</a:t>
            </a:r>
            <a:r>
              <a:rPr lang="en-US" altLang="zh-CN" dirty="0">
                <a:solidFill>
                  <a:srgbClr val="C00000"/>
                </a:solidFill>
              </a:rPr>
              <a:t>Translate</a:t>
            </a:r>
            <a:r>
              <a:rPr lang="en-US" altLang="zh-CN" dirty="0"/>
              <a:t> a query on global relation into algebra queries on physical fragment, and </a:t>
            </a:r>
            <a:r>
              <a:rPr lang="en-US" altLang="zh-CN" dirty="0">
                <a:solidFill>
                  <a:srgbClr val="C00000"/>
                </a:solidFill>
              </a:rPr>
              <a:t>optimize</a:t>
            </a:r>
            <a:r>
              <a:rPr lang="en-US" altLang="zh-CN" i="1" dirty="0"/>
              <a:t> </a:t>
            </a:r>
            <a:r>
              <a:rPr lang="en-US" altLang="zh-CN" dirty="0"/>
              <a:t>the query by </a:t>
            </a:r>
            <a:r>
              <a:rPr lang="en-US" altLang="zh-CN" dirty="0">
                <a:solidFill>
                  <a:srgbClr val="C00000"/>
                </a:solidFill>
              </a:rPr>
              <a:t>reduction</a:t>
            </a:r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08AF84A2-00E5-304B-8C29-8490B8B73AC4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31</a:t>
            </a:fld>
            <a:endParaRPr lang="en-US" altLang="zh-CN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2416224" y="3933056"/>
            <a:ext cx="6194376" cy="2016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825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charset="2"/>
              <a:buChar char="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36538" algn="l" rtl="0" eaLnBrk="0" fontAlgn="base" hangingPunct="0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Font typeface="Verdana" charset="0"/>
              <a:buChar char="◦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58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BBB59"/>
              </a:buClr>
              <a:buFont typeface="Wingdings 2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698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eaLnBrk="1" hangingPunct="1">
              <a:buFontTx/>
              <a:buNone/>
            </a:pPr>
            <a:r>
              <a:rPr lang="en-US" altLang="x-none" dirty="0" smtClean="0"/>
              <a:t>		[R:  </a:t>
            </a:r>
            <a:r>
              <a:rPr lang="en-US" altLang="x-none" dirty="0" err="1" smtClean="0"/>
              <a:t>cond</a:t>
            </a:r>
            <a:r>
              <a:rPr lang="en-US" altLang="x-none" dirty="0" smtClean="0"/>
              <a:t>]</a:t>
            </a:r>
          </a:p>
          <a:p>
            <a:pPr eaLnBrk="1" hangingPunct="1">
              <a:buFontTx/>
              <a:buNone/>
            </a:pPr>
            <a:endParaRPr lang="en-US" altLang="x-none" dirty="0" smtClean="0"/>
          </a:p>
          <a:p>
            <a:pPr eaLnBrk="1" hangingPunct="1">
              <a:buFontTx/>
              <a:buNone/>
            </a:pPr>
            <a:r>
              <a:rPr lang="en-US" altLang="x-none" sz="2400" dirty="0" smtClean="0"/>
              <a:t>fragment                conditions its tuples satisfy</a:t>
            </a:r>
            <a:endParaRPr lang="en-US" altLang="x-none" dirty="0"/>
          </a:p>
        </p:txBody>
      </p:sp>
      <p:sp>
        <p:nvSpPr>
          <p:cNvPr id="7" name="Line 4"/>
          <p:cNvSpPr>
            <a:spLocks noChangeShapeType="1"/>
          </p:cNvSpPr>
          <p:nvPr/>
        </p:nvSpPr>
        <p:spPr bwMode="auto">
          <a:xfrm flipV="1">
            <a:off x="3559224" y="4542656"/>
            <a:ext cx="152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Line 5"/>
          <p:cNvSpPr>
            <a:spLocks noChangeShapeType="1"/>
          </p:cNvSpPr>
          <p:nvPr/>
        </p:nvSpPr>
        <p:spPr bwMode="auto">
          <a:xfrm flipH="1" flipV="1">
            <a:off x="4854624" y="4542656"/>
            <a:ext cx="533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Localization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Example</a:t>
            </a:r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DCDAB-2781-4647-8180-90F1E931D796}" type="slidenum">
              <a:rPr lang="zh-CN" altLang="en-US" smtClean="0"/>
              <a:pPr/>
              <a:t>32</a:t>
            </a:fld>
            <a:endParaRPr lang="en-US" altLang="zh-CN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336104" y="1574800"/>
            <a:ext cx="7772400" cy="204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825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charset="2"/>
              <a:buChar char="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36538" algn="l" rtl="0" eaLnBrk="0" fontAlgn="base" hangingPunct="0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Font typeface="Verdana" charset="0"/>
              <a:buChar char="◦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58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BBB59"/>
              </a:buClr>
              <a:buFont typeface="Wingdings 2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698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eaLnBrk="1" hangingPunct="1">
              <a:buFontTx/>
              <a:buNone/>
            </a:pPr>
            <a:r>
              <a:rPr lang="en-US" altLang="x-none" smtClean="0"/>
              <a:t>(1)		 </a:t>
            </a:r>
            <a:r>
              <a:rPr lang="en-US" altLang="x-none" sz="4800" smtClean="0">
                <a:sym typeface="Symbol" charset="2"/>
              </a:rPr>
              <a:t></a:t>
            </a:r>
            <a:r>
              <a:rPr lang="en-US" altLang="x-none" sz="2400" smtClean="0">
                <a:sym typeface="Symbol" charset="2"/>
              </a:rPr>
              <a:t>E=3</a:t>
            </a:r>
          </a:p>
          <a:p>
            <a:pPr eaLnBrk="1" hangingPunct="1">
              <a:buFontTx/>
              <a:buNone/>
            </a:pPr>
            <a:r>
              <a:rPr lang="en-US" altLang="x-none" sz="2400" smtClean="0">
                <a:sym typeface="Symbol" charset="2"/>
              </a:rPr>
              <a:t>			</a:t>
            </a:r>
            <a:r>
              <a:rPr lang="en-US" altLang="x-none" smtClean="0">
                <a:sym typeface="Symbol" charset="2"/>
              </a:rPr>
              <a:t> </a:t>
            </a:r>
          </a:p>
          <a:p>
            <a:pPr eaLnBrk="1" hangingPunct="1">
              <a:buFontTx/>
              <a:buNone/>
            </a:pPr>
            <a:r>
              <a:rPr lang="en-US" altLang="x-none" smtClean="0">
                <a:sym typeface="Symbol" charset="2"/>
              </a:rPr>
              <a:t>			 R</a:t>
            </a:r>
            <a:endParaRPr lang="en-US" altLang="x-none" sz="4800">
              <a:sym typeface="Symbol" charset="2"/>
            </a:endParaRPr>
          </a:p>
        </p:txBody>
      </p:sp>
      <p:sp>
        <p:nvSpPr>
          <p:cNvPr id="7" name="Line 4"/>
          <p:cNvSpPr>
            <a:spLocks noChangeShapeType="1"/>
          </p:cNvSpPr>
          <p:nvPr/>
        </p:nvSpPr>
        <p:spPr bwMode="auto">
          <a:xfrm>
            <a:off x="3469704" y="2413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773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Localization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Example</a:t>
            </a:r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DCDAB-2781-4647-8180-90F1E931D796}" type="slidenum">
              <a:rPr lang="zh-CN" altLang="en-US" smtClean="0"/>
              <a:pPr/>
              <a:t>33</a:t>
            </a:fld>
            <a:endParaRPr lang="en-US" altLang="zh-CN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336104" y="1546448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825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charset="2"/>
              <a:buChar char="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36538" algn="l" rtl="0" eaLnBrk="0" fontAlgn="base" hangingPunct="0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Font typeface="Verdana" charset="0"/>
              <a:buChar char="◦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58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BBB59"/>
              </a:buClr>
              <a:buFont typeface="Wingdings 2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698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eaLnBrk="1" hangingPunct="1">
              <a:buFontTx/>
              <a:buNone/>
            </a:pPr>
            <a:r>
              <a:rPr lang="en-US" altLang="x-none" smtClean="0"/>
              <a:t>(2)			</a:t>
            </a:r>
            <a:r>
              <a:rPr lang="en-US" altLang="x-none" sz="4800" smtClean="0">
                <a:sym typeface="Symbol" charset="2"/>
              </a:rPr>
              <a:t></a:t>
            </a:r>
            <a:r>
              <a:rPr lang="en-US" altLang="x-none" sz="2400" smtClean="0">
                <a:sym typeface="Symbol" charset="2"/>
              </a:rPr>
              <a:t>E=3</a:t>
            </a:r>
          </a:p>
          <a:p>
            <a:pPr eaLnBrk="1" hangingPunct="1">
              <a:buFontTx/>
              <a:buNone/>
            </a:pPr>
            <a:endParaRPr lang="en-US" altLang="x-none" sz="2400" smtClean="0">
              <a:sym typeface="Symbol" charset="2"/>
            </a:endParaRPr>
          </a:p>
          <a:p>
            <a:pPr eaLnBrk="1" hangingPunct="1">
              <a:buFontTx/>
              <a:buNone/>
            </a:pPr>
            <a:r>
              <a:rPr lang="en-US" altLang="x-none" sz="2400" smtClean="0">
                <a:sym typeface="Symbol" charset="2"/>
              </a:rPr>
              <a:t>				 </a:t>
            </a:r>
            <a:r>
              <a:rPr lang="en-US" altLang="x-none" sz="3600" smtClean="0">
                <a:sym typeface="Symbol" charset="2"/>
              </a:rPr>
              <a:t></a:t>
            </a:r>
            <a:endParaRPr lang="en-US" altLang="x-none" smtClean="0">
              <a:sym typeface="MS Reference 1" charset="0"/>
            </a:endParaRPr>
          </a:p>
          <a:p>
            <a:pPr eaLnBrk="1" hangingPunct="1">
              <a:buFontTx/>
              <a:buNone/>
            </a:pPr>
            <a:endParaRPr lang="en-US" altLang="x-none" smtClean="0">
              <a:sym typeface="MS Reference 1" charset="0"/>
            </a:endParaRPr>
          </a:p>
          <a:p>
            <a:pPr eaLnBrk="1" hangingPunct="1">
              <a:buFontTx/>
              <a:buNone/>
            </a:pPr>
            <a:r>
              <a:rPr lang="en-US" altLang="x-none" smtClean="0">
                <a:sym typeface="MS Reference 1" charset="0"/>
              </a:rPr>
              <a:t>		[R</a:t>
            </a:r>
            <a:r>
              <a:rPr lang="en-US" altLang="x-none" sz="2400" smtClean="0">
                <a:sym typeface="MS Reference 1" charset="0"/>
              </a:rPr>
              <a:t>1</a:t>
            </a:r>
            <a:r>
              <a:rPr lang="en-US" altLang="x-none" smtClean="0">
                <a:sym typeface="MS Reference 1" charset="0"/>
              </a:rPr>
              <a:t>: E &lt; 10] 	[R</a:t>
            </a:r>
            <a:r>
              <a:rPr lang="en-US" altLang="x-none" sz="2400" smtClean="0">
                <a:sym typeface="MS Reference 1" charset="0"/>
              </a:rPr>
              <a:t>2</a:t>
            </a:r>
            <a:r>
              <a:rPr lang="en-US" altLang="x-none" smtClean="0">
                <a:sym typeface="MS Reference 1" charset="0"/>
              </a:rPr>
              <a:t>: E </a:t>
            </a:r>
            <a:r>
              <a:rPr lang="en-US" altLang="x-none" smtClean="0">
                <a:sym typeface="Symbol" charset="2"/>
              </a:rPr>
              <a:t> </a:t>
            </a:r>
            <a:r>
              <a:rPr lang="en-US" altLang="x-none" smtClean="0">
                <a:sym typeface="MS Reference 1" charset="0"/>
              </a:rPr>
              <a:t>10] </a:t>
            </a:r>
            <a:endParaRPr lang="en-US" altLang="x-none" sz="2400" smtClean="0">
              <a:sym typeface="Symbol" charset="2"/>
            </a:endParaRPr>
          </a:p>
          <a:p>
            <a:pPr eaLnBrk="1" hangingPunct="1">
              <a:buFontTx/>
              <a:buNone/>
            </a:pPr>
            <a:endParaRPr lang="en-US" altLang="x-none"/>
          </a:p>
        </p:txBody>
      </p:sp>
      <p:sp>
        <p:nvSpPr>
          <p:cNvPr id="7" name="Line 4"/>
          <p:cNvSpPr>
            <a:spLocks noChangeShapeType="1"/>
          </p:cNvSpPr>
          <p:nvPr/>
        </p:nvSpPr>
        <p:spPr bwMode="auto">
          <a:xfrm>
            <a:off x="4384104" y="230844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Line 5"/>
          <p:cNvSpPr>
            <a:spLocks noChangeShapeType="1"/>
          </p:cNvSpPr>
          <p:nvPr/>
        </p:nvSpPr>
        <p:spPr bwMode="auto">
          <a:xfrm flipH="1">
            <a:off x="3545904" y="3299048"/>
            <a:ext cx="609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Line 6"/>
          <p:cNvSpPr>
            <a:spLocks noChangeShapeType="1"/>
          </p:cNvSpPr>
          <p:nvPr/>
        </p:nvSpPr>
        <p:spPr bwMode="auto">
          <a:xfrm>
            <a:off x="4688904" y="3299048"/>
            <a:ext cx="838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38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Localization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Example</a:t>
            </a:r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DCDAB-2781-4647-8180-90F1E931D796}" type="slidenum">
              <a:rPr lang="zh-CN" altLang="en-US" smtClean="0"/>
              <a:pPr/>
              <a:t>34</a:t>
            </a:fld>
            <a:endParaRPr lang="en-US" altLang="zh-CN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336104" y="1700808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825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charset="2"/>
              <a:buChar char="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36538" algn="l" rtl="0" eaLnBrk="0" fontAlgn="base" hangingPunct="0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Font typeface="Verdana" charset="0"/>
              <a:buChar char="◦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58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BBB59"/>
              </a:buClr>
              <a:buFont typeface="Wingdings 2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698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eaLnBrk="1" hangingPunct="1">
              <a:buFontTx/>
              <a:buNone/>
            </a:pPr>
            <a:r>
              <a:rPr lang="en-US" altLang="x-none" dirty="0" smtClean="0"/>
              <a:t>(3)</a:t>
            </a:r>
            <a:r>
              <a:rPr lang="en-US" altLang="x-none" sz="2400" dirty="0" smtClean="0">
                <a:sym typeface="Symbol" charset="2"/>
              </a:rPr>
              <a:t>			   </a:t>
            </a:r>
            <a:r>
              <a:rPr lang="en-US" altLang="x-none" sz="3600" dirty="0" smtClean="0">
                <a:sym typeface="Symbol" charset="2"/>
              </a:rPr>
              <a:t></a:t>
            </a:r>
            <a:endParaRPr lang="en-US" altLang="x-none" dirty="0" smtClean="0">
              <a:sym typeface="MS Reference 1" charset="0"/>
            </a:endParaRPr>
          </a:p>
          <a:p>
            <a:pPr eaLnBrk="1" hangingPunct="1">
              <a:buFontTx/>
              <a:buNone/>
            </a:pPr>
            <a:r>
              <a:rPr lang="en-US" altLang="x-none" dirty="0" smtClean="0">
                <a:sym typeface="MS Reference 1" charset="0"/>
              </a:rPr>
              <a:t>			</a:t>
            </a:r>
            <a:r>
              <a:rPr lang="en-US" altLang="x-none" sz="4800" dirty="0" smtClean="0">
                <a:sym typeface="Symbol" charset="2"/>
              </a:rPr>
              <a:t></a:t>
            </a:r>
            <a:r>
              <a:rPr lang="en-US" altLang="x-none" sz="2400" dirty="0" smtClean="0">
                <a:sym typeface="Symbol" charset="2"/>
              </a:rPr>
              <a:t>E=3	</a:t>
            </a:r>
            <a:r>
              <a:rPr lang="zh-CN" altLang="en-US" sz="2400" dirty="0" smtClean="0">
                <a:sym typeface="Symbol" charset="2"/>
              </a:rPr>
              <a:t>          </a:t>
            </a:r>
            <a:r>
              <a:rPr lang="en-US" altLang="x-none" sz="4800" dirty="0" smtClean="0">
                <a:sym typeface="Symbol" charset="2"/>
              </a:rPr>
              <a:t></a:t>
            </a:r>
            <a:r>
              <a:rPr lang="en-US" altLang="x-none" sz="2400" dirty="0" smtClean="0">
                <a:sym typeface="Symbol" charset="2"/>
              </a:rPr>
              <a:t>E=3</a:t>
            </a:r>
          </a:p>
          <a:p>
            <a:pPr eaLnBrk="1" hangingPunct="1">
              <a:buFontTx/>
              <a:buNone/>
            </a:pPr>
            <a:endParaRPr lang="en-US" altLang="x-none" sz="2400" dirty="0" smtClean="0">
              <a:sym typeface="Symbol" charset="2"/>
            </a:endParaRPr>
          </a:p>
          <a:p>
            <a:pPr eaLnBrk="1" hangingPunct="1">
              <a:buFontTx/>
              <a:buNone/>
            </a:pPr>
            <a:r>
              <a:rPr lang="en-US" altLang="x-none" sz="2400" dirty="0" smtClean="0">
                <a:sym typeface="Symbol" charset="2"/>
              </a:rPr>
              <a:t>		 </a:t>
            </a:r>
            <a:r>
              <a:rPr lang="en-US" altLang="x-none" dirty="0" smtClean="0">
                <a:sym typeface="MS Reference 1" charset="0"/>
              </a:rPr>
              <a:t>[R</a:t>
            </a:r>
            <a:r>
              <a:rPr lang="en-US" altLang="x-none" sz="2400" dirty="0" smtClean="0">
                <a:sym typeface="MS Reference 1" charset="0"/>
              </a:rPr>
              <a:t>1</a:t>
            </a:r>
            <a:r>
              <a:rPr lang="en-US" altLang="x-none" dirty="0" smtClean="0">
                <a:sym typeface="MS Reference 1" charset="0"/>
              </a:rPr>
              <a:t>: E &lt; 10] 	[R</a:t>
            </a:r>
            <a:r>
              <a:rPr lang="en-US" altLang="x-none" sz="2400" dirty="0" smtClean="0">
                <a:sym typeface="MS Reference 1" charset="0"/>
              </a:rPr>
              <a:t>2</a:t>
            </a:r>
            <a:r>
              <a:rPr lang="en-US" altLang="x-none" dirty="0" smtClean="0">
                <a:sym typeface="MS Reference 1" charset="0"/>
              </a:rPr>
              <a:t>: E </a:t>
            </a:r>
            <a:r>
              <a:rPr lang="en-US" altLang="x-none" dirty="0" smtClean="0">
                <a:sym typeface="Symbol" charset="2"/>
              </a:rPr>
              <a:t> </a:t>
            </a:r>
            <a:r>
              <a:rPr lang="en-US" altLang="x-none" dirty="0" smtClean="0">
                <a:sym typeface="MS Reference 1" charset="0"/>
              </a:rPr>
              <a:t>10] </a:t>
            </a:r>
            <a:endParaRPr lang="en-US" altLang="x-none" sz="2400" dirty="0" smtClean="0">
              <a:sym typeface="Symbol" charset="2"/>
            </a:endParaRPr>
          </a:p>
          <a:p>
            <a:pPr eaLnBrk="1" hangingPunct="1">
              <a:buFontTx/>
              <a:buNone/>
            </a:pPr>
            <a:endParaRPr lang="en-US" altLang="x-none" sz="2400" dirty="0" smtClean="0">
              <a:sym typeface="Symbol" charset="2"/>
            </a:endParaRPr>
          </a:p>
          <a:p>
            <a:pPr algn="ctr" eaLnBrk="1" hangingPunct="1">
              <a:buFontTx/>
              <a:buNone/>
            </a:pPr>
            <a:endParaRPr lang="en-US" altLang="x-none" dirty="0"/>
          </a:p>
        </p:txBody>
      </p:sp>
      <p:sp>
        <p:nvSpPr>
          <p:cNvPr id="7" name="Line 4"/>
          <p:cNvSpPr>
            <a:spLocks noChangeShapeType="1"/>
          </p:cNvSpPr>
          <p:nvPr/>
        </p:nvSpPr>
        <p:spPr bwMode="auto">
          <a:xfrm flipH="1">
            <a:off x="3850704" y="2234208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Line 5"/>
          <p:cNvSpPr>
            <a:spLocks noChangeShapeType="1"/>
          </p:cNvSpPr>
          <p:nvPr/>
        </p:nvSpPr>
        <p:spPr bwMode="auto">
          <a:xfrm>
            <a:off x="4841304" y="2234208"/>
            <a:ext cx="533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Line 6"/>
          <p:cNvSpPr>
            <a:spLocks noChangeShapeType="1"/>
          </p:cNvSpPr>
          <p:nvPr/>
        </p:nvSpPr>
        <p:spPr bwMode="auto">
          <a:xfrm>
            <a:off x="3393504" y="307240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Line 7"/>
          <p:cNvSpPr>
            <a:spLocks noChangeShapeType="1"/>
          </p:cNvSpPr>
          <p:nvPr/>
        </p:nvSpPr>
        <p:spPr bwMode="auto">
          <a:xfrm>
            <a:off x="5527104" y="3072408"/>
            <a:ext cx="228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841304" y="2492896"/>
            <a:ext cx="2322984" cy="201622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562611" y="5394447"/>
                <a:ext cx="880369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6000" b="0" i="1" smtClean="0">
                          <a:solidFill>
                            <a:srgbClr val="FF0000"/>
                          </a:solidFill>
                          <a:latin typeface="Cambria Math" charset="0"/>
                        </a:rPr>
                        <m:t>∅</m:t>
                      </m:r>
                    </m:oMath>
                  </m:oMathPara>
                </a14:m>
                <a:endParaRPr lang="en-US" sz="6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2611" y="5394447"/>
                <a:ext cx="880369" cy="101566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Down Arrow 12"/>
          <p:cNvSpPr/>
          <p:nvPr/>
        </p:nvSpPr>
        <p:spPr>
          <a:xfrm>
            <a:off x="5576303" y="4711030"/>
            <a:ext cx="942256" cy="590178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00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  <p:bldP spid="13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Localization</a:t>
            </a:r>
            <a:r>
              <a:rPr lang="zh-CN" altLang="en-US" dirty="0"/>
              <a:t> </a:t>
            </a:r>
            <a:r>
              <a:rPr lang="en-US" altLang="zh-CN" dirty="0" smtClean="0"/>
              <a:t>Example</a:t>
            </a:r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DCDAB-2781-4647-8180-90F1E931D796}" type="slidenum">
              <a:rPr lang="zh-CN" altLang="en-US" smtClean="0"/>
              <a:pPr/>
              <a:t>35</a:t>
            </a:fld>
            <a:endParaRPr lang="en-US" altLang="zh-CN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331640" y="1628800"/>
            <a:ext cx="7772400" cy="217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825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charset="2"/>
              <a:buChar char="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36538" algn="l" rtl="0" eaLnBrk="0" fontAlgn="base" hangingPunct="0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Font typeface="Verdana" charset="0"/>
              <a:buChar char="◦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58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BBB59"/>
              </a:buClr>
              <a:buFont typeface="Wingdings 2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698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eaLnBrk="1" hangingPunct="1">
              <a:buFontTx/>
              <a:buNone/>
            </a:pPr>
            <a:r>
              <a:rPr lang="en-US" altLang="x-none" smtClean="0"/>
              <a:t>(4) 				</a:t>
            </a:r>
            <a:r>
              <a:rPr lang="en-US" altLang="x-none" sz="4800" smtClean="0">
                <a:sym typeface="Symbol" charset="2"/>
              </a:rPr>
              <a:t></a:t>
            </a:r>
            <a:r>
              <a:rPr lang="en-US" altLang="x-none" sz="2400" smtClean="0">
                <a:sym typeface="Symbol" charset="2"/>
              </a:rPr>
              <a:t>E=3</a:t>
            </a:r>
          </a:p>
          <a:p>
            <a:pPr algn="ctr" eaLnBrk="1" hangingPunct="1">
              <a:buFontTx/>
              <a:buNone/>
            </a:pPr>
            <a:endParaRPr lang="en-US" altLang="x-none" sz="2400" smtClean="0">
              <a:sym typeface="Symbol" charset="2"/>
            </a:endParaRPr>
          </a:p>
          <a:p>
            <a:pPr algn="ctr" eaLnBrk="1" hangingPunct="1">
              <a:buFontTx/>
              <a:buNone/>
            </a:pPr>
            <a:r>
              <a:rPr lang="en-US" altLang="x-none" sz="2400" smtClean="0">
                <a:sym typeface="Symbol" charset="2"/>
              </a:rPr>
              <a:t>		 </a:t>
            </a:r>
            <a:r>
              <a:rPr lang="en-US" altLang="x-none" smtClean="0">
                <a:sym typeface="MS Reference 1" charset="0"/>
              </a:rPr>
              <a:t>[R</a:t>
            </a:r>
            <a:r>
              <a:rPr lang="en-US" altLang="x-none" sz="2400" smtClean="0">
                <a:sym typeface="MS Reference 1" charset="0"/>
              </a:rPr>
              <a:t>1</a:t>
            </a:r>
            <a:r>
              <a:rPr lang="en-US" altLang="x-none" smtClean="0">
                <a:sym typeface="MS Reference 1" charset="0"/>
              </a:rPr>
              <a:t>: E &lt; 10] 	</a:t>
            </a:r>
            <a:endParaRPr lang="en-US" altLang="x-none"/>
          </a:p>
        </p:txBody>
      </p:sp>
      <p:sp>
        <p:nvSpPr>
          <p:cNvPr id="7" name="Line 4"/>
          <p:cNvSpPr>
            <a:spLocks noChangeShapeType="1"/>
          </p:cNvSpPr>
          <p:nvPr/>
        </p:nvSpPr>
        <p:spPr bwMode="auto">
          <a:xfrm>
            <a:off x="5294040" y="2467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388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4400" dirty="0"/>
              <a:t>Reduction for Primary Horizontal Fragmentation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DCDAB-2781-4647-8180-90F1E931D796}" type="slidenum">
              <a:rPr lang="zh-CN" altLang="en-US" smtClean="0"/>
              <a:pPr/>
              <a:t>36</a:t>
            </a:fld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>
          <a:xfrm>
            <a:off x="1435100" y="1916832"/>
            <a:ext cx="7499350" cy="4331568"/>
          </a:xfrm>
        </p:spPr>
        <p:txBody>
          <a:bodyPr/>
          <a:lstStyle/>
          <a:p>
            <a:pPr eaLnBrk="1" hangingPunct="1">
              <a:spcAft>
                <a:spcPts val="1800"/>
              </a:spcAft>
              <a:buFontTx/>
              <a:buNone/>
            </a:pPr>
            <a:r>
              <a:rPr lang="en-US" altLang="x-none" sz="4800" u="sng" dirty="0"/>
              <a:t>Rule </a:t>
            </a:r>
            <a:r>
              <a:rPr lang="en-US" altLang="x-none" sz="4800" u="sng" dirty="0" smtClean="0"/>
              <a:t>1</a:t>
            </a:r>
            <a:r>
              <a:rPr lang="en-US" altLang="zh-CN" sz="4800" u="sng" dirty="0" smtClean="0"/>
              <a:t>:</a:t>
            </a:r>
            <a:r>
              <a:rPr lang="zh-CN" altLang="en-US" sz="4800" u="sng" dirty="0" smtClean="0"/>
              <a:t> </a:t>
            </a:r>
            <a:r>
              <a:rPr lang="en-US" altLang="zh-CN" sz="3600" u="sng" dirty="0" smtClean="0"/>
              <a:t>Eliminate</a:t>
            </a:r>
            <a:r>
              <a:rPr lang="zh-CN" altLang="en-US" sz="3600" u="sng" dirty="0" smtClean="0"/>
              <a:t> </a:t>
            </a:r>
            <a:r>
              <a:rPr lang="en-US" altLang="zh-CN" sz="3600" u="sng" dirty="0"/>
              <a:t>useless</a:t>
            </a:r>
            <a:r>
              <a:rPr lang="zh-CN" altLang="en-US" sz="3600" u="sng" dirty="0"/>
              <a:t> </a:t>
            </a:r>
            <a:r>
              <a:rPr lang="en-US" altLang="zh-CN" sz="3600" u="sng" dirty="0" smtClean="0"/>
              <a:t>selections</a:t>
            </a:r>
            <a:endParaRPr lang="en-US" altLang="x-none" sz="4800" dirty="0" smtClean="0">
              <a:sym typeface="Symbol" charset="2"/>
            </a:endParaRPr>
          </a:p>
          <a:p>
            <a:pPr eaLnBrk="1" hangingPunct="1">
              <a:buFontTx/>
              <a:buNone/>
            </a:pPr>
            <a:r>
              <a:rPr lang="en-US" altLang="x-none" sz="6000" dirty="0" smtClean="0">
                <a:sym typeface="Symbol" charset="2"/>
              </a:rPr>
              <a:t>   </a:t>
            </a:r>
            <a:r>
              <a:rPr lang="en-US" altLang="x-none" sz="2800" dirty="0">
                <a:sym typeface="Symbol" charset="2"/>
              </a:rPr>
              <a:t>C1</a:t>
            </a:r>
            <a:r>
              <a:rPr lang="en-US" altLang="x-none" sz="4000" dirty="0">
                <a:sym typeface="Symbol" charset="2"/>
              </a:rPr>
              <a:t>[R: c2]  </a:t>
            </a:r>
            <a:r>
              <a:rPr lang="en-US" altLang="x-none" sz="6000" dirty="0">
                <a:sym typeface="Symbol" charset="2"/>
              </a:rPr>
              <a:t></a:t>
            </a:r>
            <a:r>
              <a:rPr lang="en-US" altLang="x-none" sz="2800" dirty="0">
                <a:sym typeface="Symbol" charset="2"/>
              </a:rPr>
              <a:t>C1</a:t>
            </a:r>
            <a:r>
              <a:rPr lang="en-US" altLang="x-none" sz="4000" dirty="0">
                <a:sym typeface="Symbol" charset="2"/>
              </a:rPr>
              <a:t>[R: c1 </a:t>
            </a:r>
            <a:r>
              <a:rPr lang="en-US" altLang="x-none" sz="4000" b="1" dirty="0">
                <a:sym typeface="Symbol" charset="2"/>
              </a:rPr>
              <a:t> </a:t>
            </a:r>
            <a:r>
              <a:rPr lang="en-US" altLang="x-none" sz="4000" dirty="0">
                <a:sym typeface="Symbol" charset="2"/>
              </a:rPr>
              <a:t>c2</a:t>
            </a:r>
            <a:r>
              <a:rPr lang="en-US" altLang="x-none" sz="4000" dirty="0" smtClean="0">
                <a:sym typeface="Symbol" charset="2"/>
              </a:rPr>
              <a:t>]</a:t>
            </a:r>
          </a:p>
          <a:p>
            <a:pPr eaLnBrk="1" hangingPunct="1">
              <a:buFontTx/>
              <a:buNone/>
            </a:pPr>
            <a:endParaRPr lang="en-US" altLang="x-none" sz="4000" dirty="0">
              <a:sym typeface="Symbol" charset="2"/>
            </a:endParaRPr>
          </a:p>
          <a:p>
            <a:pPr eaLnBrk="1" hangingPunct="1">
              <a:buFontTx/>
              <a:buNone/>
            </a:pPr>
            <a:r>
              <a:rPr lang="en-US" altLang="x-none" sz="4000" dirty="0">
                <a:sym typeface="Symbol" charset="2"/>
              </a:rPr>
              <a:t>	</a:t>
            </a:r>
            <a:r>
              <a:rPr lang="zh-CN" altLang="en-US" sz="4000" dirty="0" smtClean="0">
                <a:sym typeface="Symbol" charset="2"/>
              </a:rPr>
              <a:t>   </a:t>
            </a:r>
            <a:r>
              <a:rPr lang="en-US" altLang="x-none" sz="4000" dirty="0" smtClean="0">
                <a:sym typeface="Symbol" charset="2"/>
              </a:rPr>
              <a:t>[</a:t>
            </a:r>
            <a:r>
              <a:rPr lang="en-US" altLang="x-none" sz="4000" dirty="0">
                <a:sym typeface="Symbol" charset="2"/>
              </a:rPr>
              <a:t>R: False]   </a:t>
            </a:r>
            <a:r>
              <a:rPr lang="en-US" altLang="x-none" sz="4000" dirty="0" smtClean="0">
                <a:sym typeface="Symbol" charset="2"/>
              </a:rPr>
              <a:t></a:t>
            </a:r>
            <a:r>
              <a:rPr lang="zh-CN" altLang="en-US" sz="4000" dirty="0" smtClean="0">
                <a:sym typeface="Symbol" charset="2"/>
              </a:rPr>
              <a:t>  </a:t>
            </a:r>
            <a:r>
              <a:rPr lang="en-US" altLang="x-none" sz="4000" dirty="0" err="1" smtClean="0">
                <a:sym typeface="Symbol" charset="2"/>
              </a:rPr>
              <a:t>Ø</a:t>
            </a:r>
            <a:endParaRPr lang="en-US" altLang="x-none" sz="4000" dirty="0">
              <a:sym typeface="MS Reference 1" charset="0"/>
            </a:endParaRPr>
          </a:p>
          <a:p>
            <a:pPr eaLnBrk="1" hangingPunct="1">
              <a:buFontTx/>
              <a:buNone/>
            </a:pPr>
            <a:endParaRPr lang="en-US" altLang="x-none" dirty="0">
              <a:sym typeface="Symbol" charset="2"/>
            </a:endParaRPr>
          </a:p>
          <a:p>
            <a:pPr eaLnBrk="1" hangingPunct="1">
              <a:buFontTx/>
              <a:buNone/>
            </a:pPr>
            <a:endParaRPr lang="en-US" altLang="x-none" sz="2400" dirty="0">
              <a:sym typeface="Symbol" charset="2"/>
            </a:endParaRPr>
          </a:p>
          <a:p>
            <a:pPr eaLnBrk="1" hangingPunct="1">
              <a:buFontTx/>
              <a:buNone/>
            </a:pPr>
            <a:endParaRPr lang="en-US" altLang="x-none" dirty="0"/>
          </a:p>
        </p:txBody>
      </p:sp>
    </p:spTree>
    <p:extLst>
      <p:ext uri="{BB962C8B-B14F-4D97-AF65-F5344CB8AC3E}">
        <p14:creationId xmlns:p14="http://schemas.microsoft.com/office/powerpoint/2010/main" val="1604520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>
              <a:defRPr/>
            </a:pPr>
            <a:r>
              <a:rPr lang="en-US" altLang="zh-CN" sz="3600" dirty="0" smtClean="0"/>
              <a:t>Reduction for Primary Horizontal Fragmentation</a:t>
            </a:r>
            <a:endParaRPr lang="zh-CN" altLang="en-US" sz="3600" dirty="0"/>
          </a:p>
        </p:txBody>
      </p:sp>
      <p:sp>
        <p:nvSpPr>
          <p:cNvPr id="614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Example</a:t>
            </a:r>
          </a:p>
          <a:p>
            <a:pPr eaLnBrk="1" hangingPunct="1">
              <a:buFont typeface="Wingdings 2" charset="2"/>
              <a:buNone/>
            </a:pPr>
            <a:r>
              <a:rPr lang="en-US" altLang="zh-CN" sz="1100"/>
              <a:t>	</a:t>
            </a:r>
            <a:r>
              <a:rPr lang="en-US" altLang="zh-CN"/>
              <a:t/>
            </a:r>
            <a:br>
              <a:rPr lang="en-US" altLang="zh-CN"/>
            </a:br>
            <a:r>
              <a:rPr lang="en-US" altLang="zh-CN">
                <a:latin typeface="Times New Roman" charset="0"/>
              </a:rPr>
              <a:t>EMP(ENO,ENAME,TITLE) </a:t>
            </a:r>
            <a:r>
              <a:rPr lang="en-US" altLang="zh-CN" sz="2400"/>
              <a:t>is fragmented:</a:t>
            </a:r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15128404-EBA7-C146-94AD-0CAF3AF43A46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37</a:t>
            </a:fld>
            <a:endParaRPr lang="en-US" altLang="zh-CN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  <p:sp>
        <p:nvSpPr>
          <p:cNvPr id="615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6146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2177214"/>
              </p:ext>
            </p:extLst>
          </p:nvPr>
        </p:nvGraphicFramePr>
        <p:xfrm>
          <a:off x="2240235" y="2928938"/>
          <a:ext cx="5572125" cy="2681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6" name="Equation" r:id="rId3" imgW="1562100" imgH="914400" progId="Equation.DSMT4">
                  <p:embed/>
                </p:oleObj>
              </mc:Choice>
              <mc:Fallback>
                <p:oleObj name="Equation" r:id="rId3" imgW="1562100" imgH="9144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0235" y="2928938"/>
                        <a:ext cx="5572125" cy="26812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zh-CN" sz="4000" dirty="0" smtClean="0"/>
              <a:t>Exercise:</a:t>
            </a:r>
            <a:r>
              <a:rPr lang="zh-CN" altLang="en-US" sz="4000" dirty="0" smtClean="0"/>
              <a:t> </a:t>
            </a:r>
            <a:r>
              <a:rPr lang="en-US" altLang="zh-CN" sz="4000" dirty="0" smtClean="0"/>
              <a:t>Reduction for Primary Horizontal Fragmentation</a:t>
            </a:r>
            <a:endParaRPr lang="zh-CN" altLang="en-US" dirty="0"/>
          </a:p>
        </p:txBody>
      </p:sp>
      <p:sp>
        <p:nvSpPr>
          <p:cNvPr id="522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2550" indent="0" eaLnBrk="1" hangingPunct="1">
              <a:buNone/>
            </a:pPr>
            <a:r>
              <a:rPr lang="en-US" altLang="zh-CN" dirty="0"/>
              <a:t>	</a:t>
            </a:r>
          </a:p>
          <a:p>
            <a:pPr eaLnBrk="1" hangingPunct="1">
              <a:buFont typeface="Wingdings 2" charset="2"/>
              <a:buNone/>
            </a:pPr>
            <a:r>
              <a:rPr lang="en-US" altLang="zh-CN" dirty="0"/>
              <a:t>	For the fragmented EMP we have</a:t>
            </a:r>
            <a:endParaRPr lang="zh-CN" altLang="en-US" dirty="0"/>
          </a:p>
          <a:p>
            <a:pPr eaLnBrk="1" hangingPunct="1">
              <a:buFont typeface="Wingdings 2" charset="2"/>
              <a:buNone/>
            </a:pPr>
            <a:r>
              <a:rPr lang="en-US" altLang="zh-CN" dirty="0">
                <a:latin typeface="Courier New" charset="0"/>
              </a:rPr>
              <a:t>	</a:t>
            </a:r>
          </a:p>
          <a:p>
            <a:pPr eaLnBrk="1" hangingPunct="1">
              <a:buFont typeface="Wingdings 2" charset="2"/>
              <a:buNone/>
            </a:pPr>
            <a:r>
              <a:rPr lang="en-US" altLang="zh-CN" b="1" dirty="0">
                <a:latin typeface="Courier New" charset="0"/>
              </a:rPr>
              <a:t>	SELECT</a:t>
            </a:r>
            <a:r>
              <a:rPr lang="en-US" altLang="zh-CN" dirty="0">
                <a:latin typeface="Courier New" charset="0"/>
              </a:rPr>
              <a:t>	*</a:t>
            </a:r>
            <a:endParaRPr lang="zh-CN" altLang="en-US" dirty="0">
              <a:latin typeface="Courier New" charset="0"/>
            </a:endParaRPr>
          </a:p>
          <a:p>
            <a:pPr eaLnBrk="1" hangingPunct="1">
              <a:buFont typeface="Wingdings 2" charset="2"/>
              <a:buNone/>
            </a:pPr>
            <a:r>
              <a:rPr lang="en-US" altLang="zh-CN" dirty="0">
                <a:latin typeface="Courier New" charset="0"/>
              </a:rPr>
              <a:t>	</a:t>
            </a:r>
            <a:r>
              <a:rPr lang="en-US" altLang="zh-CN" b="1" dirty="0">
                <a:latin typeface="Courier New" charset="0"/>
              </a:rPr>
              <a:t>FROM</a:t>
            </a:r>
            <a:r>
              <a:rPr lang="en-US" altLang="zh-CN" dirty="0">
                <a:latin typeface="Courier New" charset="0"/>
              </a:rPr>
              <a:t>		EMP</a:t>
            </a:r>
            <a:endParaRPr lang="zh-CN" altLang="en-US" dirty="0">
              <a:latin typeface="Courier New" charset="0"/>
            </a:endParaRPr>
          </a:p>
          <a:p>
            <a:pPr eaLnBrk="1" hangingPunct="1">
              <a:buFont typeface="Wingdings 2" charset="2"/>
              <a:buNone/>
            </a:pPr>
            <a:r>
              <a:rPr lang="en-US" altLang="zh-CN" dirty="0">
                <a:latin typeface="Courier New" charset="0"/>
              </a:rPr>
              <a:t>	</a:t>
            </a:r>
            <a:r>
              <a:rPr lang="en-US" altLang="zh-CN" b="1" dirty="0">
                <a:latin typeface="Courier New" charset="0"/>
              </a:rPr>
              <a:t>WHERE</a:t>
            </a:r>
            <a:r>
              <a:rPr lang="en-US" altLang="zh-CN" dirty="0">
                <a:latin typeface="Courier New" charset="0"/>
              </a:rPr>
              <a:t>		ENO=”E5”</a:t>
            </a:r>
            <a:endParaRPr lang="zh-CN" altLang="en-US" dirty="0">
              <a:latin typeface="Courier New" charset="0"/>
            </a:endParaRPr>
          </a:p>
          <a:p>
            <a:pPr eaLnBrk="1" hangingPunct="1">
              <a:buFont typeface="Wingdings 2" charset="2"/>
              <a:buNone/>
            </a:pPr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2BBC4DDC-742C-E649-ACEF-9D44B7E2B983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38</a:t>
            </a:fld>
            <a:endParaRPr lang="en-US" altLang="zh-CN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>
              <a:defRPr/>
            </a:pPr>
            <a:r>
              <a:rPr lang="en-US" altLang="zh-CN" sz="3600" dirty="0"/>
              <a:t>Exercise:</a:t>
            </a:r>
            <a:r>
              <a:rPr lang="zh-CN" altLang="en-US" sz="3600" dirty="0"/>
              <a:t> </a:t>
            </a:r>
            <a:r>
              <a:rPr lang="en-US" altLang="zh-CN" sz="3600" dirty="0"/>
              <a:t>Reduction for Primary Horizontal Fragmentation</a:t>
            </a:r>
            <a:endParaRPr lang="zh-CN" altLang="en-US" sz="3600" dirty="0"/>
          </a:p>
        </p:txBody>
      </p:sp>
      <p:sp>
        <p:nvSpPr>
          <p:cNvPr id="532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Example 1 – Step 1</a:t>
            </a:r>
          </a:p>
          <a:p>
            <a:pPr eaLnBrk="1" hangingPunct="1">
              <a:buFont typeface="Wingdings 2" charset="2"/>
              <a:buNone/>
            </a:pPr>
            <a:r>
              <a:rPr lang="en-US" altLang="zh-CN"/>
              <a:t>	Generate a </a:t>
            </a:r>
            <a:r>
              <a:rPr lang="en-US" altLang="zh-CN">
                <a:solidFill>
                  <a:srgbClr val="C00000"/>
                </a:solidFill>
              </a:rPr>
              <a:t>global query tree</a:t>
            </a:r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707F04E3-C628-F24F-AF9A-E3596DA1F693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39</a:t>
            </a:fld>
            <a:endParaRPr lang="en-US" altLang="zh-CN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  <p:pic>
        <p:nvPicPr>
          <p:cNvPr id="53254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8938" y="3143250"/>
            <a:ext cx="3400425" cy="2533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>
                <a:solidFill>
                  <a:schemeClr val="tx2">
                    <a:satMod val="130000"/>
                  </a:schemeClr>
                </a:solidFill>
              </a:rPr>
              <a:t>Overview</a:t>
            </a:r>
            <a:r>
              <a:rPr lang="zh-CN" altLang="en-US" dirty="0" smtClean="0">
                <a:solidFill>
                  <a:schemeClr val="tx2">
                    <a:satMod val="130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tx2">
                    <a:satMod val="130000"/>
                  </a:schemeClr>
                </a:solidFill>
              </a:rPr>
              <a:t>of</a:t>
            </a:r>
            <a:r>
              <a:rPr lang="zh-CN" altLang="en-US" dirty="0" smtClean="0">
                <a:solidFill>
                  <a:schemeClr val="tx2">
                    <a:satMod val="130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tx2">
                    <a:satMod val="130000"/>
                  </a:schemeClr>
                </a:solidFill>
              </a:rPr>
              <a:t>Query Decomposition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Four steps: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8AA5F453-A1FE-5842-819B-6C12FCD4D39A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4</a:t>
            </a:fld>
            <a:endParaRPr lang="en-US" altLang="zh-CN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Distributed Database Systems</a:t>
            </a:r>
            <a:endParaRPr lang="zh-CN" altLang="en-US"/>
          </a:p>
        </p:txBody>
      </p:sp>
      <p:sp>
        <p:nvSpPr>
          <p:cNvPr id="307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>
              <a:latin typeface="Gill Sans MT" charset="0"/>
              <a:ea typeface="华文中宋" charset="-122"/>
            </a:endParaRPr>
          </a:p>
        </p:txBody>
      </p:sp>
      <p:sp>
        <p:nvSpPr>
          <p:cNvPr id="30727" name="Rectangle 3"/>
          <p:cNvSpPr>
            <a:spLocks noChangeArrowheads="1"/>
          </p:cNvSpPr>
          <p:nvPr/>
        </p:nvSpPr>
        <p:spPr bwMode="auto">
          <a:xfrm>
            <a:off x="0" y="2571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>
              <a:latin typeface="Gill Sans MT" charset="0"/>
              <a:ea typeface="华文中宋" charset="-122"/>
            </a:endParaRPr>
          </a:p>
        </p:txBody>
      </p:sp>
      <p:graphicFrame>
        <p:nvGraphicFramePr>
          <p:cNvPr id="12" name="Diagram 11"/>
          <p:cNvGraphicFramePr/>
          <p:nvPr/>
        </p:nvGraphicFramePr>
        <p:xfrm>
          <a:off x="1643042" y="2285992"/>
          <a:ext cx="6786610" cy="40005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>
              <a:defRPr/>
            </a:pPr>
            <a:r>
              <a:rPr lang="en-US" altLang="zh-CN" sz="3600" dirty="0"/>
              <a:t>Exercise:</a:t>
            </a:r>
            <a:r>
              <a:rPr lang="zh-CN" altLang="en-US" sz="3600" dirty="0"/>
              <a:t> </a:t>
            </a:r>
            <a:r>
              <a:rPr lang="en-US" altLang="zh-CN" sz="3600" dirty="0"/>
              <a:t>Reduction for Primary Horizontal Fragmentation</a:t>
            </a:r>
            <a:endParaRPr lang="zh-CN" altLang="en-US" sz="3600" dirty="0"/>
          </a:p>
        </p:txBody>
      </p:sp>
      <p:sp>
        <p:nvSpPr>
          <p:cNvPr id="542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Example 1 – Step 2</a:t>
            </a:r>
          </a:p>
          <a:p>
            <a:pPr eaLnBrk="1" hangingPunct="1">
              <a:buFont typeface="Wingdings 2" charset="2"/>
              <a:buNone/>
            </a:pPr>
            <a:r>
              <a:rPr lang="en-US" altLang="zh-CN"/>
              <a:t>	Substitute fragments for EMP</a:t>
            </a:r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CEB5EFC7-C3A1-8C46-B50C-A022A608D7D9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40</a:t>
            </a:fld>
            <a:endParaRPr lang="en-US" altLang="zh-CN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  <p:pic>
        <p:nvPicPr>
          <p:cNvPr id="542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4913" y="3000375"/>
            <a:ext cx="3629025" cy="309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279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563" y="3071813"/>
            <a:ext cx="2589212" cy="1928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ight Arrow 8"/>
          <p:cNvSpPr/>
          <p:nvPr/>
        </p:nvSpPr>
        <p:spPr>
          <a:xfrm>
            <a:off x="3714750" y="3786188"/>
            <a:ext cx="1071563" cy="642937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en-US" b="1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2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0" y="2643188"/>
            <a:ext cx="3857625" cy="283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>
              <a:defRPr/>
            </a:pPr>
            <a:r>
              <a:rPr lang="en-US" altLang="zh-CN" sz="3600" dirty="0"/>
              <a:t>Exercise:</a:t>
            </a:r>
            <a:r>
              <a:rPr lang="zh-CN" altLang="en-US" sz="3600" dirty="0"/>
              <a:t> </a:t>
            </a:r>
            <a:r>
              <a:rPr lang="en-US" altLang="zh-CN" sz="3600" dirty="0"/>
              <a:t>Reduction for Primary Horizontal Fragmentation</a:t>
            </a:r>
            <a:endParaRPr lang="zh-CN" altLang="en-US" sz="3600" dirty="0"/>
          </a:p>
        </p:txBody>
      </p:sp>
      <p:sp>
        <p:nvSpPr>
          <p:cNvPr id="5530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Example 1 – Step 3</a:t>
            </a:r>
          </a:p>
          <a:p>
            <a:pPr eaLnBrk="1" hangingPunct="1">
              <a:buFont typeface="Wingdings 2" charset="2"/>
              <a:buNone/>
            </a:pPr>
            <a:r>
              <a:rPr lang="en-US" altLang="zh-CN"/>
              <a:t>	Reduction </a:t>
            </a:r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3B10CCCF-4343-B943-B1EC-1E209E6ACE6E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41</a:t>
            </a:fld>
            <a:endParaRPr lang="en-US" altLang="zh-CN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  <p:pic>
        <p:nvPicPr>
          <p:cNvPr id="5530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7313" y="2928938"/>
            <a:ext cx="2513012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304" name="Rectangle 7"/>
          <p:cNvSpPr>
            <a:spLocks noChangeArrowheads="1"/>
          </p:cNvSpPr>
          <p:nvPr/>
        </p:nvSpPr>
        <p:spPr bwMode="auto">
          <a:xfrm>
            <a:off x="928688" y="5286375"/>
            <a:ext cx="45720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400">
                <a:solidFill>
                  <a:srgbClr val="C00000"/>
                </a:solidFill>
              </a:rPr>
              <a:t>ENO=”E5” is contradictory to ENO&lt;=”E3” and ENO&gt;”E6”</a:t>
            </a:r>
            <a:endParaRPr lang="zh-CN" altLang="en-US" sz="2400">
              <a:solidFill>
                <a:srgbClr val="C00000"/>
              </a:solidFill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3786188" y="3786188"/>
            <a:ext cx="1071562" cy="642937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en-US" b="1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Localization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Example</a:t>
            </a:r>
            <a:r>
              <a:rPr lang="zh-CN" altLang="en-US" dirty="0" smtClean="0"/>
              <a:t> </a:t>
            </a:r>
            <a:r>
              <a:rPr lang="en-US" altLang="zh-CN" dirty="0" smtClean="0"/>
              <a:t>B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DCDAB-2781-4647-8180-90F1E931D796}" type="slidenum">
              <a:rPr lang="zh-CN" altLang="en-US" smtClean="0"/>
              <a:pPr/>
              <a:t>42</a:t>
            </a:fld>
            <a:endParaRPr lang="en-US" altLang="zh-CN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1264096" y="1871464"/>
            <a:ext cx="7772400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825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charset="2"/>
              <a:buChar char="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36538" algn="l" rtl="0" eaLnBrk="0" fontAlgn="base" hangingPunct="0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Font typeface="Verdana" charset="0"/>
              <a:buChar char="◦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58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BBB59"/>
              </a:buClr>
              <a:buFont typeface="Wingdings 2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698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eaLnBrk="1" hangingPunct="1">
              <a:buFontTx/>
              <a:buNone/>
            </a:pPr>
            <a:r>
              <a:rPr lang="en-US" altLang="x-none" smtClean="0"/>
              <a:t>(1)					A=common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x-none" smtClean="0"/>
              <a:t>						    attribute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endParaRPr lang="en-US" altLang="x-none" smtClean="0"/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x-none" smtClean="0"/>
              <a:t>		  R		S</a:t>
            </a:r>
            <a:endParaRPr lang="en-US" altLang="x-none"/>
          </a:p>
        </p:txBody>
      </p:sp>
      <p:sp>
        <p:nvSpPr>
          <p:cNvPr id="9" name="AutoShape 4"/>
          <p:cNvSpPr>
            <a:spLocks noChangeArrowheads="1"/>
          </p:cNvSpPr>
          <p:nvPr/>
        </p:nvSpPr>
        <p:spPr bwMode="auto">
          <a:xfrm rot="16200000">
            <a:off x="3321496" y="2023864"/>
            <a:ext cx="304800" cy="457200"/>
          </a:xfrm>
          <a:prstGeom prst="flowChartCollat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3321496" y="2328664"/>
            <a:ext cx="3365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 sz="2000"/>
              <a:t>A</a:t>
            </a:r>
          </a:p>
        </p:txBody>
      </p:sp>
      <p:sp>
        <p:nvSpPr>
          <p:cNvPr id="11" name="Line 6"/>
          <p:cNvSpPr>
            <a:spLocks noChangeShapeType="1"/>
          </p:cNvSpPr>
          <p:nvPr/>
        </p:nvSpPr>
        <p:spPr bwMode="auto">
          <a:xfrm flipH="1">
            <a:off x="2788096" y="2709664"/>
            <a:ext cx="457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Line 7"/>
          <p:cNvSpPr>
            <a:spLocks noChangeShapeType="1"/>
          </p:cNvSpPr>
          <p:nvPr/>
        </p:nvSpPr>
        <p:spPr bwMode="auto">
          <a:xfrm>
            <a:off x="3702496" y="2709664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456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Localization</a:t>
            </a:r>
            <a:r>
              <a:rPr lang="zh-CN" altLang="en-US" dirty="0"/>
              <a:t> </a:t>
            </a:r>
            <a:r>
              <a:rPr lang="en-US" altLang="zh-CN" dirty="0"/>
              <a:t>Example</a:t>
            </a:r>
            <a:r>
              <a:rPr lang="zh-CN" altLang="en-US" dirty="0"/>
              <a:t> </a:t>
            </a:r>
            <a:r>
              <a:rPr lang="en-US" altLang="zh-CN" dirty="0"/>
              <a:t>B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DCDAB-2781-4647-8180-90F1E931D796}" type="slidenum">
              <a:rPr lang="zh-CN" altLang="en-US" smtClean="0"/>
              <a:pPr/>
              <a:t>43</a:t>
            </a:fld>
            <a:endParaRPr lang="en-US" altLang="zh-CN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963414" y="1700808"/>
            <a:ext cx="8242300" cy="194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825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charset="2"/>
              <a:buChar char="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36538" algn="l" rtl="0" eaLnBrk="0" fontAlgn="base" hangingPunct="0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Font typeface="Verdana" charset="0"/>
              <a:buChar char="◦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58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BBB59"/>
              </a:buClr>
              <a:buFont typeface="Wingdings 2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698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eaLnBrk="1" hangingPunct="1">
              <a:buFontTx/>
              <a:buNone/>
            </a:pPr>
            <a:r>
              <a:rPr lang="en-US" altLang="x-none" smtClean="0"/>
              <a:t>(2)</a:t>
            </a:r>
          </a:p>
          <a:p>
            <a:pPr eaLnBrk="1" hangingPunct="1">
              <a:buFontTx/>
              <a:buNone/>
            </a:pPr>
            <a:endParaRPr lang="en-US" altLang="x-none" smtClean="0"/>
          </a:p>
          <a:p>
            <a:pPr eaLnBrk="1" hangingPunct="1">
              <a:buFontTx/>
              <a:buNone/>
            </a:pPr>
            <a:r>
              <a:rPr lang="en-US" altLang="x-none" smtClean="0"/>
              <a:t>			</a:t>
            </a:r>
            <a:r>
              <a:rPr lang="en-US" altLang="x-none" sz="3600" smtClean="0">
                <a:sym typeface="Symbol" charset="2"/>
              </a:rPr>
              <a:t></a:t>
            </a:r>
            <a:r>
              <a:rPr lang="en-US" altLang="x-none" smtClean="0"/>
              <a:t>				         </a:t>
            </a:r>
            <a:r>
              <a:rPr lang="en-US" altLang="x-none" sz="3600" smtClean="0">
                <a:sym typeface="Symbol" charset="2"/>
              </a:rPr>
              <a:t></a:t>
            </a:r>
            <a:endParaRPr lang="en-US" altLang="x-none" smtClean="0"/>
          </a:p>
          <a:p>
            <a:pPr eaLnBrk="1" hangingPunct="1">
              <a:buFontTx/>
              <a:buNone/>
            </a:pPr>
            <a:endParaRPr lang="en-US" altLang="x-none" smtClean="0"/>
          </a:p>
          <a:p>
            <a:pPr eaLnBrk="1" hangingPunct="1">
              <a:buFontTx/>
              <a:buNone/>
            </a:pPr>
            <a:r>
              <a:rPr lang="en-US" altLang="x-none" sz="2800" smtClean="0"/>
              <a:t>  </a:t>
            </a:r>
            <a:r>
              <a:rPr lang="en-US" altLang="x-none" smtClean="0"/>
              <a:t>			</a:t>
            </a:r>
            <a:endParaRPr lang="en-US" altLang="x-none"/>
          </a:p>
        </p:txBody>
      </p:sp>
      <p:grpSp>
        <p:nvGrpSpPr>
          <p:cNvPr id="7" name="Group 12"/>
          <p:cNvGrpSpPr>
            <a:grpSpLocks/>
          </p:cNvGrpSpPr>
          <p:nvPr/>
        </p:nvGrpSpPr>
        <p:grpSpPr bwMode="auto">
          <a:xfrm>
            <a:off x="4163814" y="1853208"/>
            <a:ext cx="457200" cy="701675"/>
            <a:chOff x="2448" y="1344"/>
            <a:chExt cx="288" cy="442"/>
          </a:xfrm>
        </p:grpSpPr>
        <p:sp>
          <p:nvSpPr>
            <p:cNvPr id="8" name="AutoShape 4"/>
            <p:cNvSpPr>
              <a:spLocks noChangeArrowheads="1"/>
            </p:cNvSpPr>
            <p:nvPr/>
          </p:nvSpPr>
          <p:spPr bwMode="auto">
            <a:xfrm rot="-5400000">
              <a:off x="2496" y="1296"/>
              <a:ext cx="192" cy="288"/>
            </a:xfrm>
            <a:prstGeom prst="flowChartCollat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9" name="Text Box 5"/>
            <p:cNvSpPr txBox="1">
              <a:spLocks noChangeArrowheads="1"/>
            </p:cNvSpPr>
            <p:nvPr/>
          </p:nvSpPr>
          <p:spPr bwMode="auto">
            <a:xfrm>
              <a:off x="2496" y="1536"/>
              <a:ext cx="2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x-none" sz="2000"/>
                <a:t>A</a:t>
              </a:r>
            </a:p>
          </p:txBody>
        </p:sp>
      </p:grpSp>
      <p:sp>
        <p:nvSpPr>
          <p:cNvPr id="10" name="Line 7"/>
          <p:cNvSpPr>
            <a:spLocks noChangeShapeType="1"/>
          </p:cNvSpPr>
          <p:nvPr/>
        </p:nvSpPr>
        <p:spPr bwMode="auto">
          <a:xfrm>
            <a:off x="3020814" y="3453408"/>
            <a:ext cx="76200" cy="86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 flipH="1">
            <a:off x="1598414" y="3377208"/>
            <a:ext cx="1193800" cy="889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>
            <a:off x="3249414" y="3301008"/>
            <a:ext cx="2082800" cy="1028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 flipH="1">
            <a:off x="6818114" y="3415308"/>
            <a:ext cx="876300" cy="1739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Line 11"/>
          <p:cNvSpPr>
            <a:spLocks noChangeShapeType="1"/>
          </p:cNvSpPr>
          <p:nvPr/>
        </p:nvSpPr>
        <p:spPr bwMode="auto">
          <a:xfrm>
            <a:off x="8037314" y="3466108"/>
            <a:ext cx="482600" cy="1739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5608439" y="5150446"/>
            <a:ext cx="3587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 sz="2800"/>
              <a:t>[S</a:t>
            </a:r>
            <a:r>
              <a:rPr lang="en-US" altLang="x-none" sz="2000"/>
              <a:t>1</a:t>
            </a:r>
            <a:r>
              <a:rPr lang="en-US" altLang="x-none" sz="2800"/>
              <a:t>: A&lt;5]  [S</a:t>
            </a:r>
            <a:r>
              <a:rPr lang="en-US" altLang="x-none" sz="2000"/>
              <a:t>2</a:t>
            </a:r>
            <a:r>
              <a:rPr lang="en-US" altLang="x-none" sz="2800"/>
              <a:t>: A </a:t>
            </a:r>
            <a:r>
              <a:rPr lang="en-US" altLang="x-none" sz="2800">
                <a:sym typeface="Symbol" charset="2"/>
              </a:rPr>
              <a:t> </a:t>
            </a:r>
            <a:r>
              <a:rPr lang="en-US" altLang="x-none" sz="2800"/>
              <a:t>5]</a:t>
            </a:r>
          </a:p>
        </p:txBody>
      </p:sp>
      <p:sp>
        <p:nvSpPr>
          <p:cNvPr id="16" name="Text Box 14"/>
          <p:cNvSpPr txBox="1">
            <a:spLocks noChangeArrowheads="1"/>
          </p:cNvSpPr>
          <p:nvPr/>
        </p:nvSpPr>
        <p:spPr bwMode="auto">
          <a:xfrm>
            <a:off x="539552" y="4286846"/>
            <a:ext cx="61325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 sz="2800"/>
              <a:t>[R</a:t>
            </a:r>
            <a:r>
              <a:rPr lang="en-US" altLang="x-none" sz="2000"/>
              <a:t>1</a:t>
            </a:r>
            <a:r>
              <a:rPr lang="en-US" altLang="x-none" sz="2800"/>
              <a:t>: A&lt;5] [R</a:t>
            </a:r>
            <a:r>
              <a:rPr lang="en-US" altLang="x-none" sz="2000"/>
              <a:t>2</a:t>
            </a:r>
            <a:r>
              <a:rPr lang="en-US" altLang="x-none" sz="2800"/>
              <a:t>: 5 </a:t>
            </a:r>
            <a:r>
              <a:rPr lang="en-US" altLang="x-none" sz="2800">
                <a:sym typeface="Symbol" charset="2"/>
              </a:rPr>
              <a:t></a:t>
            </a:r>
            <a:r>
              <a:rPr lang="en-US" altLang="x-none" sz="2400">
                <a:sym typeface="Symbol" charset="2"/>
              </a:rPr>
              <a:t> </a:t>
            </a:r>
            <a:r>
              <a:rPr lang="en-US" altLang="x-none" sz="2800"/>
              <a:t>A </a:t>
            </a:r>
            <a:r>
              <a:rPr lang="en-US" altLang="x-none" sz="2800">
                <a:sym typeface="Symbol" charset="2"/>
              </a:rPr>
              <a:t></a:t>
            </a:r>
            <a:r>
              <a:rPr lang="en-US" altLang="x-none" sz="2400">
                <a:sym typeface="Symbol" charset="2"/>
              </a:rPr>
              <a:t> </a:t>
            </a:r>
            <a:r>
              <a:rPr lang="en-US" altLang="x-none" sz="2800"/>
              <a:t>10] [R</a:t>
            </a:r>
            <a:r>
              <a:rPr lang="en-US" altLang="x-none" sz="2000"/>
              <a:t>3</a:t>
            </a:r>
            <a:r>
              <a:rPr lang="en-US" altLang="x-none" sz="2800"/>
              <a:t>: A&gt;10]</a:t>
            </a:r>
          </a:p>
        </p:txBody>
      </p:sp>
      <p:sp>
        <p:nvSpPr>
          <p:cNvPr id="17" name="Line 15"/>
          <p:cNvSpPr>
            <a:spLocks noChangeShapeType="1"/>
          </p:cNvSpPr>
          <p:nvPr/>
        </p:nvSpPr>
        <p:spPr bwMode="auto">
          <a:xfrm flipH="1">
            <a:off x="3160514" y="2208808"/>
            <a:ext cx="952500" cy="787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Line 16"/>
          <p:cNvSpPr>
            <a:spLocks noChangeShapeType="1"/>
          </p:cNvSpPr>
          <p:nvPr/>
        </p:nvSpPr>
        <p:spPr bwMode="auto">
          <a:xfrm>
            <a:off x="4684514" y="2081808"/>
            <a:ext cx="2806700" cy="101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359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DCDAB-2781-4647-8180-90F1E931D796}" type="slidenum">
              <a:rPr lang="zh-CN" altLang="en-US" smtClean="0"/>
              <a:pPr/>
              <a:t>44</a:t>
            </a:fld>
            <a:endParaRPr lang="en-US" altLang="zh-CN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67544" y="908720"/>
            <a:ext cx="87630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825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charset="2"/>
              <a:buChar char="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36538" algn="l" rtl="0" eaLnBrk="0" fontAlgn="base" hangingPunct="0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Font typeface="Verdana" charset="0"/>
              <a:buChar char="◦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58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BBB59"/>
              </a:buClr>
              <a:buFont typeface="Wingdings 2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698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eaLnBrk="1" hangingPunct="1">
              <a:buFontTx/>
              <a:buNone/>
            </a:pPr>
            <a:r>
              <a:rPr lang="en-US" altLang="x-none" dirty="0" smtClean="0"/>
              <a:t>(3)				</a:t>
            </a:r>
            <a:r>
              <a:rPr lang="en-US" altLang="x-none" sz="3600" dirty="0" smtClean="0">
                <a:sym typeface="Symbol" charset="2"/>
              </a:rPr>
              <a:t></a:t>
            </a:r>
            <a:endParaRPr lang="en-US" altLang="x-none" dirty="0" smtClean="0"/>
          </a:p>
          <a:p>
            <a:pPr eaLnBrk="1" hangingPunct="1">
              <a:buFontTx/>
              <a:buNone/>
            </a:pPr>
            <a:endParaRPr lang="en-US" altLang="x-none" dirty="0" smtClean="0"/>
          </a:p>
          <a:p>
            <a:pPr eaLnBrk="1" hangingPunct="1">
              <a:buFontTx/>
              <a:buNone/>
            </a:pPr>
            <a:endParaRPr lang="en-US" altLang="x-none" sz="2400" dirty="0" smtClean="0"/>
          </a:p>
          <a:p>
            <a:pPr eaLnBrk="1" hangingPunct="1">
              <a:buFontTx/>
              <a:buNone/>
            </a:pPr>
            <a:endParaRPr lang="en-US" altLang="x-none" sz="2400" dirty="0" smtClean="0"/>
          </a:p>
          <a:p>
            <a:pPr eaLnBrk="1" hangingPunct="1">
              <a:buFontTx/>
              <a:buNone/>
            </a:pPr>
            <a:r>
              <a:rPr lang="en-US" altLang="x-none" sz="2400" dirty="0" smtClean="0"/>
              <a:t>[R</a:t>
            </a:r>
            <a:r>
              <a:rPr lang="en-US" altLang="x-none" sz="1800" dirty="0" smtClean="0"/>
              <a:t>1</a:t>
            </a:r>
            <a:r>
              <a:rPr lang="en-US" altLang="x-none" sz="2400" dirty="0" smtClean="0"/>
              <a:t>:A&lt;5][S</a:t>
            </a:r>
            <a:r>
              <a:rPr lang="en-US" altLang="x-none" sz="1800" dirty="0" smtClean="0"/>
              <a:t>1</a:t>
            </a:r>
            <a:r>
              <a:rPr lang="en-US" altLang="x-none" sz="2400" dirty="0" smtClean="0"/>
              <a:t>:A&lt;5] [R</a:t>
            </a:r>
            <a:r>
              <a:rPr lang="en-US" altLang="x-none" sz="1800" dirty="0" smtClean="0"/>
              <a:t>1</a:t>
            </a:r>
            <a:r>
              <a:rPr lang="en-US" altLang="x-none" sz="2400" dirty="0" smtClean="0"/>
              <a:t>:A&lt;5][S</a:t>
            </a:r>
            <a:r>
              <a:rPr lang="en-US" altLang="x-none" sz="1800" dirty="0" smtClean="0"/>
              <a:t>2</a:t>
            </a:r>
            <a:r>
              <a:rPr lang="en-US" altLang="x-none" sz="2400" dirty="0" smtClean="0"/>
              <a:t>:A</a:t>
            </a:r>
            <a:r>
              <a:rPr lang="en-US" altLang="x-none" dirty="0" smtClean="0">
                <a:sym typeface="Symbol" charset="2"/>
              </a:rPr>
              <a:t></a:t>
            </a:r>
            <a:r>
              <a:rPr lang="en-US" altLang="x-none" sz="2400" dirty="0" smtClean="0"/>
              <a:t>5] [R</a:t>
            </a:r>
            <a:r>
              <a:rPr lang="en-US" altLang="x-none" sz="1800" dirty="0" smtClean="0"/>
              <a:t>2</a:t>
            </a:r>
            <a:r>
              <a:rPr lang="en-US" altLang="x-none" sz="2400" dirty="0" smtClean="0"/>
              <a:t>:5</a:t>
            </a:r>
            <a:r>
              <a:rPr lang="en-US" altLang="x-none" dirty="0" smtClean="0">
                <a:sym typeface="Symbol" charset="2"/>
              </a:rPr>
              <a:t></a:t>
            </a:r>
            <a:r>
              <a:rPr lang="en-US" altLang="x-none" sz="2400" dirty="0" smtClean="0"/>
              <a:t>A</a:t>
            </a:r>
            <a:r>
              <a:rPr lang="en-US" altLang="x-none" dirty="0" smtClean="0">
                <a:sym typeface="Symbol" charset="2"/>
              </a:rPr>
              <a:t></a:t>
            </a:r>
            <a:r>
              <a:rPr lang="en-US" altLang="x-none" sz="2400" dirty="0" smtClean="0"/>
              <a:t>10][S</a:t>
            </a:r>
            <a:r>
              <a:rPr lang="en-US" altLang="x-none" sz="1800" dirty="0" smtClean="0"/>
              <a:t>1</a:t>
            </a:r>
            <a:r>
              <a:rPr lang="en-US" altLang="x-none" sz="2400" dirty="0" smtClean="0"/>
              <a:t>:A&lt;5] </a:t>
            </a:r>
          </a:p>
          <a:p>
            <a:pPr eaLnBrk="1" hangingPunct="1">
              <a:buFontTx/>
              <a:buNone/>
            </a:pPr>
            <a:endParaRPr lang="en-US" altLang="x-none" sz="2400" dirty="0" smtClean="0"/>
          </a:p>
          <a:p>
            <a:pPr eaLnBrk="1" hangingPunct="1">
              <a:buFontTx/>
              <a:buNone/>
            </a:pPr>
            <a:endParaRPr lang="en-US" altLang="x-none" sz="2400" dirty="0" smtClean="0"/>
          </a:p>
          <a:p>
            <a:pPr eaLnBrk="1" hangingPunct="1">
              <a:buFontTx/>
              <a:buNone/>
            </a:pPr>
            <a:endParaRPr lang="en-US" altLang="x-none" sz="2400" dirty="0" smtClean="0"/>
          </a:p>
          <a:p>
            <a:pPr eaLnBrk="1" hangingPunct="1">
              <a:buFontTx/>
              <a:buNone/>
            </a:pPr>
            <a:endParaRPr lang="en-US" altLang="x-none" sz="2400" dirty="0" smtClean="0"/>
          </a:p>
          <a:p>
            <a:pPr eaLnBrk="1" hangingPunct="1">
              <a:buFontTx/>
              <a:buNone/>
            </a:pPr>
            <a:endParaRPr lang="en-US" altLang="x-none" sz="2400" dirty="0" smtClean="0"/>
          </a:p>
          <a:p>
            <a:pPr eaLnBrk="1" hangingPunct="1">
              <a:buFontTx/>
              <a:buNone/>
            </a:pPr>
            <a:r>
              <a:rPr lang="en-US" altLang="x-none" sz="2400" dirty="0" smtClean="0"/>
              <a:t>[R</a:t>
            </a:r>
            <a:r>
              <a:rPr lang="en-US" altLang="x-none" sz="1800" dirty="0" smtClean="0"/>
              <a:t>2</a:t>
            </a:r>
            <a:r>
              <a:rPr lang="en-US" altLang="x-none" sz="2400" dirty="0" smtClean="0"/>
              <a:t>:5</a:t>
            </a:r>
            <a:r>
              <a:rPr lang="en-US" altLang="x-none" dirty="0" smtClean="0">
                <a:sym typeface="Symbol" charset="2"/>
              </a:rPr>
              <a:t></a:t>
            </a:r>
            <a:r>
              <a:rPr lang="en-US" altLang="x-none" sz="2400" dirty="0" smtClean="0"/>
              <a:t>A</a:t>
            </a:r>
            <a:r>
              <a:rPr lang="en-US" altLang="x-none" dirty="0" smtClean="0">
                <a:sym typeface="Symbol" charset="2"/>
              </a:rPr>
              <a:t></a:t>
            </a:r>
            <a:r>
              <a:rPr lang="en-US" altLang="x-none" sz="2400" dirty="0" smtClean="0"/>
              <a:t>10][S</a:t>
            </a:r>
            <a:r>
              <a:rPr lang="en-US" altLang="x-none" sz="1800" dirty="0" smtClean="0"/>
              <a:t>2</a:t>
            </a:r>
            <a:r>
              <a:rPr lang="en-US" altLang="x-none" sz="2400" dirty="0" smtClean="0"/>
              <a:t>:A</a:t>
            </a:r>
            <a:r>
              <a:rPr lang="en-US" altLang="x-none" dirty="0" smtClean="0">
                <a:sym typeface="Symbol" charset="2"/>
              </a:rPr>
              <a:t></a:t>
            </a:r>
            <a:r>
              <a:rPr lang="en-US" altLang="x-none" sz="2400" dirty="0" smtClean="0"/>
              <a:t>5] [R</a:t>
            </a:r>
            <a:r>
              <a:rPr lang="en-US" altLang="x-none" sz="1800" dirty="0" smtClean="0"/>
              <a:t>3</a:t>
            </a:r>
            <a:r>
              <a:rPr lang="en-US" altLang="x-none" sz="2400" dirty="0" smtClean="0"/>
              <a:t>:A&gt;10][S</a:t>
            </a:r>
            <a:r>
              <a:rPr lang="en-US" altLang="x-none" sz="1800" dirty="0" smtClean="0"/>
              <a:t>1</a:t>
            </a:r>
            <a:r>
              <a:rPr lang="en-US" altLang="x-none" sz="2400" dirty="0" smtClean="0"/>
              <a:t>:A&lt;5] [R</a:t>
            </a:r>
            <a:r>
              <a:rPr lang="en-US" altLang="x-none" sz="1800" dirty="0" smtClean="0"/>
              <a:t>3</a:t>
            </a:r>
            <a:r>
              <a:rPr lang="en-US" altLang="x-none" sz="2400" dirty="0" smtClean="0"/>
              <a:t>:A&gt;10][S</a:t>
            </a:r>
            <a:r>
              <a:rPr lang="en-US" altLang="x-none" sz="1800" dirty="0" smtClean="0"/>
              <a:t>2</a:t>
            </a:r>
            <a:r>
              <a:rPr lang="en-US" altLang="x-none" sz="2400" dirty="0" smtClean="0"/>
              <a:t>:A</a:t>
            </a:r>
            <a:r>
              <a:rPr lang="en-US" altLang="x-none" dirty="0" smtClean="0">
                <a:sym typeface="Symbol" charset="2"/>
              </a:rPr>
              <a:t></a:t>
            </a:r>
            <a:r>
              <a:rPr lang="en-US" altLang="x-none" sz="2400" dirty="0" smtClean="0"/>
              <a:t>5]</a:t>
            </a:r>
            <a:endParaRPr lang="en-US" altLang="x-none" sz="2400" dirty="0"/>
          </a:p>
        </p:txBody>
      </p:sp>
      <p:grpSp>
        <p:nvGrpSpPr>
          <p:cNvPr id="7" name="Group 4"/>
          <p:cNvGrpSpPr>
            <a:grpSpLocks/>
          </p:cNvGrpSpPr>
          <p:nvPr/>
        </p:nvGrpSpPr>
        <p:grpSpPr bwMode="auto">
          <a:xfrm>
            <a:off x="4125144" y="1746920"/>
            <a:ext cx="457200" cy="701675"/>
            <a:chOff x="2448" y="1344"/>
            <a:chExt cx="288" cy="442"/>
          </a:xfrm>
        </p:grpSpPr>
        <p:sp>
          <p:nvSpPr>
            <p:cNvPr id="8" name="AutoShape 5"/>
            <p:cNvSpPr>
              <a:spLocks noChangeArrowheads="1"/>
            </p:cNvSpPr>
            <p:nvPr/>
          </p:nvSpPr>
          <p:spPr bwMode="auto">
            <a:xfrm rot="-5400000">
              <a:off x="2496" y="1296"/>
              <a:ext cx="192" cy="288"/>
            </a:xfrm>
            <a:prstGeom prst="flowChartCollat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9" name="Text Box 6"/>
            <p:cNvSpPr txBox="1">
              <a:spLocks noChangeArrowheads="1"/>
            </p:cNvSpPr>
            <p:nvPr/>
          </p:nvSpPr>
          <p:spPr bwMode="auto">
            <a:xfrm>
              <a:off x="2496" y="1536"/>
              <a:ext cx="2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x-none" sz="2000"/>
                <a:t>A</a:t>
              </a:r>
            </a:p>
          </p:txBody>
        </p:sp>
      </p:grpSp>
      <p:grpSp>
        <p:nvGrpSpPr>
          <p:cNvPr id="10" name="Group 7"/>
          <p:cNvGrpSpPr>
            <a:grpSpLocks/>
          </p:cNvGrpSpPr>
          <p:nvPr/>
        </p:nvGrpSpPr>
        <p:grpSpPr bwMode="auto">
          <a:xfrm>
            <a:off x="6182544" y="1670720"/>
            <a:ext cx="457200" cy="701675"/>
            <a:chOff x="2448" y="1344"/>
            <a:chExt cx="288" cy="442"/>
          </a:xfrm>
        </p:grpSpPr>
        <p:sp>
          <p:nvSpPr>
            <p:cNvPr id="11" name="AutoShape 8"/>
            <p:cNvSpPr>
              <a:spLocks noChangeArrowheads="1"/>
            </p:cNvSpPr>
            <p:nvPr/>
          </p:nvSpPr>
          <p:spPr bwMode="auto">
            <a:xfrm rot="-5400000">
              <a:off x="2496" y="1296"/>
              <a:ext cx="192" cy="288"/>
            </a:xfrm>
            <a:prstGeom prst="flowChartCollat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2496" y="1536"/>
              <a:ext cx="2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x-none" sz="2000"/>
                <a:t>A</a:t>
              </a:r>
            </a:p>
          </p:txBody>
        </p:sp>
      </p:grpSp>
      <p:grpSp>
        <p:nvGrpSpPr>
          <p:cNvPr id="13" name="Group 10"/>
          <p:cNvGrpSpPr>
            <a:grpSpLocks/>
          </p:cNvGrpSpPr>
          <p:nvPr/>
        </p:nvGrpSpPr>
        <p:grpSpPr bwMode="auto">
          <a:xfrm>
            <a:off x="2524944" y="1746920"/>
            <a:ext cx="457200" cy="701675"/>
            <a:chOff x="2448" y="1344"/>
            <a:chExt cx="288" cy="442"/>
          </a:xfrm>
        </p:grpSpPr>
        <p:sp>
          <p:nvSpPr>
            <p:cNvPr id="14" name="AutoShape 11"/>
            <p:cNvSpPr>
              <a:spLocks noChangeArrowheads="1"/>
            </p:cNvSpPr>
            <p:nvPr/>
          </p:nvSpPr>
          <p:spPr bwMode="auto">
            <a:xfrm rot="-5400000">
              <a:off x="2496" y="1296"/>
              <a:ext cx="192" cy="288"/>
            </a:xfrm>
            <a:prstGeom prst="flowChartCollat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15" name="Text Box 12"/>
            <p:cNvSpPr txBox="1">
              <a:spLocks noChangeArrowheads="1"/>
            </p:cNvSpPr>
            <p:nvPr/>
          </p:nvSpPr>
          <p:spPr bwMode="auto">
            <a:xfrm>
              <a:off x="2496" y="1536"/>
              <a:ext cx="2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x-none" sz="2000"/>
                <a:t>A</a:t>
              </a:r>
            </a:p>
          </p:txBody>
        </p:sp>
      </p:grpSp>
      <p:grpSp>
        <p:nvGrpSpPr>
          <p:cNvPr id="16" name="Group 13"/>
          <p:cNvGrpSpPr>
            <a:grpSpLocks/>
          </p:cNvGrpSpPr>
          <p:nvPr/>
        </p:nvGrpSpPr>
        <p:grpSpPr bwMode="auto">
          <a:xfrm>
            <a:off x="6258744" y="4413920"/>
            <a:ext cx="457200" cy="701675"/>
            <a:chOff x="2448" y="1344"/>
            <a:chExt cx="288" cy="442"/>
          </a:xfrm>
        </p:grpSpPr>
        <p:sp>
          <p:nvSpPr>
            <p:cNvPr id="17" name="AutoShape 14"/>
            <p:cNvSpPr>
              <a:spLocks noChangeArrowheads="1"/>
            </p:cNvSpPr>
            <p:nvPr/>
          </p:nvSpPr>
          <p:spPr bwMode="auto">
            <a:xfrm rot="-5400000">
              <a:off x="2496" y="1296"/>
              <a:ext cx="192" cy="288"/>
            </a:xfrm>
            <a:prstGeom prst="flowChartCollat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18" name="Text Box 15"/>
            <p:cNvSpPr txBox="1">
              <a:spLocks noChangeArrowheads="1"/>
            </p:cNvSpPr>
            <p:nvPr/>
          </p:nvSpPr>
          <p:spPr bwMode="auto">
            <a:xfrm>
              <a:off x="2496" y="1536"/>
              <a:ext cx="2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x-none" sz="2000"/>
                <a:t>A</a:t>
              </a:r>
            </a:p>
          </p:txBody>
        </p:sp>
      </p:grpSp>
      <p:grpSp>
        <p:nvGrpSpPr>
          <p:cNvPr id="19" name="Group 16"/>
          <p:cNvGrpSpPr>
            <a:grpSpLocks/>
          </p:cNvGrpSpPr>
          <p:nvPr/>
        </p:nvGrpSpPr>
        <p:grpSpPr bwMode="auto">
          <a:xfrm>
            <a:off x="2448744" y="4490120"/>
            <a:ext cx="457200" cy="701675"/>
            <a:chOff x="2448" y="1344"/>
            <a:chExt cx="288" cy="442"/>
          </a:xfrm>
        </p:grpSpPr>
        <p:sp>
          <p:nvSpPr>
            <p:cNvPr id="20" name="AutoShape 17"/>
            <p:cNvSpPr>
              <a:spLocks noChangeArrowheads="1"/>
            </p:cNvSpPr>
            <p:nvPr/>
          </p:nvSpPr>
          <p:spPr bwMode="auto">
            <a:xfrm rot="-5400000">
              <a:off x="2496" y="1296"/>
              <a:ext cx="192" cy="288"/>
            </a:xfrm>
            <a:prstGeom prst="flowChartCollat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21" name="Text Box 18"/>
            <p:cNvSpPr txBox="1">
              <a:spLocks noChangeArrowheads="1"/>
            </p:cNvSpPr>
            <p:nvPr/>
          </p:nvSpPr>
          <p:spPr bwMode="auto">
            <a:xfrm>
              <a:off x="2496" y="1536"/>
              <a:ext cx="2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x-none" sz="2000"/>
                <a:t>A</a:t>
              </a:r>
            </a:p>
          </p:txBody>
        </p:sp>
      </p:grpSp>
      <p:grpSp>
        <p:nvGrpSpPr>
          <p:cNvPr id="22" name="Group 19"/>
          <p:cNvGrpSpPr>
            <a:grpSpLocks/>
          </p:cNvGrpSpPr>
          <p:nvPr/>
        </p:nvGrpSpPr>
        <p:grpSpPr bwMode="auto">
          <a:xfrm>
            <a:off x="4353744" y="4413920"/>
            <a:ext cx="457200" cy="701675"/>
            <a:chOff x="2448" y="1344"/>
            <a:chExt cx="288" cy="442"/>
          </a:xfrm>
        </p:grpSpPr>
        <p:sp>
          <p:nvSpPr>
            <p:cNvPr id="23" name="AutoShape 20"/>
            <p:cNvSpPr>
              <a:spLocks noChangeArrowheads="1"/>
            </p:cNvSpPr>
            <p:nvPr/>
          </p:nvSpPr>
          <p:spPr bwMode="auto">
            <a:xfrm rot="-5400000">
              <a:off x="2496" y="1296"/>
              <a:ext cx="192" cy="288"/>
            </a:xfrm>
            <a:prstGeom prst="flowChartCollat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24" name="Text Box 21"/>
            <p:cNvSpPr txBox="1">
              <a:spLocks noChangeArrowheads="1"/>
            </p:cNvSpPr>
            <p:nvPr/>
          </p:nvSpPr>
          <p:spPr bwMode="auto">
            <a:xfrm>
              <a:off x="2496" y="1536"/>
              <a:ext cx="2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x-none" sz="2000"/>
                <a:t>A</a:t>
              </a:r>
            </a:p>
          </p:txBody>
        </p:sp>
      </p:grpSp>
      <p:sp>
        <p:nvSpPr>
          <p:cNvPr id="25" name="Line 22"/>
          <p:cNvSpPr>
            <a:spLocks noChangeShapeType="1"/>
          </p:cNvSpPr>
          <p:nvPr/>
        </p:nvSpPr>
        <p:spPr bwMode="auto">
          <a:xfrm flipH="1">
            <a:off x="3134544" y="1442120"/>
            <a:ext cx="762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Line 23"/>
          <p:cNvSpPr>
            <a:spLocks noChangeShapeType="1"/>
          </p:cNvSpPr>
          <p:nvPr/>
        </p:nvSpPr>
        <p:spPr bwMode="auto">
          <a:xfrm>
            <a:off x="4353744" y="144212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Line 24"/>
          <p:cNvSpPr>
            <a:spLocks noChangeShapeType="1"/>
          </p:cNvSpPr>
          <p:nvPr/>
        </p:nvSpPr>
        <p:spPr bwMode="auto">
          <a:xfrm>
            <a:off x="4658544" y="1365920"/>
            <a:ext cx="1371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Line 25"/>
          <p:cNvSpPr>
            <a:spLocks noChangeShapeType="1"/>
          </p:cNvSpPr>
          <p:nvPr/>
        </p:nvSpPr>
        <p:spPr bwMode="auto">
          <a:xfrm flipH="1">
            <a:off x="1534344" y="2204120"/>
            <a:ext cx="838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Line 26"/>
          <p:cNvSpPr>
            <a:spLocks noChangeShapeType="1"/>
          </p:cNvSpPr>
          <p:nvPr/>
        </p:nvSpPr>
        <p:spPr bwMode="auto">
          <a:xfrm flipH="1">
            <a:off x="2524944" y="2432720"/>
            <a:ext cx="152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Line 27"/>
          <p:cNvSpPr>
            <a:spLocks noChangeShapeType="1"/>
          </p:cNvSpPr>
          <p:nvPr/>
        </p:nvSpPr>
        <p:spPr bwMode="auto">
          <a:xfrm flipH="1">
            <a:off x="3667944" y="2280320"/>
            <a:ext cx="457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Line 28"/>
          <p:cNvSpPr>
            <a:spLocks noChangeShapeType="1"/>
          </p:cNvSpPr>
          <p:nvPr/>
        </p:nvSpPr>
        <p:spPr bwMode="auto">
          <a:xfrm>
            <a:off x="4582344" y="2280320"/>
            <a:ext cx="381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Line 29"/>
          <p:cNvSpPr>
            <a:spLocks noChangeShapeType="1"/>
          </p:cNvSpPr>
          <p:nvPr/>
        </p:nvSpPr>
        <p:spPr bwMode="auto">
          <a:xfrm flipH="1">
            <a:off x="6030144" y="2204120"/>
            <a:ext cx="228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Line 30"/>
          <p:cNvSpPr>
            <a:spLocks noChangeShapeType="1"/>
          </p:cNvSpPr>
          <p:nvPr/>
        </p:nvSpPr>
        <p:spPr bwMode="auto">
          <a:xfrm>
            <a:off x="6715944" y="2127920"/>
            <a:ext cx="838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Line 31"/>
          <p:cNvSpPr>
            <a:spLocks noChangeShapeType="1"/>
          </p:cNvSpPr>
          <p:nvPr/>
        </p:nvSpPr>
        <p:spPr bwMode="auto">
          <a:xfrm flipH="1">
            <a:off x="1686744" y="5023520"/>
            <a:ext cx="685800" cy="825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Line 32"/>
          <p:cNvSpPr>
            <a:spLocks noChangeShapeType="1"/>
          </p:cNvSpPr>
          <p:nvPr/>
        </p:nvSpPr>
        <p:spPr bwMode="auto">
          <a:xfrm>
            <a:off x="2905944" y="5023520"/>
            <a:ext cx="114300" cy="86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Line 33"/>
          <p:cNvSpPr>
            <a:spLocks noChangeShapeType="1"/>
          </p:cNvSpPr>
          <p:nvPr/>
        </p:nvSpPr>
        <p:spPr bwMode="auto">
          <a:xfrm flipH="1">
            <a:off x="4188644" y="5023520"/>
            <a:ext cx="165100" cy="876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Line 34"/>
          <p:cNvSpPr>
            <a:spLocks noChangeShapeType="1"/>
          </p:cNvSpPr>
          <p:nvPr/>
        </p:nvSpPr>
        <p:spPr bwMode="auto">
          <a:xfrm>
            <a:off x="4887144" y="4947320"/>
            <a:ext cx="647700" cy="977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Line 35"/>
          <p:cNvSpPr>
            <a:spLocks noChangeShapeType="1"/>
          </p:cNvSpPr>
          <p:nvPr/>
        </p:nvSpPr>
        <p:spPr bwMode="auto">
          <a:xfrm>
            <a:off x="6487344" y="5175920"/>
            <a:ext cx="3175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Line 36"/>
          <p:cNvSpPr>
            <a:spLocks noChangeShapeType="1"/>
          </p:cNvSpPr>
          <p:nvPr/>
        </p:nvSpPr>
        <p:spPr bwMode="auto">
          <a:xfrm>
            <a:off x="6944544" y="4947320"/>
            <a:ext cx="12065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Line 41"/>
          <p:cNvSpPr>
            <a:spLocks noChangeShapeType="1"/>
          </p:cNvSpPr>
          <p:nvPr/>
        </p:nvSpPr>
        <p:spPr bwMode="auto">
          <a:xfrm flipH="1">
            <a:off x="7020744" y="3804320"/>
            <a:ext cx="1295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Line 42"/>
          <p:cNvSpPr>
            <a:spLocks noChangeShapeType="1"/>
          </p:cNvSpPr>
          <p:nvPr/>
        </p:nvSpPr>
        <p:spPr bwMode="auto">
          <a:xfrm flipH="1">
            <a:off x="5039544" y="3804320"/>
            <a:ext cx="3276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Line 43"/>
          <p:cNvSpPr>
            <a:spLocks noChangeShapeType="1"/>
          </p:cNvSpPr>
          <p:nvPr/>
        </p:nvSpPr>
        <p:spPr bwMode="auto">
          <a:xfrm flipH="1">
            <a:off x="2982144" y="3804320"/>
            <a:ext cx="5334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5" name="Curved Connector 44"/>
          <p:cNvCxnSpPr>
            <a:stCxn id="27" idx="0"/>
            <a:endCxn id="43" idx="0"/>
          </p:cNvCxnSpPr>
          <p:nvPr/>
        </p:nvCxnSpPr>
        <p:spPr>
          <a:xfrm rot="16200000" flipH="1">
            <a:off x="5268144" y="756320"/>
            <a:ext cx="2438400" cy="3657600"/>
          </a:xfrm>
          <a:prstGeom prst="curvedConnector5">
            <a:avLst>
              <a:gd name="adj1" fmla="val -19315"/>
              <a:gd name="adj2" fmla="val 113165"/>
              <a:gd name="adj3" fmla="val 102194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2850468" y="1594520"/>
            <a:ext cx="2265276" cy="211608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5230410" y="1594520"/>
            <a:ext cx="2857134" cy="211693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3439344" y="4337720"/>
            <a:ext cx="2425699" cy="209939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02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1" grpId="0" animBg="1"/>
      <p:bldP spid="52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Localization</a:t>
            </a:r>
            <a:r>
              <a:rPr lang="zh-CN" altLang="en-US" dirty="0"/>
              <a:t> </a:t>
            </a:r>
            <a:r>
              <a:rPr lang="en-US" altLang="zh-CN" dirty="0"/>
              <a:t>Example</a:t>
            </a:r>
            <a:r>
              <a:rPr lang="zh-CN" altLang="en-US" dirty="0"/>
              <a:t> </a:t>
            </a:r>
            <a:r>
              <a:rPr lang="en-US" altLang="zh-CN" dirty="0"/>
              <a:t>B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DCDAB-2781-4647-8180-90F1E931D796}" type="slidenum">
              <a:rPr lang="zh-CN" altLang="en-US" smtClean="0"/>
              <a:pPr/>
              <a:t>45</a:t>
            </a:fld>
            <a:endParaRPr lang="en-US" altLang="zh-CN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878904" y="1978496"/>
            <a:ext cx="82296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825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charset="2"/>
              <a:buChar char="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36538" algn="l" rtl="0" eaLnBrk="0" fontAlgn="base" hangingPunct="0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Font typeface="Verdana" charset="0"/>
              <a:buChar char="◦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58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BBB59"/>
              </a:buClr>
              <a:buFont typeface="Wingdings 2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698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eaLnBrk="1" hangingPunct="1">
              <a:buFontTx/>
              <a:buNone/>
            </a:pPr>
            <a:r>
              <a:rPr lang="en-US" altLang="x-none" smtClean="0"/>
              <a:t>(4)				 </a:t>
            </a:r>
            <a:r>
              <a:rPr lang="en-US" altLang="x-none" sz="3600" smtClean="0">
                <a:sym typeface="Symbol" charset="2"/>
              </a:rPr>
              <a:t></a:t>
            </a:r>
            <a:endParaRPr lang="en-US" altLang="x-none" sz="2400" smtClean="0"/>
          </a:p>
          <a:p>
            <a:pPr algn="ctr" eaLnBrk="1" hangingPunct="1">
              <a:buFontTx/>
              <a:buNone/>
            </a:pPr>
            <a:endParaRPr lang="en-US" altLang="x-none" sz="2400" smtClean="0"/>
          </a:p>
          <a:p>
            <a:pPr algn="ctr" eaLnBrk="1" hangingPunct="1">
              <a:buFontTx/>
              <a:buNone/>
            </a:pPr>
            <a:endParaRPr lang="en-US" altLang="x-none" sz="2400" smtClean="0"/>
          </a:p>
          <a:p>
            <a:pPr algn="ctr" eaLnBrk="1" hangingPunct="1">
              <a:buFontTx/>
              <a:buNone/>
            </a:pPr>
            <a:endParaRPr lang="en-US" altLang="x-none" sz="2400" smtClean="0"/>
          </a:p>
          <a:p>
            <a:pPr eaLnBrk="1" hangingPunct="1">
              <a:buFontTx/>
              <a:buNone/>
            </a:pPr>
            <a:r>
              <a:rPr lang="en-US" altLang="x-none" sz="2800" smtClean="0"/>
              <a:t>[R</a:t>
            </a:r>
            <a:r>
              <a:rPr lang="en-US" altLang="x-none" sz="2000" smtClean="0"/>
              <a:t>1</a:t>
            </a:r>
            <a:r>
              <a:rPr lang="en-US" altLang="x-none" sz="2800" smtClean="0"/>
              <a:t>:A&lt;5][S</a:t>
            </a:r>
            <a:r>
              <a:rPr lang="en-US" altLang="x-none" sz="2000" smtClean="0"/>
              <a:t>1</a:t>
            </a:r>
            <a:r>
              <a:rPr lang="en-US" altLang="x-none" sz="2800" smtClean="0"/>
              <a:t>:A&lt;5]  [R</a:t>
            </a:r>
            <a:r>
              <a:rPr lang="en-US" altLang="x-none" sz="2000" smtClean="0"/>
              <a:t>2</a:t>
            </a:r>
            <a:r>
              <a:rPr lang="en-US" altLang="x-none" sz="2800" smtClean="0"/>
              <a:t>:5</a:t>
            </a:r>
            <a:r>
              <a:rPr lang="en-US" altLang="x-none" smtClean="0">
                <a:sym typeface="Symbol" charset="2"/>
              </a:rPr>
              <a:t></a:t>
            </a:r>
            <a:r>
              <a:rPr lang="en-US" altLang="x-none" sz="2800" smtClean="0"/>
              <a:t>A</a:t>
            </a:r>
            <a:r>
              <a:rPr lang="en-US" altLang="x-none" smtClean="0">
                <a:sym typeface="Symbol" charset="2"/>
              </a:rPr>
              <a:t></a:t>
            </a:r>
            <a:r>
              <a:rPr lang="en-US" altLang="x-none" sz="2800" smtClean="0"/>
              <a:t>10][S</a:t>
            </a:r>
            <a:r>
              <a:rPr lang="en-US" altLang="x-none" sz="2000" smtClean="0"/>
              <a:t>2</a:t>
            </a:r>
            <a:r>
              <a:rPr lang="en-US" altLang="x-none" sz="2800" smtClean="0"/>
              <a:t>:A</a:t>
            </a:r>
            <a:r>
              <a:rPr lang="en-US" altLang="x-none" smtClean="0">
                <a:sym typeface="Symbol" charset="2"/>
              </a:rPr>
              <a:t></a:t>
            </a:r>
            <a:r>
              <a:rPr lang="en-US" altLang="x-none" sz="2800" smtClean="0"/>
              <a:t>5]</a:t>
            </a:r>
            <a:endParaRPr lang="en-US" altLang="x-none" sz="2400" smtClean="0"/>
          </a:p>
          <a:p>
            <a:pPr eaLnBrk="1" hangingPunct="1">
              <a:buFontTx/>
              <a:buNone/>
            </a:pPr>
            <a:endParaRPr lang="en-US" altLang="x-none"/>
          </a:p>
        </p:txBody>
      </p:sp>
      <p:grpSp>
        <p:nvGrpSpPr>
          <p:cNvPr id="7" name="Group 4"/>
          <p:cNvGrpSpPr>
            <a:grpSpLocks/>
          </p:cNvGrpSpPr>
          <p:nvPr/>
        </p:nvGrpSpPr>
        <p:grpSpPr bwMode="auto">
          <a:xfrm>
            <a:off x="2860104" y="2816696"/>
            <a:ext cx="457200" cy="701675"/>
            <a:chOff x="2448" y="1344"/>
            <a:chExt cx="288" cy="442"/>
          </a:xfrm>
        </p:grpSpPr>
        <p:sp>
          <p:nvSpPr>
            <p:cNvPr id="8" name="AutoShape 5"/>
            <p:cNvSpPr>
              <a:spLocks noChangeArrowheads="1"/>
            </p:cNvSpPr>
            <p:nvPr/>
          </p:nvSpPr>
          <p:spPr bwMode="auto">
            <a:xfrm rot="-5400000">
              <a:off x="2496" y="1296"/>
              <a:ext cx="192" cy="288"/>
            </a:xfrm>
            <a:prstGeom prst="flowChartCollat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9" name="Text Box 6"/>
            <p:cNvSpPr txBox="1">
              <a:spLocks noChangeArrowheads="1"/>
            </p:cNvSpPr>
            <p:nvPr/>
          </p:nvSpPr>
          <p:spPr bwMode="auto">
            <a:xfrm>
              <a:off x="2496" y="1536"/>
              <a:ext cx="2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x-none" sz="2000"/>
                <a:t>A</a:t>
              </a:r>
            </a:p>
          </p:txBody>
        </p:sp>
      </p:grpSp>
      <p:grpSp>
        <p:nvGrpSpPr>
          <p:cNvPr id="10" name="Group 7"/>
          <p:cNvGrpSpPr>
            <a:grpSpLocks/>
          </p:cNvGrpSpPr>
          <p:nvPr/>
        </p:nvGrpSpPr>
        <p:grpSpPr bwMode="auto">
          <a:xfrm>
            <a:off x="4688904" y="2816696"/>
            <a:ext cx="457200" cy="701675"/>
            <a:chOff x="2448" y="1344"/>
            <a:chExt cx="288" cy="442"/>
          </a:xfrm>
        </p:grpSpPr>
        <p:sp>
          <p:nvSpPr>
            <p:cNvPr id="11" name="AutoShape 8"/>
            <p:cNvSpPr>
              <a:spLocks noChangeArrowheads="1"/>
            </p:cNvSpPr>
            <p:nvPr/>
          </p:nvSpPr>
          <p:spPr bwMode="auto">
            <a:xfrm rot="-5400000">
              <a:off x="2496" y="1296"/>
              <a:ext cx="192" cy="288"/>
            </a:xfrm>
            <a:prstGeom prst="flowChartCollat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2496" y="1536"/>
              <a:ext cx="2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x-none" sz="2000"/>
                <a:t>A</a:t>
              </a:r>
            </a:p>
          </p:txBody>
        </p:sp>
      </p:grpSp>
      <p:grpSp>
        <p:nvGrpSpPr>
          <p:cNvPr id="13" name="Group 10"/>
          <p:cNvGrpSpPr>
            <a:grpSpLocks/>
          </p:cNvGrpSpPr>
          <p:nvPr/>
        </p:nvGrpSpPr>
        <p:grpSpPr bwMode="auto">
          <a:xfrm>
            <a:off x="7749604" y="2702396"/>
            <a:ext cx="457200" cy="701675"/>
            <a:chOff x="2448" y="1344"/>
            <a:chExt cx="288" cy="442"/>
          </a:xfrm>
        </p:grpSpPr>
        <p:sp>
          <p:nvSpPr>
            <p:cNvPr id="14" name="AutoShape 11"/>
            <p:cNvSpPr>
              <a:spLocks noChangeArrowheads="1"/>
            </p:cNvSpPr>
            <p:nvPr/>
          </p:nvSpPr>
          <p:spPr bwMode="auto">
            <a:xfrm rot="-5400000">
              <a:off x="2496" y="1296"/>
              <a:ext cx="192" cy="288"/>
            </a:xfrm>
            <a:prstGeom prst="flowChartCollat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15" name="Text Box 12"/>
            <p:cNvSpPr txBox="1">
              <a:spLocks noChangeArrowheads="1"/>
            </p:cNvSpPr>
            <p:nvPr/>
          </p:nvSpPr>
          <p:spPr bwMode="auto">
            <a:xfrm>
              <a:off x="2496" y="1536"/>
              <a:ext cx="2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x-none" sz="2000"/>
                <a:t>A</a:t>
              </a:r>
            </a:p>
          </p:txBody>
        </p:sp>
      </p:grpSp>
      <p:sp>
        <p:nvSpPr>
          <p:cNvPr id="16" name="Line 13"/>
          <p:cNvSpPr>
            <a:spLocks noChangeShapeType="1"/>
          </p:cNvSpPr>
          <p:nvPr/>
        </p:nvSpPr>
        <p:spPr bwMode="auto">
          <a:xfrm flipH="1">
            <a:off x="3469704" y="2283296"/>
            <a:ext cx="1066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Line 14"/>
          <p:cNvSpPr>
            <a:spLocks noChangeShapeType="1"/>
          </p:cNvSpPr>
          <p:nvPr/>
        </p:nvSpPr>
        <p:spPr bwMode="auto">
          <a:xfrm>
            <a:off x="4917504" y="2511896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Line 15"/>
          <p:cNvSpPr>
            <a:spLocks noChangeShapeType="1"/>
          </p:cNvSpPr>
          <p:nvPr/>
        </p:nvSpPr>
        <p:spPr bwMode="auto">
          <a:xfrm>
            <a:off x="5146104" y="2207096"/>
            <a:ext cx="2400300" cy="495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Line 16"/>
          <p:cNvSpPr>
            <a:spLocks noChangeShapeType="1"/>
          </p:cNvSpPr>
          <p:nvPr/>
        </p:nvSpPr>
        <p:spPr bwMode="auto">
          <a:xfrm flipH="1">
            <a:off x="2098104" y="3350096"/>
            <a:ext cx="533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Line 18"/>
          <p:cNvSpPr>
            <a:spLocks noChangeShapeType="1"/>
          </p:cNvSpPr>
          <p:nvPr/>
        </p:nvSpPr>
        <p:spPr bwMode="auto">
          <a:xfrm>
            <a:off x="3088704" y="3502496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Line 19"/>
          <p:cNvSpPr>
            <a:spLocks noChangeShapeType="1"/>
          </p:cNvSpPr>
          <p:nvPr/>
        </p:nvSpPr>
        <p:spPr bwMode="auto">
          <a:xfrm flipH="1">
            <a:off x="4485704" y="3273896"/>
            <a:ext cx="279400" cy="800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Line 20"/>
          <p:cNvSpPr>
            <a:spLocks noChangeShapeType="1"/>
          </p:cNvSpPr>
          <p:nvPr/>
        </p:nvSpPr>
        <p:spPr bwMode="auto">
          <a:xfrm>
            <a:off x="5374704" y="3273896"/>
            <a:ext cx="914400" cy="736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Line 21"/>
          <p:cNvSpPr>
            <a:spLocks noChangeShapeType="1"/>
          </p:cNvSpPr>
          <p:nvPr/>
        </p:nvSpPr>
        <p:spPr bwMode="auto">
          <a:xfrm flipH="1">
            <a:off x="7190804" y="3210396"/>
            <a:ext cx="622300" cy="2222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Line 22"/>
          <p:cNvSpPr>
            <a:spLocks noChangeShapeType="1"/>
          </p:cNvSpPr>
          <p:nvPr/>
        </p:nvSpPr>
        <p:spPr bwMode="auto">
          <a:xfrm>
            <a:off x="8321104" y="3146896"/>
            <a:ext cx="165100" cy="2311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Text Box 25"/>
          <p:cNvSpPr txBox="1">
            <a:spLocks noChangeArrowheads="1"/>
          </p:cNvSpPr>
          <p:nvPr/>
        </p:nvSpPr>
        <p:spPr bwMode="auto">
          <a:xfrm>
            <a:off x="5684267" y="5374159"/>
            <a:ext cx="31654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 sz="2800"/>
              <a:t>[R</a:t>
            </a:r>
            <a:r>
              <a:rPr lang="en-US" altLang="x-none" sz="2000"/>
              <a:t>3</a:t>
            </a:r>
            <a:r>
              <a:rPr lang="en-US" altLang="x-none" sz="2800"/>
              <a:t>:A&gt;10][S</a:t>
            </a:r>
            <a:r>
              <a:rPr lang="en-US" altLang="x-none" sz="2000"/>
              <a:t>2</a:t>
            </a:r>
            <a:r>
              <a:rPr lang="en-US" altLang="x-none" sz="2800"/>
              <a:t>:A</a:t>
            </a:r>
            <a:r>
              <a:rPr lang="en-US" altLang="x-none">
                <a:sym typeface="Symbol" charset="2"/>
              </a:rPr>
              <a:t></a:t>
            </a:r>
            <a:r>
              <a:rPr lang="en-US" altLang="x-none" sz="2800"/>
              <a:t>5]</a:t>
            </a:r>
          </a:p>
        </p:txBody>
      </p:sp>
    </p:spTree>
    <p:extLst>
      <p:ext uri="{BB962C8B-B14F-4D97-AF65-F5344CB8AC3E}">
        <p14:creationId xmlns:p14="http://schemas.microsoft.com/office/powerpoint/2010/main" val="1561004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4400" dirty="0"/>
              <a:t>Reduction for Primary Horizontal Fragmentation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DCDAB-2781-4647-8180-90F1E931D796}" type="slidenum">
              <a:rPr lang="zh-CN" altLang="en-US" smtClean="0"/>
              <a:pPr/>
              <a:t>46</a:t>
            </a:fld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>
          <a:xfrm>
            <a:off x="1435100" y="1916832"/>
            <a:ext cx="7499350" cy="4331568"/>
          </a:xfrm>
        </p:spPr>
        <p:txBody>
          <a:bodyPr/>
          <a:lstStyle/>
          <a:p>
            <a:pPr eaLnBrk="1" hangingPunct="1">
              <a:spcAft>
                <a:spcPts val="1800"/>
              </a:spcAft>
              <a:buFontTx/>
              <a:buNone/>
            </a:pPr>
            <a:r>
              <a:rPr lang="en-US" altLang="x-none" sz="4800" u="sng" dirty="0"/>
              <a:t>Rule </a:t>
            </a:r>
            <a:r>
              <a:rPr lang="en-US" altLang="zh-CN" sz="4800" u="sng" dirty="0" smtClean="0"/>
              <a:t>2:</a:t>
            </a:r>
            <a:r>
              <a:rPr lang="zh-CN" altLang="en-US" sz="4800" u="sng" dirty="0" smtClean="0"/>
              <a:t> </a:t>
            </a:r>
            <a:r>
              <a:rPr lang="en-US" altLang="zh-CN" sz="4400" u="sng" dirty="0" smtClean="0"/>
              <a:t>Eliminate</a:t>
            </a:r>
            <a:r>
              <a:rPr lang="zh-CN" altLang="en-US" sz="4400" u="sng" dirty="0" smtClean="0"/>
              <a:t> </a:t>
            </a:r>
            <a:r>
              <a:rPr lang="en-US" altLang="zh-CN" sz="4400" u="sng" dirty="0" smtClean="0"/>
              <a:t>useless</a:t>
            </a:r>
            <a:r>
              <a:rPr lang="zh-CN" altLang="en-US" sz="4400" u="sng" dirty="0" smtClean="0"/>
              <a:t> </a:t>
            </a:r>
            <a:r>
              <a:rPr lang="en-US" altLang="zh-CN" sz="4400" u="sng" dirty="0" smtClean="0"/>
              <a:t>joins</a:t>
            </a:r>
            <a:endParaRPr lang="en-US" altLang="x-none" dirty="0">
              <a:sym typeface="Symbol" charset="2"/>
            </a:endParaRPr>
          </a:p>
          <a:p>
            <a:pPr eaLnBrk="1" hangingPunct="1">
              <a:buFontTx/>
              <a:buNone/>
            </a:pPr>
            <a:endParaRPr lang="en-US" altLang="x-none" sz="2400" dirty="0">
              <a:sym typeface="Symbol" charset="2"/>
            </a:endParaRPr>
          </a:p>
          <a:p>
            <a:pPr eaLnBrk="1" hangingPunct="1">
              <a:buFontTx/>
              <a:buNone/>
            </a:pPr>
            <a:endParaRPr lang="en-US" altLang="x-none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2261592" y="3068960"/>
            <a:ext cx="6270848" cy="2530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825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charset="2"/>
              <a:buChar char="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36538" algn="l" rtl="0" eaLnBrk="0" fontAlgn="base" hangingPunct="0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Font typeface="Verdana" charset="0"/>
              <a:buChar char="◦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58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BBB59"/>
              </a:buClr>
              <a:buFont typeface="Wingdings 2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698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eaLnBrk="1" hangingPunct="1">
              <a:buFontTx/>
              <a:buNone/>
            </a:pPr>
            <a:r>
              <a:rPr lang="en-US" altLang="x-none" smtClean="0"/>
              <a:t>[R: C</a:t>
            </a:r>
            <a:r>
              <a:rPr lang="en-US" altLang="x-none" sz="2400" smtClean="0"/>
              <a:t>1</a:t>
            </a:r>
            <a:r>
              <a:rPr lang="en-US" altLang="x-none" smtClean="0"/>
              <a:t>]      [S: C</a:t>
            </a:r>
            <a:r>
              <a:rPr lang="en-US" altLang="x-none" sz="2400" smtClean="0"/>
              <a:t>2</a:t>
            </a:r>
            <a:r>
              <a:rPr lang="en-US" altLang="x-none" smtClean="0"/>
              <a:t>]  </a:t>
            </a:r>
            <a:r>
              <a:rPr lang="en-US" altLang="x-none" smtClean="0">
                <a:sym typeface="Symbol" charset="2"/>
              </a:rPr>
              <a:t></a:t>
            </a:r>
          </a:p>
          <a:p>
            <a:pPr eaLnBrk="1" hangingPunct="1">
              <a:buFontTx/>
              <a:buNone/>
            </a:pPr>
            <a:endParaRPr lang="en-US" altLang="x-none" dirty="0" smtClean="0">
              <a:sym typeface="Symbol" charset="2"/>
            </a:endParaRPr>
          </a:p>
          <a:p>
            <a:pPr eaLnBrk="1" hangingPunct="1">
              <a:buFontTx/>
              <a:buNone/>
            </a:pPr>
            <a:r>
              <a:rPr lang="en-US" altLang="x-none" dirty="0" smtClean="0">
                <a:sym typeface="Symbol" charset="2"/>
              </a:rPr>
              <a:t>[R      S: C</a:t>
            </a:r>
            <a:r>
              <a:rPr lang="en-US" altLang="x-none" sz="2400" dirty="0" smtClean="0">
                <a:sym typeface="Symbol" charset="2"/>
              </a:rPr>
              <a:t>1</a:t>
            </a:r>
            <a:r>
              <a:rPr lang="en-US" altLang="x-none" dirty="0" smtClean="0">
                <a:sym typeface="Symbol" charset="2"/>
              </a:rPr>
              <a:t> </a:t>
            </a:r>
            <a:r>
              <a:rPr lang="en-US" altLang="x-none" b="1" dirty="0" smtClean="0">
                <a:sym typeface="Symbol" charset="2"/>
              </a:rPr>
              <a:t> </a:t>
            </a:r>
            <a:r>
              <a:rPr lang="en-US" altLang="x-none" dirty="0" smtClean="0">
                <a:sym typeface="Symbol" charset="2"/>
              </a:rPr>
              <a:t>C</a:t>
            </a:r>
            <a:r>
              <a:rPr lang="en-US" altLang="x-none" sz="2400" dirty="0" smtClean="0">
                <a:sym typeface="Symbol" charset="2"/>
              </a:rPr>
              <a:t>2</a:t>
            </a:r>
            <a:r>
              <a:rPr lang="en-US" altLang="x-none" b="1" dirty="0" smtClean="0">
                <a:sym typeface="Symbol" charset="2"/>
              </a:rPr>
              <a:t>  </a:t>
            </a:r>
            <a:r>
              <a:rPr lang="en-US" altLang="x-none" dirty="0" smtClean="0">
                <a:sym typeface="Symbol" charset="2"/>
              </a:rPr>
              <a:t>R.A = S.A]</a:t>
            </a:r>
            <a:endParaRPr lang="en-US" altLang="x-none" b="1" dirty="0">
              <a:sym typeface="Symbol" charset="2"/>
            </a:endParaRPr>
          </a:p>
        </p:txBody>
      </p:sp>
      <p:grpSp>
        <p:nvGrpSpPr>
          <p:cNvPr id="8" name="Group 4"/>
          <p:cNvGrpSpPr>
            <a:grpSpLocks/>
          </p:cNvGrpSpPr>
          <p:nvPr/>
        </p:nvGrpSpPr>
        <p:grpSpPr bwMode="auto">
          <a:xfrm>
            <a:off x="3734792" y="3234060"/>
            <a:ext cx="457200" cy="701675"/>
            <a:chOff x="2448" y="1344"/>
            <a:chExt cx="288" cy="442"/>
          </a:xfrm>
        </p:grpSpPr>
        <p:sp>
          <p:nvSpPr>
            <p:cNvPr id="9" name="AutoShape 5"/>
            <p:cNvSpPr>
              <a:spLocks noChangeArrowheads="1"/>
            </p:cNvSpPr>
            <p:nvPr/>
          </p:nvSpPr>
          <p:spPr bwMode="auto">
            <a:xfrm rot="-5400000">
              <a:off x="2496" y="1296"/>
              <a:ext cx="192" cy="288"/>
            </a:xfrm>
            <a:prstGeom prst="flowChartCollat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10" name="Text Box 6"/>
            <p:cNvSpPr txBox="1">
              <a:spLocks noChangeArrowheads="1"/>
            </p:cNvSpPr>
            <p:nvPr/>
          </p:nvSpPr>
          <p:spPr bwMode="auto">
            <a:xfrm>
              <a:off x="2496" y="1536"/>
              <a:ext cx="2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x-none" sz="2000"/>
                <a:t>A</a:t>
              </a:r>
            </a:p>
          </p:txBody>
        </p:sp>
      </p:grpSp>
      <p:grpSp>
        <p:nvGrpSpPr>
          <p:cNvPr id="11" name="Group 7"/>
          <p:cNvGrpSpPr>
            <a:grpSpLocks/>
          </p:cNvGrpSpPr>
          <p:nvPr/>
        </p:nvGrpSpPr>
        <p:grpSpPr bwMode="auto">
          <a:xfrm>
            <a:off x="2845792" y="4389760"/>
            <a:ext cx="457200" cy="701675"/>
            <a:chOff x="2448" y="1344"/>
            <a:chExt cx="288" cy="442"/>
          </a:xfrm>
        </p:grpSpPr>
        <p:sp>
          <p:nvSpPr>
            <p:cNvPr id="12" name="AutoShape 8"/>
            <p:cNvSpPr>
              <a:spLocks noChangeArrowheads="1"/>
            </p:cNvSpPr>
            <p:nvPr/>
          </p:nvSpPr>
          <p:spPr bwMode="auto">
            <a:xfrm rot="-5400000">
              <a:off x="2496" y="1296"/>
              <a:ext cx="192" cy="288"/>
            </a:xfrm>
            <a:prstGeom prst="flowChartCollat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13" name="Text Box 9"/>
            <p:cNvSpPr txBox="1">
              <a:spLocks noChangeArrowheads="1"/>
            </p:cNvSpPr>
            <p:nvPr/>
          </p:nvSpPr>
          <p:spPr bwMode="auto">
            <a:xfrm>
              <a:off x="2496" y="1536"/>
              <a:ext cx="2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x-none" sz="2000"/>
                <a:t>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69237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>
              <a:defRPr/>
            </a:pPr>
            <a:r>
              <a:rPr lang="en-US" altLang="zh-CN" sz="3600" dirty="0" smtClean="0"/>
              <a:t>Exercise:</a:t>
            </a:r>
            <a:r>
              <a:rPr lang="zh-CN" altLang="en-US" sz="3600" dirty="0" smtClean="0"/>
              <a:t> </a:t>
            </a:r>
            <a:r>
              <a:rPr lang="en-US" altLang="zh-CN" sz="3600" dirty="0" smtClean="0"/>
              <a:t>Reduction for Primary Horizontal Fragmentation</a:t>
            </a:r>
            <a:endParaRPr lang="zh-CN" altLang="en-US" sz="3600" dirty="0"/>
          </a:p>
        </p:txBody>
      </p:sp>
      <p:sp>
        <p:nvSpPr>
          <p:cNvPr id="1024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Example</a:t>
            </a:r>
          </a:p>
          <a:p>
            <a:pPr eaLnBrk="1" hangingPunct="1">
              <a:buFont typeface="Wingdings 2" charset="2"/>
              <a:buNone/>
            </a:pPr>
            <a:r>
              <a:rPr lang="en-US" altLang="zh-CN"/>
              <a:t>	Assume EMP is fragmented as before, and ASG is fragmented as</a:t>
            </a:r>
            <a:endParaRPr lang="zh-CN" altLang="en-US"/>
          </a:p>
          <a:p>
            <a:pPr eaLnBrk="1" hangingPunct="1"/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D4325EAF-66BD-8F48-8215-1F28F0A2FE26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47</a:t>
            </a:fld>
            <a:endParaRPr lang="en-US" altLang="zh-CN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  <p:sp>
        <p:nvSpPr>
          <p:cNvPr id="1024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0242" name="Object 1"/>
          <p:cNvGraphicFramePr>
            <a:graphicFrameLocks noChangeAspect="1"/>
          </p:cNvGraphicFramePr>
          <p:nvPr/>
        </p:nvGraphicFramePr>
        <p:xfrm>
          <a:off x="1857375" y="3214688"/>
          <a:ext cx="4573588" cy="1643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4" name="Equation" r:id="rId3" imgW="1320227" imgH="457002" progId="Equation.DSMT4">
                  <p:embed/>
                </p:oleObj>
              </mc:Choice>
              <mc:Fallback>
                <p:oleObj name="Equation" r:id="rId3" imgW="1320227" imgH="457002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7375" y="3214688"/>
                        <a:ext cx="4573588" cy="1643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3" name="Object 3"/>
          <p:cNvGraphicFramePr>
            <a:graphicFrameLocks noChangeAspect="1"/>
          </p:cNvGraphicFramePr>
          <p:nvPr/>
        </p:nvGraphicFramePr>
        <p:xfrm>
          <a:off x="1928813" y="5000625"/>
          <a:ext cx="3286125" cy="158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5" name="Equation" r:id="rId5" imgW="1562100" imgH="914400" progId="Equation.DSMT4">
                  <p:embed/>
                </p:oleObj>
              </mc:Choice>
              <mc:Fallback>
                <p:oleObj name="Equation" r:id="rId5" imgW="1562100" imgH="9144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8813" y="5000625"/>
                        <a:ext cx="3286125" cy="1581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Bent Arrow 33"/>
          <p:cNvSpPr/>
          <p:nvPr/>
        </p:nvSpPr>
        <p:spPr>
          <a:xfrm rot="10800000">
            <a:off x="5286375" y="2571750"/>
            <a:ext cx="2028825" cy="3571875"/>
          </a:xfrm>
          <a:prstGeom prst="bentArrow">
            <a:avLst>
              <a:gd name="adj1" fmla="val 7199"/>
              <a:gd name="adj2" fmla="val 10693"/>
              <a:gd name="adj3" fmla="val 17550"/>
              <a:gd name="adj4" fmla="val 125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36" name="Straight Connector 35"/>
          <p:cNvCxnSpPr/>
          <p:nvPr/>
        </p:nvCxnSpPr>
        <p:spPr>
          <a:xfrm>
            <a:off x="6500813" y="2571750"/>
            <a:ext cx="1428750" cy="1588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>
              <a:defRPr/>
            </a:pPr>
            <a:r>
              <a:rPr lang="en-US" altLang="zh-CN" sz="3600" dirty="0"/>
              <a:t>Exercise:</a:t>
            </a:r>
            <a:r>
              <a:rPr lang="zh-CN" altLang="en-US" sz="3600" dirty="0"/>
              <a:t> </a:t>
            </a:r>
            <a:r>
              <a:rPr lang="en-US" altLang="zh-CN" sz="3600" dirty="0"/>
              <a:t>Reduction for Primary Horizontal Fragmentation</a:t>
            </a:r>
            <a:endParaRPr lang="zh-CN" altLang="en-US" sz="3600" dirty="0"/>
          </a:p>
        </p:txBody>
      </p:sp>
      <p:sp>
        <p:nvSpPr>
          <p:cNvPr id="563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Example</a:t>
            </a:r>
          </a:p>
          <a:p>
            <a:pPr eaLnBrk="1" hangingPunct="1">
              <a:buFont typeface="Wingdings 2" charset="2"/>
              <a:buNone/>
            </a:pPr>
            <a:r>
              <a:rPr lang="en-US" altLang="zh-CN"/>
              <a:t>	EMP and ASG are fragmented using predicates </a:t>
            </a:r>
            <a:r>
              <a:rPr lang="en-US" altLang="zh-CN">
                <a:solidFill>
                  <a:srgbClr val="C00000"/>
                </a:solidFill>
              </a:rPr>
              <a:t>on the same attribute ENO</a:t>
            </a:r>
            <a:endParaRPr lang="zh-CN" altLang="en-US">
              <a:solidFill>
                <a:srgbClr val="C00000"/>
              </a:solidFill>
            </a:endParaRPr>
          </a:p>
          <a:p>
            <a:pPr eaLnBrk="1" hangingPunct="1">
              <a:buFont typeface="Wingdings 2" charset="2"/>
              <a:buNone/>
            </a:pPr>
            <a:r>
              <a:rPr lang="en-US" altLang="zh-CN"/>
              <a:t>	Query:</a:t>
            </a:r>
          </a:p>
          <a:p>
            <a:pPr eaLnBrk="1" hangingPunct="1">
              <a:buFont typeface="Wingdings 2" charset="2"/>
              <a:buNone/>
            </a:pPr>
            <a:r>
              <a:rPr lang="en-US" altLang="zh-CN"/>
              <a:t>	</a:t>
            </a:r>
            <a:r>
              <a:rPr lang="en-US" altLang="zh-CN" b="1">
                <a:latin typeface="Courier New" charset="0"/>
              </a:rPr>
              <a:t>SELECT</a:t>
            </a:r>
            <a:r>
              <a:rPr lang="en-US" altLang="zh-CN">
                <a:latin typeface="Courier New" charset="0"/>
              </a:rPr>
              <a:t>	*</a:t>
            </a:r>
            <a:endParaRPr lang="zh-CN" altLang="en-US">
              <a:latin typeface="Courier New" charset="0"/>
            </a:endParaRPr>
          </a:p>
          <a:p>
            <a:pPr eaLnBrk="1" hangingPunct="1">
              <a:buFont typeface="Wingdings 2" charset="2"/>
              <a:buNone/>
            </a:pPr>
            <a:r>
              <a:rPr lang="en-US" altLang="zh-CN">
                <a:latin typeface="Courier New" charset="0"/>
              </a:rPr>
              <a:t>	</a:t>
            </a:r>
            <a:r>
              <a:rPr lang="en-US" altLang="zh-CN" b="1">
                <a:latin typeface="Courier New" charset="0"/>
              </a:rPr>
              <a:t>FROM</a:t>
            </a:r>
            <a:r>
              <a:rPr lang="en-US" altLang="zh-CN">
                <a:latin typeface="Courier New" charset="0"/>
              </a:rPr>
              <a:t> 		EMP, ASG</a:t>
            </a:r>
            <a:endParaRPr lang="zh-CN" altLang="en-US">
              <a:latin typeface="Courier New" charset="0"/>
            </a:endParaRPr>
          </a:p>
          <a:p>
            <a:pPr eaLnBrk="1" hangingPunct="1">
              <a:buFont typeface="Wingdings 2" charset="2"/>
              <a:buNone/>
            </a:pPr>
            <a:r>
              <a:rPr lang="en-US" altLang="zh-CN">
                <a:latin typeface="Courier New" charset="0"/>
              </a:rPr>
              <a:t>	</a:t>
            </a:r>
            <a:r>
              <a:rPr lang="en-US" altLang="zh-CN" b="1">
                <a:latin typeface="Courier New" charset="0"/>
              </a:rPr>
              <a:t>WHERE</a:t>
            </a:r>
            <a:r>
              <a:rPr lang="en-US" altLang="zh-CN">
                <a:latin typeface="Courier New" charset="0"/>
              </a:rPr>
              <a:t>		EMP.ENO=ASG.ENO</a:t>
            </a:r>
            <a:endParaRPr lang="zh-CN" altLang="en-US">
              <a:latin typeface="Courier New" charset="0"/>
            </a:endParaRPr>
          </a:p>
          <a:p>
            <a:pPr eaLnBrk="1" hangingPunct="1"/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BC3ED9D6-849B-864F-AA9C-0D6675502B42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48</a:t>
            </a:fld>
            <a:endParaRPr lang="en-US" altLang="zh-CN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  <p:sp>
        <p:nvSpPr>
          <p:cNvPr id="563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>
              <a:defRPr/>
            </a:pPr>
            <a:r>
              <a:rPr lang="en-US" altLang="zh-CN" sz="3600" dirty="0"/>
              <a:t>Exercise:</a:t>
            </a:r>
            <a:r>
              <a:rPr lang="zh-CN" altLang="en-US" sz="3600" dirty="0"/>
              <a:t> </a:t>
            </a:r>
            <a:r>
              <a:rPr lang="en-US" altLang="zh-CN" sz="3600" dirty="0"/>
              <a:t>Reduction for Primary Horizontal Fragmentation</a:t>
            </a:r>
            <a:endParaRPr lang="zh-CN" altLang="en-US" sz="3600" dirty="0"/>
          </a:p>
        </p:txBody>
      </p:sp>
      <p:sp>
        <p:nvSpPr>
          <p:cNvPr id="583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Example</a:t>
            </a:r>
          </a:p>
          <a:p>
            <a:pPr eaLnBrk="1" hangingPunct="1">
              <a:buFont typeface="Wingdings 2" charset="2"/>
              <a:buNone/>
            </a:pPr>
            <a:r>
              <a:rPr lang="en-US" altLang="zh-CN"/>
              <a:t>	Reduced query tree</a:t>
            </a:r>
            <a:endParaRPr lang="zh-CN" altLang="en-US">
              <a:solidFill>
                <a:srgbClr val="C00000"/>
              </a:solidFill>
            </a:endParaRPr>
          </a:p>
          <a:p>
            <a:pPr eaLnBrk="1" hangingPunct="1">
              <a:buFont typeface="Wingdings 2" charset="2"/>
              <a:buNone/>
            </a:pPr>
            <a:r>
              <a:rPr lang="en-US" altLang="zh-CN"/>
              <a:t>	</a:t>
            </a:r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9C181332-EB23-484E-AE1F-71C62E4C85E6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49</a:t>
            </a:fld>
            <a:endParaRPr lang="en-US" altLang="zh-CN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  <p:sp>
        <p:nvSpPr>
          <p:cNvPr id="5837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5837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2045" y="2852936"/>
            <a:ext cx="7722443" cy="28626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2">
                    <a:satMod val="130000"/>
                  </a:schemeClr>
                </a:solidFill>
              </a:rPr>
              <a:t>Normalization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x-none" dirty="0"/>
              <a:t>Convert from general language to a “standard” form (e.g.,  Relational Algebra)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Conjunctive </a:t>
            </a:r>
            <a:r>
              <a:rPr lang="en-US" altLang="zh-CN" dirty="0"/>
              <a:t>normal form </a:t>
            </a:r>
            <a:r>
              <a:rPr lang="en-US" altLang="zh-CN" dirty="0">
                <a:solidFill>
                  <a:srgbClr val="C00000"/>
                </a:solidFill>
              </a:rPr>
              <a:t>(more practical</a:t>
            </a:r>
            <a:r>
              <a:rPr lang="en-US" altLang="zh-CN" dirty="0" smtClean="0">
                <a:solidFill>
                  <a:srgbClr val="C00000"/>
                </a:solidFill>
              </a:rPr>
              <a:t>)</a:t>
            </a:r>
            <a:endParaRPr lang="en-US" altLang="zh-CN" dirty="0" smtClean="0"/>
          </a:p>
          <a:p>
            <a:endParaRPr lang="en-US" altLang="zh-CN" dirty="0"/>
          </a:p>
          <a:p>
            <a:pPr>
              <a:spcBef>
                <a:spcPts val="2400"/>
              </a:spcBef>
            </a:pPr>
            <a:r>
              <a:rPr lang="en-US" altLang="zh-CN" dirty="0" smtClean="0"/>
              <a:t>Disjunctive </a:t>
            </a:r>
            <a:r>
              <a:rPr lang="en-US" altLang="zh-CN" dirty="0"/>
              <a:t>normal form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DCDAB-2781-4647-8180-90F1E931D796}" type="slidenum">
              <a:rPr lang="zh-CN" altLang="en-US" smtClean="0"/>
              <a:pPr/>
              <a:t>5</a:t>
            </a:fld>
            <a:endParaRPr lang="en-US" altLang="zh-CN"/>
          </a:p>
        </p:txBody>
      </p:sp>
      <p:graphicFrame>
        <p:nvGraphicFramePr>
          <p:cNvPr id="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4916197"/>
              </p:ext>
            </p:extLst>
          </p:nvPr>
        </p:nvGraphicFramePr>
        <p:xfrm>
          <a:off x="1857375" y="3861048"/>
          <a:ext cx="680085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76" name="Equation" r:id="rId3" imgW="2628900" imgH="203200" progId="Equation.DSMT4">
                  <p:embed/>
                </p:oleObj>
              </mc:Choice>
              <mc:Fallback>
                <p:oleObj name="Equation" r:id="rId3" imgW="26289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7375" y="3861048"/>
                        <a:ext cx="6800850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0126101"/>
              </p:ext>
            </p:extLst>
          </p:nvPr>
        </p:nvGraphicFramePr>
        <p:xfrm>
          <a:off x="1857375" y="5156423"/>
          <a:ext cx="6775450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77" name="Equation" r:id="rId5" imgW="2641600" imgH="203200" progId="Equation.DSMT4">
                  <p:embed/>
                </p:oleObj>
              </mc:Choice>
              <mc:Fallback>
                <p:oleObj name="Equation" r:id="rId5" imgW="26416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7375" y="5156423"/>
                        <a:ext cx="6775450" cy="504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98559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Localization</a:t>
            </a:r>
            <a:r>
              <a:rPr lang="zh-CN" altLang="en-US" dirty="0"/>
              <a:t> </a:t>
            </a:r>
            <a:r>
              <a:rPr lang="en-US" altLang="zh-CN" dirty="0" smtClean="0"/>
              <a:t>Example</a:t>
            </a:r>
            <a:r>
              <a:rPr lang="zh-CN" altLang="en-US" dirty="0" smtClean="0"/>
              <a:t> </a:t>
            </a:r>
            <a:r>
              <a:rPr lang="en-US" altLang="zh-CN" dirty="0" smtClean="0"/>
              <a:t>C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DCDAB-2781-4647-8180-90F1E931D796}" type="slidenum">
              <a:rPr lang="zh-CN" altLang="en-US" smtClean="0"/>
              <a:pPr/>
              <a:t>50</a:t>
            </a:fld>
            <a:endParaRPr lang="en-US" altLang="zh-CN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1264096" y="1546448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825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charset="2"/>
              <a:buChar char="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36538" algn="l" rtl="0" eaLnBrk="0" fontAlgn="base" hangingPunct="0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Font typeface="Verdana" charset="0"/>
              <a:buChar char="◦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58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BBB59"/>
              </a:buClr>
              <a:buFont typeface="Wingdings 2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698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eaLnBrk="1" hangingPunct="1">
              <a:buFontTx/>
              <a:buNone/>
            </a:pPr>
            <a:endParaRPr lang="en-US" altLang="x-none" u="sng" dirty="0" smtClean="0"/>
          </a:p>
          <a:p>
            <a:pPr eaLnBrk="1" hangingPunct="1">
              <a:buFontTx/>
              <a:buNone/>
            </a:pPr>
            <a:r>
              <a:rPr lang="en-US" altLang="x-none" dirty="0" smtClean="0"/>
              <a:t>(1)		</a:t>
            </a:r>
            <a:r>
              <a:rPr lang="en-US" altLang="x-none" dirty="0" smtClean="0">
                <a:sym typeface="Symbol" charset="2"/>
              </a:rPr>
              <a:t></a:t>
            </a:r>
            <a:r>
              <a:rPr lang="en-US" altLang="x-none" baseline="-25000" dirty="0" smtClean="0">
                <a:sym typeface="Symbol" charset="2"/>
              </a:rPr>
              <a:t>A</a:t>
            </a:r>
            <a:r>
              <a:rPr lang="en-US" altLang="x-none" dirty="0" smtClean="0"/>
              <a:t>	              R</a:t>
            </a:r>
            <a:r>
              <a:rPr lang="en-US" altLang="x-none" sz="2400" dirty="0" smtClean="0"/>
              <a:t>1</a:t>
            </a:r>
            <a:r>
              <a:rPr lang="en-US" altLang="x-none" dirty="0" smtClean="0"/>
              <a:t>(K, A, B)</a:t>
            </a:r>
          </a:p>
          <a:p>
            <a:pPr eaLnBrk="1" hangingPunct="1">
              <a:lnSpc>
                <a:spcPct val="130000"/>
              </a:lnSpc>
              <a:buFontTx/>
              <a:buNone/>
            </a:pPr>
            <a:r>
              <a:rPr lang="en-US" altLang="x-none" dirty="0" smtClean="0"/>
              <a:t>			R	              R</a:t>
            </a:r>
            <a:r>
              <a:rPr lang="en-US" altLang="x-none" sz="2400" dirty="0" smtClean="0"/>
              <a:t>2</a:t>
            </a:r>
            <a:r>
              <a:rPr lang="en-US" altLang="x-none" dirty="0" smtClean="0"/>
              <a:t>(K, C, D)</a:t>
            </a:r>
            <a:endParaRPr lang="en-US" altLang="x-none" dirty="0"/>
          </a:p>
        </p:txBody>
      </p:sp>
      <p:sp>
        <p:nvSpPr>
          <p:cNvPr id="9" name="Line 4"/>
          <p:cNvSpPr>
            <a:spLocks noChangeShapeType="1"/>
          </p:cNvSpPr>
          <p:nvPr/>
        </p:nvSpPr>
        <p:spPr bwMode="auto">
          <a:xfrm>
            <a:off x="3321496" y="2689448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AutoShape 5"/>
          <p:cNvSpPr>
            <a:spLocks/>
          </p:cNvSpPr>
          <p:nvPr/>
        </p:nvSpPr>
        <p:spPr bwMode="auto">
          <a:xfrm>
            <a:off x="5477321" y="2056036"/>
            <a:ext cx="265113" cy="1546225"/>
          </a:xfrm>
          <a:prstGeom prst="leftBrace">
            <a:avLst>
              <a:gd name="adj1" fmla="val 4860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281887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Localization</a:t>
            </a:r>
            <a:r>
              <a:rPr lang="zh-CN" altLang="en-US" dirty="0"/>
              <a:t> </a:t>
            </a:r>
            <a:r>
              <a:rPr lang="en-US" altLang="zh-CN" dirty="0"/>
              <a:t>Example</a:t>
            </a:r>
            <a:r>
              <a:rPr lang="zh-CN" altLang="en-US" dirty="0"/>
              <a:t> </a:t>
            </a:r>
            <a:r>
              <a:rPr lang="en-US" altLang="zh-CN" dirty="0"/>
              <a:t>C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DCDAB-2781-4647-8180-90F1E931D796}" type="slidenum">
              <a:rPr lang="zh-CN" altLang="en-US" smtClean="0"/>
              <a:pPr/>
              <a:t>51</a:t>
            </a:fld>
            <a:endParaRPr lang="en-US" altLang="zh-CN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331640" y="1700808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825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charset="2"/>
              <a:buChar char="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36538" algn="l" rtl="0" eaLnBrk="0" fontAlgn="base" hangingPunct="0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Font typeface="Verdana" charset="0"/>
              <a:buChar char="◦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58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BBB59"/>
              </a:buClr>
              <a:buFont typeface="Wingdings 2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698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eaLnBrk="1" hangingPunct="1">
              <a:buFontTx/>
              <a:buNone/>
            </a:pPr>
            <a:r>
              <a:rPr lang="en-US" altLang="x-none" smtClean="0"/>
              <a:t>(2) 		</a:t>
            </a:r>
            <a:r>
              <a:rPr lang="en-US" altLang="x-none" smtClean="0">
                <a:sym typeface="Symbol" charset="2"/>
              </a:rPr>
              <a:t></a:t>
            </a:r>
            <a:r>
              <a:rPr lang="en-US" altLang="x-none" baseline="-25000" smtClean="0">
                <a:sym typeface="Symbol" charset="2"/>
              </a:rPr>
              <a:t>A</a:t>
            </a:r>
            <a:r>
              <a:rPr lang="en-US" altLang="x-none" smtClean="0"/>
              <a:t>	 </a:t>
            </a:r>
          </a:p>
          <a:p>
            <a:pPr eaLnBrk="1" hangingPunct="1">
              <a:buFontTx/>
              <a:buNone/>
            </a:pPr>
            <a:endParaRPr lang="en-US" altLang="x-none" smtClean="0"/>
          </a:p>
          <a:p>
            <a:pPr eaLnBrk="1" hangingPunct="1">
              <a:buFontTx/>
              <a:buNone/>
            </a:pPr>
            <a:endParaRPr lang="en-US" altLang="x-none" smtClean="0"/>
          </a:p>
          <a:p>
            <a:pPr eaLnBrk="1" hangingPunct="1">
              <a:buFontTx/>
              <a:buNone/>
            </a:pPr>
            <a:r>
              <a:rPr lang="en-US" altLang="x-none" smtClean="0"/>
              <a:t>		R</a:t>
            </a:r>
            <a:r>
              <a:rPr lang="en-US" altLang="x-none" sz="2400" smtClean="0"/>
              <a:t>1		</a:t>
            </a:r>
            <a:r>
              <a:rPr lang="en-US" altLang="x-none" smtClean="0"/>
              <a:t>R</a:t>
            </a:r>
            <a:r>
              <a:rPr lang="en-US" altLang="x-none" sz="2400" smtClean="0"/>
              <a:t>2</a:t>
            </a:r>
            <a:endParaRPr lang="en-US" altLang="x-none" smtClean="0"/>
          </a:p>
          <a:p>
            <a:pPr eaLnBrk="1" hangingPunct="1">
              <a:buFontTx/>
              <a:buNone/>
            </a:pPr>
            <a:r>
              <a:rPr lang="en-US" altLang="x-none" smtClean="0"/>
              <a:t>  (K, A, B)       (K, C, D)</a:t>
            </a:r>
          </a:p>
          <a:p>
            <a:pPr eaLnBrk="1" hangingPunct="1">
              <a:buFontTx/>
              <a:buNone/>
            </a:pPr>
            <a:endParaRPr lang="en-US" altLang="x-none"/>
          </a:p>
        </p:txBody>
      </p:sp>
      <p:grpSp>
        <p:nvGrpSpPr>
          <p:cNvPr id="7" name="Group 4"/>
          <p:cNvGrpSpPr>
            <a:grpSpLocks/>
          </p:cNvGrpSpPr>
          <p:nvPr/>
        </p:nvGrpSpPr>
        <p:grpSpPr bwMode="auto">
          <a:xfrm>
            <a:off x="3236640" y="2615208"/>
            <a:ext cx="457200" cy="701675"/>
            <a:chOff x="2448" y="1344"/>
            <a:chExt cx="288" cy="442"/>
          </a:xfrm>
        </p:grpSpPr>
        <p:sp>
          <p:nvSpPr>
            <p:cNvPr id="8" name="AutoShape 5"/>
            <p:cNvSpPr>
              <a:spLocks noChangeArrowheads="1"/>
            </p:cNvSpPr>
            <p:nvPr/>
          </p:nvSpPr>
          <p:spPr bwMode="auto">
            <a:xfrm rot="-5400000">
              <a:off x="2496" y="1296"/>
              <a:ext cx="192" cy="288"/>
            </a:xfrm>
            <a:prstGeom prst="flowChartCollat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9" name="Text Box 6"/>
            <p:cNvSpPr txBox="1">
              <a:spLocks noChangeArrowheads="1"/>
            </p:cNvSpPr>
            <p:nvPr/>
          </p:nvSpPr>
          <p:spPr bwMode="auto">
            <a:xfrm>
              <a:off x="2497" y="1536"/>
              <a:ext cx="21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x-none" sz="2000"/>
                <a:t>K</a:t>
              </a:r>
            </a:p>
          </p:txBody>
        </p:sp>
      </p:grpSp>
      <p:sp>
        <p:nvSpPr>
          <p:cNvPr id="10" name="Line 7"/>
          <p:cNvSpPr>
            <a:spLocks noChangeShapeType="1"/>
          </p:cNvSpPr>
          <p:nvPr/>
        </p:nvSpPr>
        <p:spPr bwMode="auto">
          <a:xfrm>
            <a:off x="3465240" y="2234208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 flipH="1">
            <a:off x="2703240" y="3148608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>
            <a:off x="3922440" y="2996208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976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Localization</a:t>
            </a:r>
            <a:r>
              <a:rPr lang="zh-CN" altLang="en-US" dirty="0"/>
              <a:t> </a:t>
            </a:r>
            <a:r>
              <a:rPr lang="en-US" altLang="zh-CN" dirty="0"/>
              <a:t>Example</a:t>
            </a:r>
            <a:r>
              <a:rPr lang="zh-CN" altLang="en-US" dirty="0"/>
              <a:t> </a:t>
            </a:r>
            <a:r>
              <a:rPr lang="en-US" altLang="zh-CN" dirty="0"/>
              <a:t>C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DCDAB-2781-4647-8180-90F1E931D796}" type="slidenum">
              <a:rPr lang="zh-CN" altLang="en-US" smtClean="0"/>
              <a:pPr/>
              <a:t>52</a:t>
            </a:fld>
            <a:endParaRPr lang="en-US" altLang="zh-CN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1336104" y="1690464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825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charset="2"/>
              <a:buChar char="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36538" algn="l" rtl="0" eaLnBrk="0" fontAlgn="base" hangingPunct="0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Font typeface="Verdana" charset="0"/>
              <a:buChar char="◦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58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BBB59"/>
              </a:buClr>
              <a:buFont typeface="Wingdings 2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698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eaLnBrk="1" hangingPunct="1">
              <a:buFontTx/>
              <a:buNone/>
            </a:pPr>
            <a:r>
              <a:rPr lang="en-US" altLang="x-none" smtClean="0"/>
              <a:t>(3) 		</a:t>
            </a:r>
            <a:r>
              <a:rPr lang="en-US" altLang="x-none" smtClean="0">
                <a:sym typeface="Symbol" charset="2"/>
              </a:rPr>
              <a:t></a:t>
            </a:r>
            <a:r>
              <a:rPr lang="en-US" altLang="x-none" baseline="-25000" smtClean="0">
                <a:sym typeface="Symbol" charset="2"/>
              </a:rPr>
              <a:t>A</a:t>
            </a:r>
            <a:r>
              <a:rPr lang="en-US" altLang="x-none" smtClean="0"/>
              <a:t>	 </a:t>
            </a:r>
          </a:p>
          <a:p>
            <a:pPr eaLnBrk="1" hangingPunct="1">
              <a:buFontTx/>
              <a:buNone/>
            </a:pPr>
            <a:endParaRPr lang="en-US" altLang="x-none" smtClean="0"/>
          </a:p>
          <a:p>
            <a:pPr eaLnBrk="1" hangingPunct="1">
              <a:buFontTx/>
              <a:buNone/>
            </a:pPr>
            <a:endParaRPr lang="en-US" altLang="x-none" smtClean="0"/>
          </a:p>
          <a:p>
            <a:pPr eaLnBrk="1" hangingPunct="1">
              <a:buFontTx/>
              <a:buNone/>
            </a:pPr>
            <a:r>
              <a:rPr lang="en-US" altLang="x-none" smtClean="0">
                <a:sym typeface="Symbol" charset="2"/>
              </a:rPr>
              <a:t>		</a:t>
            </a:r>
            <a:r>
              <a:rPr lang="en-US" altLang="x-none" baseline="-25000" smtClean="0">
                <a:sym typeface="Symbol" charset="2"/>
              </a:rPr>
              <a:t>K,A</a:t>
            </a:r>
            <a:r>
              <a:rPr lang="en-US" altLang="x-none" smtClean="0"/>
              <a:t> 		</a:t>
            </a:r>
            <a:r>
              <a:rPr lang="en-US" altLang="x-none" smtClean="0">
                <a:sym typeface="Symbol" charset="2"/>
              </a:rPr>
              <a:t></a:t>
            </a:r>
            <a:r>
              <a:rPr lang="en-US" altLang="x-none" baseline="-25000" smtClean="0">
                <a:sym typeface="Symbol" charset="2"/>
              </a:rPr>
              <a:t>K,A </a:t>
            </a:r>
          </a:p>
          <a:p>
            <a:pPr eaLnBrk="1" hangingPunct="1">
              <a:buFontTx/>
              <a:buNone/>
            </a:pPr>
            <a:endParaRPr lang="en-US" altLang="x-none" smtClean="0"/>
          </a:p>
          <a:p>
            <a:pPr eaLnBrk="1" hangingPunct="1">
              <a:buFontTx/>
              <a:buNone/>
            </a:pPr>
            <a:r>
              <a:rPr lang="en-US" altLang="x-none" smtClean="0"/>
              <a:t>		R</a:t>
            </a:r>
            <a:r>
              <a:rPr lang="en-US" altLang="x-none" sz="2400" smtClean="0"/>
              <a:t>1		</a:t>
            </a:r>
            <a:r>
              <a:rPr lang="en-US" altLang="x-none" smtClean="0"/>
              <a:t>R</a:t>
            </a:r>
            <a:r>
              <a:rPr lang="en-US" altLang="x-none" sz="2400" smtClean="0"/>
              <a:t>2</a:t>
            </a:r>
            <a:endParaRPr lang="en-US" altLang="x-none" smtClean="0"/>
          </a:p>
          <a:p>
            <a:pPr eaLnBrk="1" hangingPunct="1">
              <a:buFontTx/>
              <a:buNone/>
            </a:pPr>
            <a:r>
              <a:rPr lang="en-US" altLang="x-none" smtClean="0"/>
              <a:t>  (K, A, B)       (K, C, D)</a:t>
            </a:r>
          </a:p>
          <a:p>
            <a:pPr eaLnBrk="1" hangingPunct="1">
              <a:buFontTx/>
              <a:buNone/>
            </a:pPr>
            <a:endParaRPr lang="en-US" altLang="x-none"/>
          </a:p>
        </p:txBody>
      </p:sp>
      <p:grpSp>
        <p:nvGrpSpPr>
          <p:cNvPr id="7" name="Group 3"/>
          <p:cNvGrpSpPr>
            <a:grpSpLocks/>
          </p:cNvGrpSpPr>
          <p:nvPr/>
        </p:nvGrpSpPr>
        <p:grpSpPr bwMode="auto">
          <a:xfrm>
            <a:off x="3241104" y="2604864"/>
            <a:ext cx="457200" cy="701675"/>
            <a:chOff x="2448" y="1344"/>
            <a:chExt cx="288" cy="442"/>
          </a:xfrm>
        </p:grpSpPr>
        <p:sp>
          <p:nvSpPr>
            <p:cNvPr id="8" name="AutoShape 4"/>
            <p:cNvSpPr>
              <a:spLocks noChangeArrowheads="1"/>
            </p:cNvSpPr>
            <p:nvPr/>
          </p:nvSpPr>
          <p:spPr bwMode="auto">
            <a:xfrm rot="-5400000">
              <a:off x="2496" y="1296"/>
              <a:ext cx="192" cy="288"/>
            </a:xfrm>
            <a:prstGeom prst="flowChartCollat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9" name="Text Box 5"/>
            <p:cNvSpPr txBox="1">
              <a:spLocks noChangeArrowheads="1"/>
            </p:cNvSpPr>
            <p:nvPr/>
          </p:nvSpPr>
          <p:spPr bwMode="auto">
            <a:xfrm>
              <a:off x="2497" y="1536"/>
              <a:ext cx="21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x-none" sz="2000"/>
                <a:t>K</a:t>
              </a:r>
            </a:p>
          </p:txBody>
        </p:sp>
      </p:grpSp>
      <p:sp>
        <p:nvSpPr>
          <p:cNvPr id="10" name="Line 6"/>
          <p:cNvSpPr>
            <a:spLocks noChangeShapeType="1"/>
          </p:cNvSpPr>
          <p:nvPr/>
        </p:nvSpPr>
        <p:spPr bwMode="auto">
          <a:xfrm>
            <a:off x="3469704" y="2223864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Line 7"/>
          <p:cNvSpPr>
            <a:spLocks noChangeShapeType="1"/>
          </p:cNvSpPr>
          <p:nvPr/>
        </p:nvSpPr>
        <p:spPr bwMode="auto">
          <a:xfrm flipH="1">
            <a:off x="2707704" y="3138264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Line 8"/>
          <p:cNvSpPr>
            <a:spLocks noChangeShapeType="1"/>
          </p:cNvSpPr>
          <p:nvPr/>
        </p:nvSpPr>
        <p:spPr bwMode="auto">
          <a:xfrm>
            <a:off x="3926904" y="2985864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Line 9"/>
          <p:cNvSpPr>
            <a:spLocks noChangeShapeType="1"/>
          </p:cNvSpPr>
          <p:nvPr/>
        </p:nvSpPr>
        <p:spPr bwMode="auto">
          <a:xfrm>
            <a:off x="2479104" y="4205064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Line 10"/>
          <p:cNvSpPr>
            <a:spLocks noChangeShapeType="1"/>
          </p:cNvSpPr>
          <p:nvPr/>
        </p:nvSpPr>
        <p:spPr bwMode="auto">
          <a:xfrm>
            <a:off x="4307904" y="4128864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Text Box 11"/>
          <p:cNvSpPr txBox="1">
            <a:spLocks noChangeArrowheads="1"/>
          </p:cNvSpPr>
          <p:nvPr/>
        </p:nvSpPr>
        <p:spPr bwMode="auto">
          <a:xfrm>
            <a:off x="6800279" y="3462114"/>
            <a:ext cx="1658938" cy="95567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 sz="2800"/>
              <a:t>not really</a:t>
            </a:r>
          </a:p>
          <a:p>
            <a:pPr algn="ctr" eaLnBrk="1" hangingPunct="1"/>
            <a:r>
              <a:rPr lang="en-US" altLang="x-none" sz="2800" dirty="0"/>
              <a:t>needed</a:t>
            </a:r>
            <a:endParaRPr lang="en-US" altLang="x-none" dirty="0"/>
          </a:p>
        </p:txBody>
      </p:sp>
      <p:sp>
        <p:nvSpPr>
          <p:cNvPr id="16" name="Rectangle 15"/>
          <p:cNvSpPr/>
          <p:nvPr/>
        </p:nvSpPr>
        <p:spPr>
          <a:xfrm>
            <a:off x="3469704" y="3359323"/>
            <a:ext cx="2111374" cy="252214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683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Localization</a:t>
            </a:r>
            <a:r>
              <a:rPr lang="zh-CN" altLang="en-US" dirty="0"/>
              <a:t> </a:t>
            </a:r>
            <a:r>
              <a:rPr lang="en-US" altLang="zh-CN" dirty="0"/>
              <a:t>Example</a:t>
            </a:r>
            <a:r>
              <a:rPr lang="zh-CN" altLang="en-US" dirty="0"/>
              <a:t> </a:t>
            </a:r>
            <a:r>
              <a:rPr lang="en-US" altLang="zh-CN" dirty="0"/>
              <a:t>C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DCDAB-2781-4647-8180-90F1E931D796}" type="slidenum">
              <a:rPr lang="zh-CN" altLang="en-US" smtClean="0"/>
              <a:pPr/>
              <a:t>53</a:t>
            </a:fld>
            <a:endParaRPr lang="en-US" altLang="zh-CN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264096" y="1844824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825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charset="2"/>
              <a:buChar char="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36538" algn="l" rtl="0" eaLnBrk="0" fontAlgn="base" hangingPunct="0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Font typeface="Verdana" charset="0"/>
              <a:buChar char="◦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58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BBB59"/>
              </a:buClr>
              <a:buFont typeface="Wingdings 2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698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eaLnBrk="1" hangingPunct="1">
              <a:buFontTx/>
              <a:buNone/>
            </a:pPr>
            <a:r>
              <a:rPr lang="en-US" altLang="x-none" smtClean="0"/>
              <a:t>(4) 	</a:t>
            </a:r>
            <a:r>
              <a:rPr lang="en-US" altLang="x-none" smtClean="0">
                <a:sym typeface="Symbol" charset="2"/>
              </a:rPr>
              <a:t></a:t>
            </a:r>
            <a:r>
              <a:rPr lang="en-US" altLang="x-none" baseline="-25000" smtClean="0">
                <a:sym typeface="Symbol" charset="2"/>
              </a:rPr>
              <a:t>A</a:t>
            </a:r>
            <a:r>
              <a:rPr lang="en-US" altLang="x-none" smtClean="0"/>
              <a:t>	 </a:t>
            </a:r>
          </a:p>
          <a:p>
            <a:pPr eaLnBrk="1" hangingPunct="1">
              <a:buFontTx/>
              <a:buNone/>
            </a:pPr>
            <a:endParaRPr lang="en-US" altLang="x-none" smtClean="0"/>
          </a:p>
          <a:p>
            <a:pPr eaLnBrk="1" hangingPunct="1">
              <a:buFontTx/>
              <a:buNone/>
            </a:pPr>
            <a:r>
              <a:rPr lang="en-US" altLang="x-none" smtClean="0"/>
              <a:t>		R</a:t>
            </a:r>
            <a:r>
              <a:rPr lang="en-US" altLang="x-none" sz="2400" smtClean="0"/>
              <a:t>1</a:t>
            </a:r>
          </a:p>
          <a:p>
            <a:pPr eaLnBrk="1" hangingPunct="1">
              <a:buFontTx/>
              <a:buNone/>
            </a:pPr>
            <a:r>
              <a:rPr lang="en-US" altLang="x-none" sz="2400" smtClean="0"/>
              <a:t>     </a:t>
            </a:r>
            <a:r>
              <a:rPr lang="en-US" altLang="x-none" smtClean="0"/>
              <a:t>(K, A, B)</a:t>
            </a:r>
          </a:p>
          <a:p>
            <a:pPr eaLnBrk="1" hangingPunct="1">
              <a:buFontTx/>
              <a:buNone/>
            </a:pPr>
            <a:endParaRPr lang="en-US" altLang="x-none"/>
          </a:p>
        </p:txBody>
      </p:sp>
      <p:sp>
        <p:nvSpPr>
          <p:cNvPr id="7" name="Line 4"/>
          <p:cNvSpPr>
            <a:spLocks noChangeShapeType="1"/>
          </p:cNvSpPr>
          <p:nvPr/>
        </p:nvSpPr>
        <p:spPr bwMode="auto">
          <a:xfrm>
            <a:off x="2483296" y="2530624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555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Reduction for </a:t>
            </a:r>
            <a:r>
              <a:rPr lang="en-US" altLang="zh-CN" sz="3600" dirty="0" smtClean="0"/>
              <a:t>Vertical</a:t>
            </a:r>
            <a:r>
              <a:rPr lang="zh-CN" altLang="en-US" sz="3600" dirty="0" smtClean="0"/>
              <a:t> </a:t>
            </a:r>
            <a:r>
              <a:rPr lang="en-US" altLang="zh-CN" sz="3600" dirty="0" smtClean="0"/>
              <a:t>Fragmentation</a:t>
            </a:r>
            <a:endParaRPr lang="en-US" sz="3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DCDAB-2781-4647-8180-90F1E931D796}" type="slidenum">
              <a:rPr lang="zh-CN" altLang="en-US" smtClean="0"/>
              <a:pPr/>
              <a:t>54</a:t>
            </a:fld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>
          <a:xfrm>
            <a:off x="1435100" y="1916832"/>
            <a:ext cx="7499350" cy="4331568"/>
          </a:xfrm>
        </p:spPr>
        <p:txBody>
          <a:bodyPr/>
          <a:lstStyle/>
          <a:p>
            <a:pPr eaLnBrk="1" hangingPunct="1">
              <a:spcAft>
                <a:spcPts val="1800"/>
              </a:spcAft>
              <a:buFontTx/>
              <a:buNone/>
            </a:pPr>
            <a:r>
              <a:rPr lang="en-US" altLang="x-none" sz="4800" u="sng" dirty="0"/>
              <a:t>Rule </a:t>
            </a:r>
            <a:r>
              <a:rPr lang="en-US" altLang="zh-CN" sz="4800" u="sng" dirty="0" smtClean="0"/>
              <a:t>3:</a:t>
            </a:r>
            <a:r>
              <a:rPr lang="zh-CN" altLang="en-US" sz="4800" u="sng" dirty="0" smtClean="0"/>
              <a:t> </a:t>
            </a:r>
            <a:r>
              <a:rPr lang="en-US" altLang="zh-CN" sz="4400" u="sng" dirty="0" smtClean="0"/>
              <a:t>Eliminate</a:t>
            </a:r>
            <a:r>
              <a:rPr lang="zh-CN" altLang="en-US" sz="4400" u="sng" dirty="0" smtClean="0"/>
              <a:t> </a:t>
            </a:r>
            <a:r>
              <a:rPr lang="en-US" altLang="zh-CN" sz="4400" u="sng" dirty="0" smtClean="0"/>
              <a:t>useless</a:t>
            </a:r>
            <a:r>
              <a:rPr lang="zh-CN" altLang="en-US" sz="4400" u="sng" dirty="0" smtClean="0"/>
              <a:t> </a:t>
            </a:r>
            <a:r>
              <a:rPr lang="en-US" altLang="zh-CN" sz="4400" u="sng" dirty="0" smtClean="0"/>
              <a:t>joins</a:t>
            </a:r>
            <a:endParaRPr lang="en-US" altLang="x-none" dirty="0">
              <a:sym typeface="Symbol" charset="2"/>
            </a:endParaRPr>
          </a:p>
          <a:p>
            <a:pPr eaLnBrk="1" hangingPunct="1">
              <a:buFontTx/>
              <a:buNone/>
            </a:pPr>
            <a:endParaRPr lang="en-US" altLang="x-none" sz="2400" dirty="0">
              <a:sym typeface="Symbol" charset="2"/>
            </a:endParaRPr>
          </a:p>
          <a:p>
            <a:pPr eaLnBrk="1" hangingPunct="1">
              <a:buFontTx/>
              <a:buNone/>
            </a:pPr>
            <a:endParaRPr lang="en-US" altLang="x-none" dirty="0"/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1768152" y="2924944"/>
            <a:ext cx="7772400" cy="292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825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charset="2"/>
              <a:buChar char="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36538" algn="l" rtl="0" eaLnBrk="0" fontAlgn="base" hangingPunct="0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Font typeface="Verdana" charset="0"/>
              <a:buChar char="◦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58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BBB59"/>
              </a:buClr>
              <a:buFont typeface="Wingdings 2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698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eaLnBrk="1" hangingPunct="1"/>
            <a:r>
              <a:rPr lang="en-US" altLang="x-none" dirty="0" smtClean="0"/>
              <a:t>Given vertical fragmentation of R:</a:t>
            </a:r>
          </a:p>
          <a:p>
            <a:pPr eaLnBrk="1" hangingPunct="1">
              <a:buFontTx/>
              <a:buNone/>
            </a:pPr>
            <a:r>
              <a:rPr lang="en-US" altLang="x-none" dirty="0" smtClean="0"/>
              <a:t>	</a:t>
            </a:r>
            <a:r>
              <a:rPr lang="en-US" altLang="x-none" dirty="0" err="1" smtClean="0"/>
              <a:t>R</a:t>
            </a:r>
            <a:r>
              <a:rPr lang="en-US" altLang="x-none" sz="2400" dirty="0" err="1" smtClean="0"/>
              <a:t>i</a:t>
            </a:r>
            <a:r>
              <a:rPr lang="en-US" altLang="x-none" sz="2400" dirty="0" smtClean="0"/>
              <a:t> =</a:t>
            </a:r>
            <a:r>
              <a:rPr lang="en-US" altLang="x-none" dirty="0" smtClean="0">
                <a:sym typeface="Symbol" charset="2"/>
              </a:rPr>
              <a:t> </a:t>
            </a:r>
            <a:r>
              <a:rPr lang="en-US" altLang="x-none" sz="3600" baseline="-25000" dirty="0" smtClean="0">
                <a:sym typeface="Symbol" charset="2"/>
              </a:rPr>
              <a:t>Ai</a:t>
            </a:r>
            <a:r>
              <a:rPr lang="en-US" altLang="x-none" baseline="-25000" dirty="0" smtClean="0">
                <a:sym typeface="Symbol" charset="2"/>
              </a:rPr>
              <a:t> </a:t>
            </a:r>
            <a:r>
              <a:rPr lang="en-US" altLang="x-none" dirty="0" smtClean="0">
                <a:sym typeface="Symbol" charset="2"/>
              </a:rPr>
              <a:t>(R),  Ai  A</a:t>
            </a:r>
          </a:p>
          <a:p>
            <a:pPr eaLnBrk="1" hangingPunct="1"/>
            <a:r>
              <a:rPr lang="en-US" altLang="x-none" dirty="0" smtClean="0"/>
              <a:t>Then for any B </a:t>
            </a:r>
            <a:r>
              <a:rPr lang="en-US" altLang="x-none" dirty="0" smtClean="0">
                <a:sym typeface="Symbol" charset="2"/>
              </a:rPr>
              <a:t></a:t>
            </a:r>
            <a:r>
              <a:rPr lang="en-US" altLang="x-none" dirty="0" smtClean="0"/>
              <a:t> A:</a:t>
            </a:r>
          </a:p>
          <a:p>
            <a:pPr eaLnBrk="1" hangingPunct="1">
              <a:buFontTx/>
              <a:buNone/>
            </a:pPr>
            <a:r>
              <a:rPr lang="en-US" altLang="x-none" dirty="0" smtClean="0">
                <a:sym typeface="Symbol" charset="2"/>
              </a:rPr>
              <a:t>	</a:t>
            </a:r>
            <a:r>
              <a:rPr lang="en-US" altLang="x-none" baseline="-25000" dirty="0" smtClean="0">
                <a:sym typeface="Symbol" charset="2"/>
              </a:rPr>
              <a:t>B </a:t>
            </a:r>
            <a:r>
              <a:rPr lang="en-US" altLang="x-none" dirty="0" smtClean="0">
                <a:sym typeface="Symbol" charset="2"/>
              </a:rPr>
              <a:t>(R) = </a:t>
            </a:r>
            <a:r>
              <a:rPr lang="en-US" altLang="x-none" baseline="-25000" dirty="0" smtClean="0">
                <a:sym typeface="Symbol" charset="2"/>
              </a:rPr>
              <a:t>B</a:t>
            </a:r>
            <a:r>
              <a:rPr lang="en-US" altLang="x-none" dirty="0" smtClean="0">
                <a:sym typeface="Symbol" charset="2"/>
              </a:rPr>
              <a:t> [ </a:t>
            </a:r>
            <a:r>
              <a:rPr lang="zh-CN" altLang="en-US" dirty="0" smtClean="0">
                <a:sym typeface="Symbol" charset="2"/>
              </a:rPr>
              <a:t>   </a:t>
            </a:r>
            <a:r>
              <a:rPr lang="en-US" altLang="x-none" dirty="0" smtClean="0">
                <a:sym typeface="Symbol" charset="2"/>
              </a:rPr>
              <a:t>    </a:t>
            </a:r>
            <a:r>
              <a:rPr lang="en-US" altLang="x-none" dirty="0" err="1" smtClean="0">
                <a:sym typeface="Symbol" charset="2"/>
              </a:rPr>
              <a:t>R</a:t>
            </a:r>
            <a:r>
              <a:rPr lang="en-US" altLang="x-none" sz="2400" dirty="0" err="1" smtClean="0">
                <a:sym typeface="Symbol" charset="2"/>
              </a:rPr>
              <a:t>i</a:t>
            </a:r>
            <a:r>
              <a:rPr lang="en-US" altLang="x-none" dirty="0" smtClean="0">
                <a:sym typeface="Symbol" charset="2"/>
              </a:rPr>
              <a:t> | B </a:t>
            </a:r>
            <a:r>
              <a:rPr lang="en-US" altLang="x-none" sz="3600" dirty="0" smtClean="0">
                <a:sym typeface="Symbol" charset="2"/>
              </a:rPr>
              <a:t></a:t>
            </a:r>
            <a:r>
              <a:rPr lang="en-US" altLang="x-none" dirty="0" smtClean="0">
                <a:sym typeface="Symbol" charset="2"/>
              </a:rPr>
              <a:t> A</a:t>
            </a:r>
            <a:r>
              <a:rPr lang="en-US" altLang="x-none" sz="2400" dirty="0" smtClean="0">
                <a:sym typeface="Symbol" charset="2"/>
              </a:rPr>
              <a:t>i</a:t>
            </a:r>
            <a:r>
              <a:rPr lang="en-US" altLang="x-none" dirty="0" smtClean="0">
                <a:sym typeface="Symbol" charset="2"/>
              </a:rPr>
              <a:t>  </a:t>
            </a:r>
            <a:r>
              <a:rPr lang="en-US" altLang="x-none" dirty="0" err="1" smtClean="0">
                <a:sym typeface="Symbol" charset="2"/>
              </a:rPr>
              <a:t>Ø</a:t>
            </a:r>
            <a:r>
              <a:rPr lang="en-US" altLang="x-none" dirty="0" smtClean="0">
                <a:sym typeface="Symbol" charset="2"/>
              </a:rPr>
              <a:t> ]</a:t>
            </a:r>
            <a:endParaRPr lang="en-US" altLang="x-none" dirty="0">
              <a:sym typeface="Symbol" charset="2"/>
            </a:endParaRPr>
          </a:p>
        </p:txBody>
      </p:sp>
      <p:grpSp>
        <p:nvGrpSpPr>
          <p:cNvPr id="15" name="Group 4"/>
          <p:cNvGrpSpPr>
            <a:grpSpLocks/>
          </p:cNvGrpSpPr>
          <p:nvPr/>
        </p:nvGrpSpPr>
        <p:grpSpPr bwMode="auto">
          <a:xfrm>
            <a:off x="4663752" y="4829944"/>
            <a:ext cx="457200" cy="701675"/>
            <a:chOff x="2448" y="1344"/>
            <a:chExt cx="288" cy="442"/>
          </a:xfrm>
        </p:grpSpPr>
        <p:sp>
          <p:nvSpPr>
            <p:cNvPr id="16" name="AutoShape 5"/>
            <p:cNvSpPr>
              <a:spLocks noChangeArrowheads="1"/>
            </p:cNvSpPr>
            <p:nvPr/>
          </p:nvSpPr>
          <p:spPr bwMode="auto">
            <a:xfrm rot="-5400000">
              <a:off x="2496" y="1296"/>
              <a:ext cx="192" cy="288"/>
            </a:xfrm>
            <a:prstGeom prst="flowChartCollat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17" name="Text Box 6"/>
            <p:cNvSpPr txBox="1">
              <a:spLocks noChangeArrowheads="1"/>
            </p:cNvSpPr>
            <p:nvPr/>
          </p:nvSpPr>
          <p:spPr bwMode="auto">
            <a:xfrm>
              <a:off x="2526" y="1536"/>
              <a:ext cx="15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x-none" sz="2000"/>
                <a:t>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67094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>
              <a:defRPr/>
            </a:pPr>
            <a:r>
              <a:rPr lang="en-US" altLang="zh-CN" sz="3200" dirty="0" smtClean="0"/>
              <a:t>Reduction for Vertical Fragmentation</a:t>
            </a:r>
            <a:endParaRPr lang="zh-CN" altLang="en-US" sz="3200" dirty="0"/>
          </a:p>
        </p:txBody>
      </p:sp>
      <p:sp>
        <p:nvSpPr>
          <p:cNvPr id="593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4000"/>
              <a:t>The reconstruction operation for a relation vertically fragmented is</a:t>
            </a:r>
            <a:r>
              <a:rPr lang="en-US" altLang="zh-CN" sz="4000" i="1"/>
              <a:t> </a:t>
            </a:r>
            <a:r>
              <a:rPr lang="en-US" altLang="zh-CN" sz="4000">
                <a:solidFill>
                  <a:srgbClr val="C00000"/>
                </a:solidFill>
              </a:rPr>
              <a:t>join</a:t>
            </a:r>
            <a:r>
              <a:rPr lang="en-US" altLang="zh-CN" sz="4000"/>
              <a:t>.</a:t>
            </a:r>
            <a:endParaRPr lang="zh-CN" altLang="en-US" sz="4000"/>
          </a:p>
          <a:p>
            <a:pPr eaLnBrk="1" hangingPunct="1"/>
            <a:r>
              <a:rPr lang="en-US" altLang="zh-CN" sz="4000"/>
              <a:t>Every fragment must </a:t>
            </a:r>
            <a:r>
              <a:rPr lang="en-US" altLang="zh-CN" sz="4000">
                <a:solidFill>
                  <a:srgbClr val="C00000"/>
                </a:solidFill>
              </a:rPr>
              <a:t>contain the key</a:t>
            </a:r>
            <a:r>
              <a:rPr lang="en-US" altLang="zh-CN" sz="4000"/>
              <a:t> of the relation</a:t>
            </a:r>
            <a:endParaRPr lang="zh-CN" altLang="en-US" sz="400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BDA9963E-EC96-C842-8527-3B94082C2A55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55</a:t>
            </a:fld>
            <a:endParaRPr lang="en-US" altLang="zh-CN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>
              <a:defRPr/>
            </a:pPr>
            <a:r>
              <a:rPr lang="en-US" altLang="zh-CN" sz="3200" dirty="0" smtClean="0"/>
              <a:t>Exercise: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Reduction for Vertical Fragmentation</a:t>
            </a:r>
            <a:endParaRPr lang="zh-CN" altLang="en-US" sz="3200" dirty="0"/>
          </a:p>
        </p:txBody>
      </p:sp>
      <p:sp>
        <p:nvSpPr>
          <p:cNvPr id="1126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Example</a:t>
            </a:r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08DE0143-7D2C-3640-9985-CA93BDDABFED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56</a:t>
            </a:fld>
            <a:endParaRPr lang="en-US" altLang="zh-CN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  <p:sp>
        <p:nvSpPr>
          <p:cNvPr id="1127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1266" name="Object 1"/>
          <p:cNvGraphicFramePr>
            <a:graphicFrameLocks noChangeAspect="1"/>
          </p:cNvGraphicFramePr>
          <p:nvPr/>
        </p:nvGraphicFramePr>
        <p:xfrm>
          <a:off x="1736725" y="2214563"/>
          <a:ext cx="6446838" cy="228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6" name="Equation" r:id="rId3" imgW="2031840" imgH="711000" progId="Equation.DSMT4">
                  <p:embed/>
                </p:oleObj>
              </mc:Choice>
              <mc:Fallback>
                <p:oleObj name="Equation" r:id="rId3" imgW="2031840" imgH="7110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6725" y="2214563"/>
                        <a:ext cx="6446838" cy="2286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>
              <a:defRPr/>
            </a:pPr>
            <a:r>
              <a:rPr lang="en-US" altLang="zh-CN" sz="3200" dirty="0"/>
              <a:t>Exercise:</a:t>
            </a:r>
            <a:r>
              <a:rPr lang="zh-CN" altLang="en-US" sz="3200" dirty="0"/>
              <a:t> </a:t>
            </a:r>
            <a:r>
              <a:rPr lang="en-US" altLang="zh-CN" sz="3200" dirty="0"/>
              <a:t>Reduction for Vertical Fragmentation</a:t>
            </a:r>
            <a:endParaRPr lang="zh-CN" altLang="en-US" sz="3200" dirty="0"/>
          </a:p>
        </p:txBody>
      </p:sp>
      <p:sp>
        <p:nvSpPr>
          <p:cNvPr id="604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Example</a:t>
            </a:r>
          </a:p>
          <a:p>
            <a:pPr eaLnBrk="1" hangingPunct="1">
              <a:buFont typeface="Wingdings 2" charset="2"/>
              <a:buNone/>
            </a:pPr>
            <a:r>
              <a:rPr lang="en-US" altLang="zh-CN">
                <a:latin typeface="Courier New" charset="0"/>
              </a:rPr>
              <a:t>	</a:t>
            </a:r>
          </a:p>
          <a:p>
            <a:pPr eaLnBrk="1" hangingPunct="1">
              <a:buFont typeface="Wingdings 2" charset="2"/>
              <a:buNone/>
            </a:pPr>
            <a:r>
              <a:rPr lang="en-US" altLang="zh-CN" b="1">
                <a:latin typeface="Courier New" charset="0"/>
              </a:rPr>
              <a:t>	SELECT</a:t>
            </a:r>
            <a:r>
              <a:rPr lang="en-US" altLang="zh-CN">
                <a:latin typeface="Courier New" charset="0"/>
              </a:rPr>
              <a:t> 	ENAME </a:t>
            </a:r>
            <a:endParaRPr lang="zh-CN" altLang="en-US">
              <a:latin typeface="Courier New" charset="0"/>
            </a:endParaRPr>
          </a:p>
          <a:p>
            <a:pPr eaLnBrk="1" hangingPunct="1">
              <a:buFont typeface="Wingdings 2" charset="2"/>
              <a:buNone/>
            </a:pPr>
            <a:r>
              <a:rPr lang="en-US" altLang="zh-CN">
                <a:latin typeface="Courier New" charset="0"/>
              </a:rPr>
              <a:t>	</a:t>
            </a:r>
            <a:r>
              <a:rPr lang="en-US" altLang="zh-CN" b="1">
                <a:latin typeface="Courier New" charset="0"/>
              </a:rPr>
              <a:t>FROM</a:t>
            </a:r>
            <a:r>
              <a:rPr lang="en-US" altLang="zh-CN">
                <a:latin typeface="Courier New" charset="0"/>
              </a:rPr>
              <a:t> 		EMP</a:t>
            </a:r>
            <a:endParaRPr lang="zh-CN" altLang="en-US">
              <a:latin typeface="Courier New" charset="0"/>
            </a:endParaRPr>
          </a:p>
          <a:p>
            <a:pPr eaLnBrk="1" hangingPunct="1"/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CAA26BE1-1693-E24A-AD2B-73AD49231BA8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57</a:t>
            </a:fld>
            <a:endParaRPr lang="en-US" altLang="zh-CN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>
              <a:defRPr/>
            </a:pPr>
            <a:r>
              <a:rPr lang="en-US" altLang="zh-CN" sz="3200" dirty="0"/>
              <a:t>Exercise:</a:t>
            </a:r>
            <a:r>
              <a:rPr lang="zh-CN" altLang="en-US" sz="3200" dirty="0"/>
              <a:t> </a:t>
            </a:r>
            <a:r>
              <a:rPr lang="en-US" altLang="zh-CN" sz="3200" dirty="0"/>
              <a:t>Reduction for Vertical Fragmentation</a:t>
            </a:r>
            <a:endParaRPr lang="zh-CN" altLang="en-US" sz="3200" dirty="0"/>
          </a:p>
        </p:txBody>
      </p:sp>
      <p:sp>
        <p:nvSpPr>
          <p:cNvPr id="614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Example</a:t>
            </a:r>
          </a:p>
          <a:p>
            <a:pPr eaLnBrk="1" hangingPunct="1">
              <a:buFont typeface="Wingdings 2" charset="2"/>
              <a:buNone/>
            </a:pPr>
            <a:r>
              <a:rPr lang="en-US" altLang="zh-CN"/>
              <a:t>	Generic query tree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C8CD6D43-AFD8-3042-A3A1-F5603A901E27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58</a:t>
            </a:fld>
            <a:endParaRPr lang="en-US" altLang="zh-CN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  <p:pic>
        <p:nvPicPr>
          <p:cNvPr id="614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75" y="2857500"/>
            <a:ext cx="3324225" cy="326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>
              <a:defRPr/>
            </a:pPr>
            <a:r>
              <a:rPr lang="en-US" altLang="zh-CN" sz="3200" dirty="0"/>
              <a:t>Exercise:</a:t>
            </a:r>
            <a:r>
              <a:rPr lang="zh-CN" altLang="en-US" sz="3200" dirty="0"/>
              <a:t> </a:t>
            </a:r>
            <a:r>
              <a:rPr lang="en-US" altLang="zh-CN" sz="3200" dirty="0"/>
              <a:t>Reduction for Vertical Fragmentation</a:t>
            </a:r>
            <a:endParaRPr lang="zh-CN" altLang="en-US" sz="3200" dirty="0"/>
          </a:p>
        </p:txBody>
      </p:sp>
      <p:sp>
        <p:nvSpPr>
          <p:cNvPr id="624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Example</a:t>
            </a:r>
          </a:p>
          <a:p>
            <a:pPr eaLnBrk="1" hangingPunct="1">
              <a:buFont typeface="Wingdings 2" charset="2"/>
              <a:buNone/>
            </a:pPr>
            <a:r>
              <a:rPr lang="en-US" altLang="zh-CN"/>
              <a:t>	Reduced query tree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DA1BE2AF-CF9F-E142-958D-5E7C5CFDA0EA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59</a:t>
            </a:fld>
            <a:endParaRPr lang="en-US" altLang="zh-CN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  <p:pic>
        <p:nvPicPr>
          <p:cNvPr id="624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6188" y="3429000"/>
            <a:ext cx="1685925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Example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DCDAB-2781-4647-8180-90F1E931D796}" type="slidenum">
              <a:rPr lang="zh-CN" altLang="en-US" smtClean="0"/>
              <a:pPr/>
              <a:t>6</a:t>
            </a:fld>
            <a:endParaRPr lang="en-US" altLang="zh-CN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1264096" y="1636166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825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charset="2"/>
              <a:buChar char="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36538" algn="l" rtl="0" eaLnBrk="0" fontAlgn="base" hangingPunct="0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Font typeface="Verdana" charset="0"/>
              <a:buChar char="◦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58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BBB59"/>
              </a:buClr>
              <a:buFont typeface="Wingdings 2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698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eaLnBrk="1" hangingPunct="1">
              <a:buFontTx/>
              <a:buNone/>
            </a:pPr>
            <a:r>
              <a:rPr lang="en-US" altLang="x-none" sz="2400" smtClean="0"/>
              <a:t>Select A,C</a:t>
            </a:r>
          </a:p>
          <a:p>
            <a:pPr eaLnBrk="1" hangingPunct="1">
              <a:buFontTx/>
              <a:buNone/>
            </a:pPr>
            <a:r>
              <a:rPr lang="en-US" altLang="x-none" sz="2400" smtClean="0"/>
              <a:t>From R,S</a:t>
            </a:r>
          </a:p>
          <a:p>
            <a:pPr eaLnBrk="1" hangingPunct="1">
              <a:buFontTx/>
              <a:buNone/>
            </a:pPr>
            <a:r>
              <a:rPr lang="en-US" altLang="x-none" sz="2400" smtClean="0"/>
              <a:t>Where (R.B=1 and S.D=2) or (R.C&gt;3 and S.D.=2)</a:t>
            </a:r>
          </a:p>
          <a:p>
            <a:pPr eaLnBrk="1" hangingPunct="1">
              <a:buFontTx/>
              <a:buNone/>
            </a:pPr>
            <a:endParaRPr lang="en-US" altLang="x-none" sz="2400" smtClean="0"/>
          </a:p>
          <a:p>
            <a:pPr eaLnBrk="1" hangingPunct="1">
              <a:buFontTx/>
              <a:buNone/>
            </a:pPr>
            <a:endParaRPr lang="en-US" altLang="x-none" sz="2400" smtClean="0"/>
          </a:p>
          <a:p>
            <a:pPr eaLnBrk="1" hangingPunct="1">
              <a:buFontTx/>
              <a:buNone/>
            </a:pPr>
            <a:r>
              <a:rPr lang="en-US" altLang="x-none" smtClean="0"/>
              <a:t>		</a:t>
            </a:r>
            <a:r>
              <a:rPr lang="en-US" altLang="x-none" sz="4800" smtClean="0">
                <a:sym typeface="Symbol" charset="2"/>
              </a:rPr>
              <a:t> </a:t>
            </a:r>
            <a:r>
              <a:rPr lang="en-US" altLang="x-none" sz="2400" smtClean="0">
                <a:sym typeface="Symbol" charset="2"/>
              </a:rPr>
              <a:t>(R.B=1 v R.C&gt;3) </a:t>
            </a:r>
            <a:r>
              <a:rPr lang="en-US" altLang="x-none" sz="2400" b="1" smtClean="0">
                <a:sym typeface="Symbol" charset="2"/>
              </a:rPr>
              <a:t></a:t>
            </a:r>
            <a:r>
              <a:rPr lang="en-US" altLang="x-none" sz="2400" smtClean="0">
                <a:sym typeface="Symbol" charset="2"/>
              </a:rPr>
              <a:t> S.D.=2</a:t>
            </a:r>
            <a:endParaRPr lang="en-US" altLang="x-none" sz="4800" smtClean="0">
              <a:sym typeface="Symbol" charset="2"/>
            </a:endParaRPr>
          </a:p>
          <a:p>
            <a:pPr eaLnBrk="1" hangingPunct="1">
              <a:buFontTx/>
              <a:buNone/>
            </a:pPr>
            <a:endParaRPr lang="en-US" altLang="x-none" sz="4800" smtClean="0">
              <a:sym typeface="Symbol" charset="2"/>
            </a:endParaRPr>
          </a:p>
          <a:p>
            <a:pPr eaLnBrk="1" hangingPunct="1">
              <a:buFontTx/>
              <a:buNone/>
            </a:pPr>
            <a:r>
              <a:rPr lang="en-US" altLang="x-none" smtClean="0">
                <a:sym typeface="Symbol" charset="2"/>
              </a:rPr>
              <a:t>R			S</a:t>
            </a:r>
            <a:endParaRPr lang="en-US" altLang="x-none" sz="4800" smtClean="0">
              <a:sym typeface="Symbol" charset="2"/>
            </a:endParaRPr>
          </a:p>
          <a:p>
            <a:pPr eaLnBrk="1" hangingPunct="1">
              <a:buFontTx/>
              <a:buNone/>
            </a:pPr>
            <a:r>
              <a:rPr lang="en-US" altLang="x-none" sz="4800" smtClean="0">
                <a:sym typeface="Symbol" charset="2"/>
              </a:rPr>
              <a:t>		</a:t>
            </a:r>
            <a:endParaRPr lang="en-US" altLang="x-none" sz="2400" dirty="0"/>
          </a:p>
        </p:txBody>
      </p:sp>
      <p:sp>
        <p:nvSpPr>
          <p:cNvPr id="9" name="AutoShape 4"/>
          <p:cNvSpPr>
            <a:spLocks noChangeArrowheads="1"/>
          </p:cNvSpPr>
          <p:nvPr/>
        </p:nvSpPr>
        <p:spPr bwMode="auto">
          <a:xfrm rot="16200000">
            <a:off x="2254696" y="4901654"/>
            <a:ext cx="304800" cy="457200"/>
          </a:xfrm>
          <a:prstGeom prst="flowChartCollat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10" name="Line 5"/>
          <p:cNvSpPr>
            <a:spLocks noChangeShapeType="1"/>
          </p:cNvSpPr>
          <p:nvPr/>
        </p:nvSpPr>
        <p:spPr bwMode="auto">
          <a:xfrm>
            <a:off x="2407096" y="4596854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Line 6"/>
          <p:cNvSpPr>
            <a:spLocks noChangeShapeType="1"/>
          </p:cNvSpPr>
          <p:nvPr/>
        </p:nvSpPr>
        <p:spPr bwMode="auto">
          <a:xfrm flipH="1">
            <a:off x="1721296" y="5358854"/>
            <a:ext cx="304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Line 7"/>
          <p:cNvSpPr>
            <a:spLocks noChangeShapeType="1"/>
          </p:cNvSpPr>
          <p:nvPr/>
        </p:nvSpPr>
        <p:spPr bwMode="auto">
          <a:xfrm>
            <a:off x="2788096" y="5358854"/>
            <a:ext cx="304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Text Box 8"/>
          <p:cNvSpPr txBox="1">
            <a:spLocks noChangeArrowheads="1"/>
          </p:cNvSpPr>
          <p:nvPr/>
        </p:nvSpPr>
        <p:spPr bwMode="auto">
          <a:xfrm>
            <a:off x="6826696" y="4977854"/>
            <a:ext cx="184785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 sz="2400"/>
              <a:t>Conjunctive </a:t>
            </a:r>
          </a:p>
          <a:p>
            <a:pPr algn="ctr" eaLnBrk="1" hangingPunct="1"/>
            <a:r>
              <a:rPr lang="en-US" altLang="x-none" sz="2400"/>
              <a:t>normal</a:t>
            </a:r>
          </a:p>
          <a:p>
            <a:pPr algn="ctr" eaLnBrk="1" hangingPunct="1"/>
            <a:r>
              <a:rPr lang="en-US" altLang="x-none" sz="2400"/>
              <a:t>form</a:t>
            </a:r>
          </a:p>
        </p:txBody>
      </p:sp>
      <p:sp>
        <p:nvSpPr>
          <p:cNvPr id="14" name="Line 9"/>
          <p:cNvSpPr>
            <a:spLocks noChangeShapeType="1"/>
          </p:cNvSpPr>
          <p:nvPr/>
        </p:nvSpPr>
        <p:spPr bwMode="auto">
          <a:xfrm flipH="1" flipV="1">
            <a:off x="6293296" y="4749254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TextBox 12"/>
          <p:cNvSpPr txBox="1">
            <a:spLocks noChangeArrowheads="1"/>
          </p:cNvSpPr>
          <p:nvPr/>
        </p:nvSpPr>
        <p:spPr bwMode="auto">
          <a:xfrm>
            <a:off x="2178496" y="3072854"/>
            <a:ext cx="522288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x-none" sz="4800">
                <a:ea typeface="ＭＳ Ｐゴシック" charset="-128"/>
                <a:sym typeface="Symbol" charset="2"/>
              </a:rPr>
              <a:t></a:t>
            </a:r>
            <a:endParaRPr lang="en-US" altLang="x-none" sz="4800">
              <a:ea typeface="ＭＳ Ｐゴシック" charset="-128"/>
            </a:endParaRPr>
          </a:p>
        </p:txBody>
      </p:sp>
      <p:sp>
        <p:nvSpPr>
          <p:cNvPr id="16" name="Line 5"/>
          <p:cNvSpPr>
            <a:spLocks noChangeShapeType="1"/>
          </p:cNvSpPr>
          <p:nvPr/>
        </p:nvSpPr>
        <p:spPr bwMode="auto">
          <a:xfrm>
            <a:off x="2407096" y="3834854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TextBox 14"/>
          <p:cNvSpPr txBox="1">
            <a:spLocks noChangeArrowheads="1"/>
          </p:cNvSpPr>
          <p:nvPr/>
        </p:nvSpPr>
        <p:spPr bwMode="auto">
          <a:xfrm>
            <a:off x="2649984" y="3555454"/>
            <a:ext cx="7429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x-none" sz="2400">
                <a:ea typeface="ＭＳ Ｐゴシック" charset="-128"/>
              </a:rPr>
              <a:t>A, C</a:t>
            </a:r>
          </a:p>
        </p:txBody>
      </p:sp>
    </p:spTree>
    <p:extLst>
      <p:ext uri="{BB962C8B-B14F-4D97-AF65-F5344CB8AC3E}">
        <p14:creationId xmlns:p14="http://schemas.microsoft.com/office/powerpoint/2010/main" val="1161363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>
              <a:defRPr/>
            </a:pPr>
            <a:r>
              <a:rPr lang="en-US" altLang="zh-CN" sz="3200" dirty="0" smtClean="0"/>
              <a:t>Reduction for Derived Fragmentation</a:t>
            </a:r>
            <a:endParaRPr lang="zh-CN" altLang="en-US" sz="3200" dirty="0"/>
          </a:p>
        </p:txBody>
      </p:sp>
      <p:sp>
        <p:nvSpPr>
          <p:cNvPr id="1331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S is primary horizontal fragmented, R is fragmented by                   , where A is the common attributes set, and a foreign key of R referring to S.</a:t>
            </a:r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9ED54A1B-A4BA-1C47-9379-6A183792242E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60</a:t>
            </a:fld>
            <a:endParaRPr lang="en-US" altLang="zh-CN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  <p:pic>
        <p:nvPicPr>
          <p:cNvPr id="13319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3188" y="3929063"/>
            <a:ext cx="4267200" cy="204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20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332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3321" name="Object 9"/>
          <p:cNvGraphicFramePr>
            <a:graphicFrameLocks noChangeAspect="1"/>
          </p:cNvGraphicFramePr>
          <p:nvPr/>
        </p:nvGraphicFramePr>
        <p:xfrm>
          <a:off x="4284663" y="1989138"/>
          <a:ext cx="1835150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7" name="公式" r:id="rId4" imgW="787400" imgH="228600" progId="Equation.3">
                  <p:embed/>
                </p:oleObj>
              </mc:Choice>
              <mc:Fallback>
                <p:oleObj name="公式" r:id="rId4" imgW="787400" imgH="2286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4663" y="1989138"/>
                        <a:ext cx="1835150" cy="581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>
              <a:defRPr/>
            </a:pPr>
            <a:r>
              <a:rPr lang="en-US" altLang="zh-CN" sz="3200" dirty="0" smtClean="0"/>
              <a:t>Reduction for Derived Fragmentation</a:t>
            </a:r>
            <a:endParaRPr lang="zh-CN" altLang="en-US" sz="3200" dirty="0"/>
          </a:p>
        </p:txBody>
      </p:sp>
      <p:sp>
        <p:nvSpPr>
          <p:cNvPr id="1434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Example</a:t>
            </a:r>
          </a:p>
          <a:p>
            <a:pPr eaLnBrk="1" hangingPunct="1">
              <a:buFont typeface="Wingdings 2" charset="2"/>
              <a:buNone/>
            </a:pPr>
            <a:r>
              <a:rPr lang="en-US" altLang="zh-CN"/>
              <a:t>	In the Engineering database ASG is fragmented based on EMP as</a:t>
            </a:r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260118F5-B2E9-8D4C-8837-464C2AC61FBE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61</a:t>
            </a:fld>
            <a:endParaRPr lang="en-US" altLang="zh-CN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  <p:sp>
        <p:nvSpPr>
          <p:cNvPr id="1434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4346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4345" name="Object 9"/>
          <p:cNvGraphicFramePr>
            <a:graphicFrameLocks noChangeAspect="1"/>
          </p:cNvGraphicFramePr>
          <p:nvPr/>
        </p:nvGraphicFramePr>
        <p:xfrm>
          <a:off x="1908175" y="3284538"/>
          <a:ext cx="5759450" cy="307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50" name="公式" r:id="rId3" imgW="1727200" imgH="1181100" progId="Equation.3">
                  <p:embed/>
                </p:oleObj>
              </mc:Choice>
              <mc:Fallback>
                <p:oleObj name="公式" r:id="rId3" imgW="1727200" imgH="11811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3284538"/>
                        <a:ext cx="5759450" cy="307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>
              <a:defRPr/>
            </a:pPr>
            <a:r>
              <a:rPr lang="en-US" altLang="zh-CN" sz="3200" dirty="0" smtClean="0"/>
              <a:t>Reduction for Derived Fragmentation</a:t>
            </a:r>
            <a:endParaRPr lang="zh-CN" altLang="en-US" sz="3200" dirty="0"/>
          </a:p>
        </p:txBody>
      </p:sp>
      <p:sp>
        <p:nvSpPr>
          <p:cNvPr id="645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Query optimization method</a:t>
            </a:r>
            <a:endParaRPr lang="zh-CN" altLang="en-US"/>
          </a:p>
          <a:p>
            <a:pPr eaLnBrk="1" hangingPunct="1">
              <a:buFont typeface="Wingdings 2" charset="2"/>
              <a:buNone/>
            </a:pPr>
            <a:r>
              <a:rPr lang="en-US" altLang="zh-CN"/>
              <a:t>	Distribute joins over unions and eliminate those useless joins </a:t>
            </a:r>
            <a:r>
              <a:rPr lang="en-US" altLang="zh-CN">
                <a:solidFill>
                  <a:srgbClr val="C00000"/>
                </a:solidFill>
              </a:rPr>
              <a:t>due to predicate conflicts</a:t>
            </a:r>
            <a:r>
              <a:rPr lang="en-US" altLang="zh-CN"/>
              <a:t>.</a:t>
            </a:r>
          </a:p>
          <a:p>
            <a:pPr eaLnBrk="1" hangingPunct="1"/>
            <a:r>
              <a:rPr lang="en-US" altLang="zh-CN"/>
              <a:t>Example</a:t>
            </a:r>
          </a:p>
          <a:p>
            <a:pPr eaLnBrk="1" hangingPunct="1">
              <a:buFont typeface="Wingdings 2" charset="2"/>
              <a:buNone/>
            </a:pPr>
            <a:r>
              <a:rPr lang="en-US" altLang="zh-CN"/>
              <a:t>	</a:t>
            </a:r>
            <a:r>
              <a:rPr lang="en-US" altLang="zh-CN" b="1">
                <a:latin typeface="Courier New" charset="0"/>
              </a:rPr>
              <a:t>SELECT</a:t>
            </a:r>
            <a:r>
              <a:rPr lang="en-US" altLang="zh-CN">
                <a:latin typeface="Courier New" charset="0"/>
              </a:rPr>
              <a:t> *</a:t>
            </a:r>
            <a:endParaRPr lang="zh-CN" altLang="en-US">
              <a:latin typeface="Courier New" charset="0"/>
            </a:endParaRPr>
          </a:p>
          <a:p>
            <a:pPr eaLnBrk="1" hangingPunct="1">
              <a:buFont typeface="Wingdings 2" charset="2"/>
              <a:buNone/>
            </a:pPr>
            <a:r>
              <a:rPr lang="en-US" altLang="zh-CN">
                <a:latin typeface="Courier New" charset="0"/>
              </a:rPr>
              <a:t>	</a:t>
            </a:r>
            <a:r>
              <a:rPr lang="en-US" altLang="zh-CN" b="1">
                <a:latin typeface="Courier New" charset="0"/>
              </a:rPr>
              <a:t>FROM</a:t>
            </a:r>
            <a:r>
              <a:rPr lang="en-US" altLang="zh-CN">
                <a:latin typeface="Courier New" charset="0"/>
              </a:rPr>
              <a:t>	EMP, ASG</a:t>
            </a:r>
            <a:endParaRPr lang="zh-CN" altLang="en-US">
              <a:latin typeface="Courier New" charset="0"/>
            </a:endParaRPr>
          </a:p>
          <a:p>
            <a:pPr eaLnBrk="1" hangingPunct="1">
              <a:buFont typeface="Wingdings 2" charset="2"/>
              <a:buNone/>
            </a:pPr>
            <a:r>
              <a:rPr lang="en-US" altLang="zh-CN">
                <a:latin typeface="Courier New" charset="0"/>
              </a:rPr>
              <a:t>	</a:t>
            </a:r>
            <a:r>
              <a:rPr lang="en-US" altLang="zh-CN" b="1">
                <a:latin typeface="Courier New" charset="0"/>
              </a:rPr>
              <a:t>WHERE</a:t>
            </a:r>
            <a:r>
              <a:rPr lang="en-US" altLang="zh-CN">
                <a:latin typeface="Courier New" charset="0"/>
              </a:rPr>
              <a:t>	ASG.ENO=EMP.ENO</a:t>
            </a:r>
            <a:endParaRPr lang="zh-CN" altLang="en-US">
              <a:latin typeface="Courier New" charset="0"/>
            </a:endParaRPr>
          </a:p>
          <a:p>
            <a:pPr eaLnBrk="1" hangingPunct="1">
              <a:buFont typeface="Wingdings 2" charset="2"/>
              <a:buNone/>
            </a:pPr>
            <a:r>
              <a:rPr lang="en-US" altLang="zh-CN">
                <a:latin typeface="Courier New" charset="0"/>
              </a:rPr>
              <a:t>		</a:t>
            </a:r>
            <a:r>
              <a:rPr lang="en-US" altLang="zh-CN" b="1">
                <a:latin typeface="Courier New" charset="0"/>
              </a:rPr>
              <a:t>AND</a:t>
            </a:r>
            <a:r>
              <a:rPr lang="en-US" altLang="zh-CN">
                <a:latin typeface="Courier New" charset="0"/>
              </a:rPr>
              <a:t>	TITLE=“Mec.Eng.”</a:t>
            </a:r>
            <a:endParaRPr lang="zh-CN" altLang="en-US">
              <a:latin typeface="Courier New" charset="0"/>
            </a:endParaRPr>
          </a:p>
          <a:p>
            <a:pPr eaLnBrk="1" hangingPunct="1">
              <a:buFont typeface="Wingdings 2" charset="2"/>
              <a:buNone/>
            </a:pPr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8FCB45B1-2B37-5646-9F40-51D4FE436503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62</a:t>
            </a:fld>
            <a:endParaRPr lang="en-US" altLang="zh-CN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5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50" y="2928938"/>
            <a:ext cx="6000750" cy="360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>
              <a:defRPr/>
            </a:pPr>
            <a:r>
              <a:rPr lang="en-US" altLang="zh-CN" sz="3200" dirty="0" smtClean="0"/>
              <a:t>Reduction for Derived Fragmentation</a:t>
            </a:r>
            <a:endParaRPr lang="zh-CN" altLang="en-US" sz="3200" dirty="0"/>
          </a:p>
        </p:txBody>
      </p:sp>
      <p:sp>
        <p:nvSpPr>
          <p:cNvPr id="6554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Example</a:t>
            </a:r>
          </a:p>
          <a:p>
            <a:pPr eaLnBrk="1" hangingPunct="1">
              <a:buFont typeface="Wingdings 2" charset="2"/>
              <a:buNone/>
            </a:pPr>
            <a:r>
              <a:rPr lang="en-US" altLang="zh-CN"/>
              <a:t>	Generic query (ignoring the final projection)</a:t>
            </a:r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5746428D-9FB2-654C-A692-3FA3FA5A6854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63</a:t>
            </a:fld>
            <a:endParaRPr lang="en-US" altLang="zh-CN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4563" y="3214688"/>
            <a:ext cx="4991100" cy="317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>
              <a:defRPr/>
            </a:pPr>
            <a:r>
              <a:rPr lang="en-US" altLang="zh-CN" sz="3200" dirty="0" smtClean="0"/>
              <a:t>Reduction for Derived Fragmentation</a:t>
            </a:r>
            <a:endParaRPr lang="zh-CN" altLang="en-US" sz="3200" dirty="0"/>
          </a:p>
        </p:txBody>
      </p:sp>
      <p:sp>
        <p:nvSpPr>
          <p:cNvPr id="1536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Example</a:t>
            </a:r>
          </a:p>
          <a:p>
            <a:pPr eaLnBrk="1" hangingPunct="1">
              <a:buFont typeface="Wingdings 2" charset="2"/>
              <a:buNone/>
            </a:pPr>
            <a:r>
              <a:rPr lang="en-US" altLang="zh-CN"/>
              <a:t>	</a:t>
            </a:r>
            <a:r>
              <a:rPr lang="en-US" altLang="zh-CN" sz="2400"/>
              <a:t>Push                              down and eliminate E1 as it is defined by predicate TITLE= “Programmer”.</a:t>
            </a:r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Distributed Database Systems</a:t>
            </a:r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76BABA4F-702E-684A-8128-818C19C78C7F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64</a:t>
            </a:fld>
            <a:endParaRPr lang="en-US" altLang="zh-CN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  <p:sp>
        <p:nvSpPr>
          <p:cNvPr id="1536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5362" name="Object 1"/>
          <p:cNvGraphicFramePr>
            <a:graphicFrameLocks noChangeAspect="1"/>
          </p:cNvGraphicFramePr>
          <p:nvPr/>
        </p:nvGraphicFramePr>
        <p:xfrm>
          <a:off x="2500313" y="1981200"/>
          <a:ext cx="2428875" cy="661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73" name="Equation" r:id="rId4" imgW="889000" imgH="228600" progId="Equation.DSMT4">
                  <p:embed/>
                </p:oleObj>
              </mc:Choice>
              <mc:Fallback>
                <p:oleObj name="Equation" r:id="rId4" imgW="889000" imgH="2286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0313" y="1981200"/>
                        <a:ext cx="2428875" cy="661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>
              <a:defRPr/>
            </a:pPr>
            <a:r>
              <a:rPr lang="en-US" altLang="zh-CN" sz="3200" dirty="0" smtClean="0"/>
              <a:t>Reduction for Derived Fragmentation</a:t>
            </a:r>
            <a:endParaRPr lang="zh-CN" altLang="en-US" sz="3200" dirty="0"/>
          </a:p>
        </p:txBody>
      </p:sp>
      <p:sp>
        <p:nvSpPr>
          <p:cNvPr id="665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Example</a:t>
            </a:r>
          </a:p>
          <a:p>
            <a:pPr eaLnBrk="1" hangingPunct="1">
              <a:buFont typeface="Wingdings 2" charset="2"/>
              <a:buNone/>
            </a:pPr>
            <a:r>
              <a:rPr lang="en-US" altLang="zh-CN"/>
              <a:t>	Distribute join over union</a:t>
            </a:r>
            <a:endParaRPr lang="zh-CN" altLang="en-US"/>
          </a:p>
          <a:p>
            <a:pPr eaLnBrk="1" hangingPunct="1">
              <a:buFont typeface="Wingdings 2" charset="2"/>
              <a:buNone/>
            </a:pPr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Distributed Database Systems</a:t>
            </a:r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9B462083-68A6-E94D-810E-DC1829F9F4CE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65</a:t>
            </a:fld>
            <a:endParaRPr lang="en-US" altLang="zh-CN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  <p:sp>
        <p:nvSpPr>
          <p:cNvPr id="6656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665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8813" y="2714625"/>
            <a:ext cx="5915025" cy="303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5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0" y="3214688"/>
            <a:ext cx="4600575" cy="343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>
              <a:defRPr/>
            </a:pPr>
            <a:r>
              <a:rPr lang="en-US" altLang="zh-CN" sz="3200" dirty="0" smtClean="0"/>
              <a:t>Reduction for Derived Fragmentation</a:t>
            </a:r>
            <a:endParaRPr lang="zh-CN" altLang="en-US" sz="3200" dirty="0"/>
          </a:p>
        </p:txBody>
      </p:sp>
      <p:sp>
        <p:nvSpPr>
          <p:cNvPr id="6758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Example</a:t>
            </a:r>
          </a:p>
          <a:p>
            <a:pPr eaLnBrk="1" hangingPunct="1">
              <a:buFont typeface="Wingdings 2" charset="2"/>
              <a:buNone/>
            </a:pPr>
            <a:r>
              <a:rPr lang="en-US" altLang="zh-CN"/>
              <a:t>	Remove the useless join (left branch of the tree) to get the best result.</a:t>
            </a:r>
            <a:endParaRPr lang="zh-CN" altLang="en-US"/>
          </a:p>
          <a:p>
            <a:pPr eaLnBrk="1" hangingPunct="1">
              <a:buFont typeface="Wingdings 2" charset="2"/>
              <a:buNone/>
            </a:pPr>
            <a:endParaRPr lang="zh-CN" altLang="en-US"/>
          </a:p>
          <a:p>
            <a:pPr eaLnBrk="1" hangingPunct="1">
              <a:buFont typeface="Wingdings 2" charset="2"/>
              <a:buNone/>
            </a:pPr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Distributed Database Systems</a:t>
            </a:r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ACD01A4B-9DBD-7E44-A547-953804265652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66</a:t>
            </a:fld>
            <a:endParaRPr lang="en-US" altLang="zh-CN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  <p:sp>
        <p:nvSpPr>
          <p:cNvPr id="6759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>
              <a:defRPr/>
            </a:pPr>
            <a:r>
              <a:rPr lang="en-US" altLang="zh-CN" sz="3200" dirty="0" smtClean="0"/>
              <a:t>Reduction for Hybrid Fragmentation</a:t>
            </a:r>
            <a:endParaRPr lang="zh-CN" altLang="en-US" sz="3200" dirty="0"/>
          </a:p>
        </p:txBody>
      </p:sp>
      <p:sp>
        <p:nvSpPr>
          <p:cNvPr id="696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Hybrid Fragmentation</a:t>
            </a:r>
          </a:p>
          <a:p>
            <a:pPr eaLnBrk="1" hangingPunct="1">
              <a:buFont typeface="Wingdings 2" charset="2"/>
              <a:buNone/>
            </a:pPr>
            <a:r>
              <a:rPr lang="en-US" altLang="zh-CN" sz="5400"/>
              <a:t>	The </a:t>
            </a:r>
            <a:r>
              <a:rPr lang="en-US" altLang="zh-CN" sz="8800"/>
              <a:t>combination</a:t>
            </a:r>
            <a:r>
              <a:rPr lang="en-US" altLang="zh-CN" sz="5400"/>
              <a:t> of horizontal and vertical fragmentation</a:t>
            </a:r>
            <a:endParaRPr lang="zh-CN" altLang="en-US" sz="5400"/>
          </a:p>
          <a:p>
            <a:pPr eaLnBrk="1" hangingPunct="1"/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733D9D9C-4810-934F-8271-89435796CE1F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67</a:t>
            </a:fld>
            <a:endParaRPr lang="en-US" altLang="zh-CN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>
              <a:defRPr/>
            </a:pPr>
            <a:r>
              <a:rPr lang="en-US" altLang="zh-CN" sz="3200" dirty="0" smtClean="0"/>
              <a:t>Reduction for Hybrid Fragmentation</a:t>
            </a:r>
            <a:endParaRPr lang="zh-CN" altLang="en-US" sz="3200" dirty="0"/>
          </a:p>
        </p:txBody>
      </p:sp>
      <p:sp>
        <p:nvSpPr>
          <p:cNvPr id="163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Example</a:t>
            </a:r>
          </a:p>
          <a:p>
            <a:pPr eaLnBrk="1" hangingPunct="1">
              <a:buFont typeface="Wingdings 2" charset="2"/>
              <a:buNone/>
            </a:pPr>
            <a:r>
              <a:rPr lang="en-US" altLang="zh-CN"/>
              <a:t>	EMP is vertically fragmented first, and then horizontally next.</a:t>
            </a:r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E7A1C932-C98A-7F48-B78A-0DAAFAA0EBB5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68</a:t>
            </a:fld>
            <a:endParaRPr lang="en-US" altLang="zh-CN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  <p:graphicFrame>
        <p:nvGraphicFramePr>
          <p:cNvPr id="16386" name="Object 4"/>
          <p:cNvGraphicFramePr>
            <a:graphicFrameLocks noChangeAspect="1"/>
          </p:cNvGraphicFramePr>
          <p:nvPr/>
        </p:nvGraphicFramePr>
        <p:xfrm>
          <a:off x="2357438" y="3286125"/>
          <a:ext cx="4133850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95" name="Equation" r:id="rId3" imgW="2044700" imgH="241300" progId="Equation.DSMT4">
                  <p:embed/>
                </p:oleObj>
              </mc:Choice>
              <mc:Fallback>
                <p:oleObj name="Equation" r:id="rId3" imgW="2044700" imgH="2413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7438" y="3286125"/>
                        <a:ext cx="4133850" cy="485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7" name="Object 3"/>
          <p:cNvGraphicFramePr>
            <a:graphicFrameLocks noChangeAspect="1"/>
          </p:cNvGraphicFramePr>
          <p:nvPr/>
        </p:nvGraphicFramePr>
        <p:xfrm>
          <a:off x="2357438" y="4000500"/>
          <a:ext cx="4152900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96" name="Equation" r:id="rId5" imgW="2057400" imgH="241300" progId="Equation.DSMT4">
                  <p:embed/>
                </p:oleObj>
              </mc:Choice>
              <mc:Fallback>
                <p:oleObj name="Equation" r:id="rId5" imgW="2057400" imgH="2413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7438" y="4000500"/>
                        <a:ext cx="4152900" cy="485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8" name="Object 2"/>
          <p:cNvGraphicFramePr>
            <a:graphicFrameLocks noChangeAspect="1"/>
          </p:cNvGraphicFramePr>
          <p:nvPr/>
        </p:nvGraphicFramePr>
        <p:xfrm>
          <a:off x="2357438" y="4714875"/>
          <a:ext cx="2695575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97" name="Equation" r:id="rId7" imgW="1333500" imgH="241300" progId="Equation.DSMT4">
                  <p:embed/>
                </p:oleObj>
              </mc:Choice>
              <mc:Fallback>
                <p:oleObj name="Equation" r:id="rId7" imgW="1333500" imgH="2413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7438" y="4714875"/>
                        <a:ext cx="2695575" cy="485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9" name="Object 1"/>
          <p:cNvGraphicFramePr>
            <a:graphicFrameLocks noChangeAspect="1"/>
          </p:cNvGraphicFramePr>
          <p:nvPr/>
        </p:nvGraphicFramePr>
        <p:xfrm>
          <a:off x="2330450" y="5370513"/>
          <a:ext cx="2955925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98" name="Equation" r:id="rId9" imgW="1460160" imgH="228600" progId="Equation.DSMT4">
                  <p:embed/>
                </p:oleObj>
              </mc:Choice>
              <mc:Fallback>
                <p:oleObj name="Equation" r:id="rId9" imgW="1460160" imgH="2286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0450" y="5370513"/>
                        <a:ext cx="2955925" cy="460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>
              <a:defRPr/>
            </a:pPr>
            <a:r>
              <a:rPr lang="en-US" altLang="zh-CN" sz="3200" dirty="0" smtClean="0"/>
              <a:t>Reduction for Hybrid Fragmentation</a:t>
            </a:r>
            <a:endParaRPr lang="zh-CN" altLang="en-US" sz="3200" dirty="0"/>
          </a:p>
        </p:txBody>
      </p:sp>
      <p:sp>
        <p:nvSpPr>
          <p:cNvPr id="706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Combine </a:t>
            </a:r>
            <a:r>
              <a:rPr lang="en-US" altLang="zh-CN">
                <a:solidFill>
                  <a:srgbClr val="C00000"/>
                </a:solidFill>
              </a:rPr>
              <a:t>all discussed three rules </a:t>
            </a:r>
            <a:r>
              <a:rPr lang="en-US" altLang="zh-CN"/>
              <a:t>to reduce hybrid fragmentation.</a:t>
            </a:r>
          </a:p>
          <a:p>
            <a:pPr eaLnBrk="1" hangingPunct="1"/>
            <a:r>
              <a:rPr lang="en-US" altLang="zh-CN"/>
              <a:t>Example</a:t>
            </a:r>
          </a:p>
          <a:p>
            <a:pPr eaLnBrk="1" hangingPunct="1">
              <a:buFont typeface="Wingdings 2" charset="2"/>
              <a:buNone/>
            </a:pPr>
            <a:r>
              <a:rPr lang="en-US" altLang="zh-CN"/>
              <a:t>	A query on EMP fragmented as above example.</a:t>
            </a:r>
            <a:endParaRPr lang="zh-CN" altLang="en-US"/>
          </a:p>
          <a:p>
            <a:pPr eaLnBrk="1" hangingPunct="1">
              <a:buFont typeface="Wingdings 2" charset="2"/>
              <a:buNone/>
            </a:pPr>
            <a:r>
              <a:rPr lang="en-US" altLang="zh-CN"/>
              <a:t>	</a:t>
            </a:r>
            <a:r>
              <a:rPr lang="en-US" altLang="zh-CN" b="1">
                <a:latin typeface="Courier New" charset="0"/>
              </a:rPr>
              <a:t>SELECT	</a:t>
            </a:r>
            <a:r>
              <a:rPr lang="en-US" altLang="zh-CN">
                <a:latin typeface="Courier New" charset="0"/>
              </a:rPr>
              <a:t>ENAME</a:t>
            </a:r>
            <a:endParaRPr lang="zh-CN" altLang="en-US">
              <a:latin typeface="Courier New" charset="0"/>
            </a:endParaRPr>
          </a:p>
          <a:p>
            <a:pPr eaLnBrk="1" hangingPunct="1">
              <a:buFont typeface="Wingdings 2" charset="2"/>
              <a:buNone/>
            </a:pPr>
            <a:r>
              <a:rPr lang="en-US" altLang="zh-CN">
                <a:latin typeface="Courier New" charset="0"/>
              </a:rPr>
              <a:t>	</a:t>
            </a:r>
            <a:r>
              <a:rPr lang="en-US" altLang="zh-CN" b="1">
                <a:latin typeface="Courier New" charset="0"/>
              </a:rPr>
              <a:t>FROM</a:t>
            </a:r>
            <a:r>
              <a:rPr lang="en-US" altLang="zh-CN">
                <a:latin typeface="Courier New" charset="0"/>
              </a:rPr>
              <a:t> 		EMP</a:t>
            </a:r>
            <a:endParaRPr lang="zh-CN" altLang="en-US">
              <a:latin typeface="Courier New" charset="0"/>
            </a:endParaRPr>
          </a:p>
          <a:p>
            <a:pPr eaLnBrk="1" hangingPunct="1">
              <a:buFont typeface="Wingdings 2" charset="2"/>
              <a:buNone/>
            </a:pPr>
            <a:r>
              <a:rPr lang="en-US" altLang="zh-CN">
                <a:latin typeface="Courier New" charset="0"/>
              </a:rPr>
              <a:t>	</a:t>
            </a:r>
            <a:r>
              <a:rPr lang="en-US" altLang="zh-CN" b="1">
                <a:latin typeface="Courier New" charset="0"/>
              </a:rPr>
              <a:t>WHERE		</a:t>
            </a:r>
            <a:r>
              <a:rPr lang="en-US" altLang="zh-CN">
                <a:latin typeface="Courier New" charset="0"/>
              </a:rPr>
              <a:t>ENO=“E5”</a:t>
            </a:r>
            <a:endParaRPr lang="zh-CN" altLang="en-US">
              <a:latin typeface="Courier New" charset="0"/>
            </a:endParaRPr>
          </a:p>
          <a:p>
            <a:pPr eaLnBrk="1" hangingPunct="1"/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F3E35B55-C18D-5E4C-BEAD-001F7274C7BD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69</a:t>
            </a:fld>
            <a:endParaRPr lang="en-US" altLang="zh-CN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/>
              <a:t>Transformation rules</a:t>
            </a:r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3DD342E1-6E88-984F-AF30-F87E18BD4D1E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7</a:t>
            </a:fld>
            <a:endParaRPr lang="en-US" altLang="zh-CN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  <p:graphicFrame>
        <p:nvGraphicFramePr>
          <p:cNvPr id="205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8044158"/>
              </p:ext>
            </p:extLst>
          </p:nvPr>
        </p:nvGraphicFramePr>
        <p:xfrm>
          <a:off x="2258046" y="1721767"/>
          <a:ext cx="2343150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69" name="Equation" r:id="rId3" imgW="1079500" imgH="203200" progId="Equation.DSMT4">
                  <p:embed/>
                </p:oleObj>
              </mc:Choice>
              <mc:Fallback>
                <p:oleObj name="Equation" r:id="rId3" imgW="1079500" imgH="2032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8046" y="1721767"/>
                        <a:ext cx="2343150" cy="352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0497124"/>
              </p:ext>
            </p:extLst>
          </p:nvPr>
        </p:nvGraphicFramePr>
        <p:xfrm>
          <a:off x="2258046" y="2155155"/>
          <a:ext cx="2343150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0" name="Equation" r:id="rId5" imgW="1079500" imgH="203200" progId="Equation.DSMT4">
                  <p:embed/>
                </p:oleObj>
              </mc:Choice>
              <mc:Fallback>
                <p:oleObj name="Equation" r:id="rId5" imgW="1079500" imgH="2032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8046" y="2155155"/>
                        <a:ext cx="2343150" cy="352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6299503"/>
              </p:ext>
            </p:extLst>
          </p:nvPr>
        </p:nvGraphicFramePr>
        <p:xfrm>
          <a:off x="2258046" y="2583780"/>
          <a:ext cx="4048125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1" name="Equation" r:id="rId7" imgW="1866900" imgH="203200" progId="Equation.DSMT4">
                  <p:embed/>
                </p:oleObj>
              </mc:Choice>
              <mc:Fallback>
                <p:oleObj name="Equation" r:id="rId7" imgW="1866900" imgH="2032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8046" y="2583780"/>
                        <a:ext cx="4048125" cy="352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9949684"/>
              </p:ext>
            </p:extLst>
          </p:nvPr>
        </p:nvGraphicFramePr>
        <p:xfrm>
          <a:off x="2258046" y="3017167"/>
          <a:ext cx="4019550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" name="Equation" r:id="rId9" imgW="1854200" imgH="203200" progId="Equation.DSMT4">
                  <p:embed/>
                </p:oleObj>
              </mc:Choice>
              <mc:Fallback>
                <p:oleObj name="Equation" r:id="rId9" imgW="1854200" imgH="2032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8046" y="3017167"/>
                        <a:ext cx="4019550" cy="352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157700"/>
              </p:ext>
            </p:extLst>
          </p:nvPr>
        </p:nvGraphicFramePr>
        <p:xfrm>
          <a:off x="2258046" y="3441030"/>
          <a:ext cx="4048125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Equation" r:id="rId11" imgW="1866900" imgH="203200" progId="Equation.DSMT4">
                  <p:embed/>
                </p:oleObj>
              </mc:Choice>
              <mc:Fallback>
                <p:oleObj name="Equation" r:id="rId11" imgW="1866900" imgH="2032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8046" y="3441030"/>
                        <a:ext cx="4048125" cy="352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6345484"/>
              </p:ext>
            </p:extLst>
          </p:nvPr>
        </p:nvGraphicFramePr>
        <p:xfrm>
          <a:off x="2258046" y="3869655"/>
          <a:ext cx="4876800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Equation" r:id="rId13" imgW="2247900" imgH="203200" progId="Equation.DSMT4">
                  <p:embed/>
                </p:oleObj>
              </mc:Choice>
              <mc:Fallback>
                <p:oleObj name="Equation" r:id="rId13" imgW="2247900" imgH="2032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8046" y="3869655"/>
                        <a:ext cx="4876800" cy="352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9987528"/>
              </p:ext>
            </p:extLst>
          </p:nvPr>
        </p:nvGraphicFramePr>
        <p:xfrm>
          <a:off x="2258046" y="4298280"/>
          <a:ext cx="4876800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Equation" r:id="rId15" imgW="2247900" imgH="203200" progId="Equation.DSMT4">
                  <p:embed/>
                </p:oleObj>
              </mc:Choice>
              <mc:Fallback>
                <p:oleObj name="Equation" r:id="rId15" imgW="2247900" imgH="2032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8046" y="4298280"/>
                        <a:ext cx="4876800" cy="352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8384897"/>
              </p:ext>
            </p:extLst>
          </p:nvPr>
        </p:nvGraphicFramePr>
        <p:xfrm>
          <a:off x="2258046" y="4722142"/>
          <a:ext cx="3248025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Equation" r:id="rId17" imgW="1498600" imgH="203200" progId="Equation.DSMT4">
                  <p:embed/>
                </p:oleObj>
              </mc:Choice>
              <mc:Fallback>
                <p:oleObj name="Equation" r:id="rId17" imgW="1498600" imgH="2032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8046" y="4722142"/>
                        <a:ext cx="3248025" cy="352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8954334"/>
              </p:ext>
            </p:extLst>
          </p:nvPr>
        </p:nvGraphicFramePr>
        <p:xfrm>
          <a:off x="2258046" y="5150767"/>
          <a:ext cx="3248025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Equation" r:id="rId19" imgW="1498600" imgH="203200" progId="Equation.DSMT4">
                  <p:embed/>
                </p:oleObj>
              </mc:Choice>
              <mc:Fallback>
                <p:oleObj name="Equation" r:id="rId19" imgW="1498600" imgH="2032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8046" y="5150767"/>
                        <a:ext cx="3248025" cy="352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9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339292"/>
              </p:ext>
            </p:extLst>
          </p:nvPr>
        </p:nvGraphicFramePr>
        <p:xfrm>
          <a:off x="2253283" y="5579392"/>
          <a:ext cx="1790700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Equation" r:id="rId21" imgW="825500" imgH="203200" progId="Equation.DSMT4">
                  <p:embed/>
                </p:oleObj>
              </mc:Choice>
              <mc:Fallback>
                <p:oleObj name="Equation" r:id="rId21" imgW="825500" imgH="2032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3283" y="5579392"/>
                        <a:ext cx="1790700" cy="352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64" name="TextBox 25"/>
          <p:cNvSpPr txBox="1">
            <a:spLocks noChangeArrowheads="1"/>
          </p:cNvSpPr>
          <p:nvPr/>
        </p:nvSpPr>
        <p:spPr bwMode="auto">
          <a:xfrm>
            <a:off x="1043608" y="1721767"/>
            <a:ext cx="1143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/>
            <a:r>
              <a:rPr lang="en-US" altLang="zh-CN"/>
              <a:t>1.</a:t>
            </a:r>
            <a:endParaRPr lang="zh-CN" altLang="en-US"/>
          </a:p>
        </p:txBody>
      </p:sp>
      <p:sp>
        <p:nvSpPr>
          <p:cNvPr id="2065" name="TextBox 26"/>
          <p:cNvSpPr txBox="1">
            <a:spLocks noChangeArrowheads="1"/>
          </p:cNvSpPr>
          <p:nvPr/>
        </p:nvSpPr>
        <p:spPr bwMode="auto">
          <a:xfrm>
            <a:off x="1043608" y="2137692"/>
            <a:ext cx="1143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/>
            <a:r>
              <a:rPr lang="en-US" altLang="zh-CN"/>
              <a:t>2.</a:t>
            </a:r>
            <a:endParaRPr lang="zh-CN" altLang="en-US"/>
          </a:p>
        </p:txBody>
      </p:sp>
      <p:sp>
        <p:nvSpPr>
          <p:cNvPr id="2066" name="TextBox 27"/>
          <p:cNvSpPr txBox="1">
            <a:spLocks noChangeArrowheads="1"/>
          </p:cNvSpPr>
          <p:nvPr/>
        </p:nvSpPr>
        <p:spPr bwMode="auto">
          <a:xfrm>
            <a:off x="1043608" y="2566317"/>
            <a:ext cx="1143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/>
            <a:r>
              <a:rPr lang="en-US" altLang="zh-CN"/>
              <a:t>3.</a:t>
            </a:r>
            <a:endParaRPr lang="zh-CN" altLang="en-US"/>
          </a:p>
        </p:txBody>
      </p:sp>
      <p:sp>
        <p:nvSpPr>
          <p:cNvPr id="2067" name="TextBox 28"/>
          <p:cNvSpPr txBox="1">
            <a:spLocks noChangeArrowheads="1"/>
          </p:cNvSpPr>
          <p:nvPr/>
        </p:nvSpPr>
        <p:spPr bwMode="auto">
          <a:xfrm>
            <a:off x="1043608" y="3007642"/>
            <a:ext cx="1143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/>
            <a:r>
              <a:rPr lang="en-US" altLang="zh-CN"/>
              <a:t>4.</a:t>
            </a:r>
            <a:endParaRPr lang="zh-CN" altLang="en-US"/>
          </a:p>
        </p:txBody>
      </p:sp>
      <p:sp>
        <p:nvSpPr>
          <p:cNvPr id="2068" name="TextBox 29"/>
          <p:cNvSpPr txBox="1">
            <a:spLocks noChangeArrowheads="1"/>
          </p:cNvSpPr>
          <p:nvPr/>
        </p:nvSpPr>
        <p:spPr bwMode="auto">
          <a:xfrm>
            <a:off x="1043608" y="3436267"/>
            <a:ext cx="1143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/>
            <a:r>
              <a:rPr lang="en-US" altLang="zh-CN"/>
              <a:t>5.</a:t>
            </a:r>
            <a:endParaRPr lang="zh-CN" altLang="en-US"/>
          </a:p>
        </p:txBody>
      </p:sp>
      <p:sp>
        <p:nvSpPr>
          <p:cNvPr id="2069" name="TextBox 30"/>
          <p:cNvSpPr txBox="1">
            <a:spLocks noChangeArrowheads="1"/>
          </p:cNvSpPr>
          <p:nvPr/>
        </p:nvSpPr>
        <p:spPr bwMode="auto">
          <a:xfrm>
            <a:off x="1043608" y="3864892"/>
            <a:ext cx="1143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/>
            <a:r>
              <a:rPr lang="en-US" altLang="zh-CN"/>
              <a:t>6.</a:t>
            </a:r>
            <a:endParaRPr lang="zh-CN" altLang="en-US"/>
          </a:p>
        </p:txBody>
      </p:sp>
      <p:sp>
        <p:nvSpPr>
          <p:cNvPr id="2070" name="TextBox 31"/>
          <p:cNvSpPr txBox="1">
            <a:spLocks noChangeArrowheads="1"/>
          </p:cNvSpPr>
          <p:nvPr/>
        </p:nvSpPr>
        <p:spPr bwMode="auto">
          <a:xfrm>
            <a:off x="1043608" y="4293517"/>
            <a:ext cx="1143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/>
            <a:r>
              <a:rPr lang="en-US" altLang="zh-CN"/>
              <a:t>7.</a:t>
            </a:r>
            <a:endParaRPr lang="zh-CN" altLang="en-US"/>
          </a:p>
        </p:txBody>
      </p:sp>
      <p:sp>
        <p:nvSpPr>
          <p:cNvPr id="2071" name="TextBox 32"/>
          <p:cNvSpPr txBox="1">
            <a:spLocks noChangeArrowheads="1"/>
          </p:cNvSpPr>
          <p:nvPr/>
        </p:nvSpPr>
        <p:spPr bwMode="auto">
          <a:xfrm>
            <a:off x="1043608" y="4722142"/>
            <a:ext cx="1143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/>
            <a:r>
              <a:rPr lang="en-US" altLang="zh-CN"/>
              <a:t>8.</a:t>
            </a:r>
            <a:endParaRPr lang="zh-CN" altLang="en-US"/>
          </a:p>
        </p:txBody>
      </p:sp>
      <p:sp>
        <p:nvSpPr>
          <p:cNvPr id="2072" name="TextBox 33"/>
          <p:cNvSpPr txBox="1">
            <a:spLocks noChangeArrowheads="1"/>
          </p:cNvSpPr>
          <p:nvPr/>
        </p:nvSpPr>
        <p:spPr bwMode="auto">
          <a:xfrm>
            <a:off x="1043608" y="5150767"/>
            <a:ext cx="1143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/>
            <a:r>
              <a:rPr lang="en-US" altLang="zh-CN"/>
              <a:t>9.</a:t>
            </a:r>
            <a:endParaRPr lang="zh-CN" altLang="en-US"/>
          </a:p>
        </p:txBody>
      </p:sp>
      <p:sp>
        <p:nvSpPr>
          <p:cNvPr id="2073" name="TextBox 34"/>
          <p:cNvSpPr txBox="1">
            <a:spLocks noChangeArrowheads="1"/>
          </p:cNvSpPr>
          <p:nvPr/>
        </p:nvSpPr>
        <p:spPr bwMode="auto">
          <a:xfrm>
            <a:off x="1043608" y="5579392"/>
            <a:ext cx="1143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/>
            <a:r>
              <a:rPr lang="en-US" altLang="zh-CN"/>
              <a:t>10.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3663" y="2905125"/>
            <a:ext cx="3795712" cy="3595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>
              <a:defRPr/>
            </a:pPr>
            <a:r>
              <a:rPr lang="en-US" altLang="zh-CN" sz="3200" dirty="0" smtClean="0"/>
              <a:t>Reduction for Hybrid Fragmentation</a:t>
            </a:r>
            <a:endParaRPr lang="zh-CN" altLang="en-US" sz="3200" dirty="0"/>
          </a:p>
        </p:txBody>
      </p:sp>
      <p:sp>
        <p:nvSpPr>
          <p:cNvPr id="7168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Example</a:t>
            </a:r>
          </a:p>
          <a:p>
            <a:pPr eaLnBrk="1" hangingPunct="1">
              <a:buFont typeface="Wingdings 2" charset="2"/>
              <a:buNone/>
            </a:pPr>
            <a:r>
              <a:rPr lang="en-US" altLang="zh-CN"/>
              <a:t>	Generic query tree</a:t>
            </a:r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3D28063D-3B9E-C746-8D6A-518BD664E44F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70</a:t>
            </a:fld>
            <a:endParaRPr lang="en-US" altLang="zh-CN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>
              <a:defRPr/>
            </a:pPr>
            <a:r>
              <a:rPr lang="en-US" altLang="zh-CN" sz="3200" dirty="0" smtClean="0"/>
              <a:t>Reduction for Hybrid Fragmentation</a:t>
            </a:r>
            <a:endParaRPr lang="zh-CN" altLang="en-US" sz="3200" dirty="0"/>
          </a:p>
        </p:txBody>
      </p:sp>
      <p:sp>
        <p:nvSpPr>
          <p:cNvPr id="727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Example</a:t>
            </a:r>
          </a:p>
          <a:p>
            <a:pPr eaLnBrk="1" hangingPunct="1">
              <a:buFont typeface="Wingdings 2" charset="2"/>
              <a:buNone/>
            </a:pPr>
            <a:r>
              <a:rPr lang="en-US" altLang="zh-CN"/>
              <a:t>	By </a:t>
            </a:r>
            <a:r>
              <a:rPr lang="en-US" altLang="zh-CN">
                <a:solidFill>
                  <a:srgbClr val="C00000"/>
                </a:solidFill>
              </a:rPr>
              <a:t>rule 3</a:t>
            </a:r>
            <a:r>
              <a:rPr lang="en-US" altLang="zh-CN"/>
              <a:t>, E3 is eliminated, and by </a:t>
            </a:r>
            <a:r>
              <a:rPr lang="en-US" altLang="zh-CN">
                <a:solidFill>
                  <a:srgbClr val="C00000"/>
                </a:solidFill>
              </a:rPr>
              <a:t>rule 1</a:t>
            </a:r>
            <a:r>
              <a:rPr lang="en-US" altLang="zh-CN"/>
              <a:t>, E1 is eliminated. The reduced query is</a:t>
            </a:r>
            <a:endParaRPr lang="zh-CN" altLang="en-US"/>
          </a:p>
          <a:p>
            <a:pPr eaLnBrk="1" hangingPunct="1">
              <a:buFont typeface="Wingdings 2" charset="2"/>
              <a:buNone/>
            </a:pPr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355CC032-91D1-5F46-A7F9-1D7229C90BFB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71</a:t>
            </a:fld>
            <a:endParaRPr lang="en-US" altLang="zh-CN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  <p:pic>
        <p:nvPicPr>
          <p:cNvPr id="727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3214688"/>
            <a:ext cx="2324100" cy="317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750" y="2714625"/>
            <a:ext cx="7497763" cy="1143000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4400" dirty="0" smtClean="0">
                <a:solidFill>
                  <a:schemeClr val="tx2">
                    <a:satMod val="130000"/>
                  </a:schemeClr>
                </a:solidFill>
              </a:rPr>
              <a:t>Conclusions</a:t>
            </a:r>
            <a:endParaRPr lang="zh-CN" altLang="en-US" sz="4400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D8AB788F-F17A-9D49-82B1-E65492F8FF73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72</a:t>
            </a:fld>
            <a:endParaRPr lang="en-US" altLang="zh-CN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>
                <a:solidFill>
                  <a:schemeClr val="tx2">
                    <a:satMod val="130000"/>
                  </a:schemeClr>
                </a:solidFill>
              </a:rPr>
              <a:t>Conclusions</a:t>
            </a:r>
            <a:endParaRPr lang="zh-CN" alt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747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solidFill>
                  <a:srgbClr val="C00000"/>
                </a:solidFill>
              </a:rPr>
              <a:t>Decomposition</a:t>
            </a:r>
            <a:r>
              <a:rPr lang="en-US" altLang="zh-CN"/>
              <a:t> generates algebraic queries from calculus queries. </a:t>
            </a:r>
            <a:r>
              <a:rPr lang="en-US" altLang="zh-CN">
                <a:solidFill>
                  <a:srgbClr val="C00000"/>
                </a:solidFill>
              </a:rPr>
              <a:t>Localization</a:t>
            </a:r>
            <a:r>
              <a:rPr lang="en-US" altLang="zh-CN"/>
              <a:t> express algebraic queries on fragments. An algebraic query can be optimized by </a:t>
            </a:r>
            <a:r>
              <a:rPr lang="en-US" altLang="zh-CN">
                <a:solidFill>
                  <a:srgbClr val="C00000"/>
                </a:solidFill>
              </a:rPr>
              <a:t>transformation</a:t>
            </a:r>
            <a:r>
              <a:rPr lang="en-US" altLang="zh-CN"/>
              <a:t>, </a:t>
            </a:r>
            <a:r>
              <a:rPr lang="en-US" altLang="zh-CN">
                <a:solidFill>
                  <a:srgbClr val="C00000"/>
                </a:solidFill>
              </a:rPr>
              <a:t>heuristics</a:t>
            </a:r>
            <a:r>
              <a:rPr lang="en-US" altLang="zh-CN"/>
              <a:t>, and </a:t>
            </a:r>
            <a:r>
              <a:rPr lang="en-US" altLang="zh-CN">
                <a:solidFill>
                  <a:srgbClr val="C00000"/>
                </a:solidFill>
              </a:rPr>
              <a:t>elimination</a:t>
            </a:r>
            <a:r>
              <a:rPr lang="en-US" altLang="zh-CN"/>
              <a:t> of </a:t>
            </a:r>
            <a:r>
              <a:rPr lang="en-US" altLang="zh-CN">
                <a:solidFill>
                  <a:srgbClr val="C00000"/>
                </a:solidFill>
              </a:rPr>
              <a:t>useless operations</a:t>
            </a:r>
            <a:r>
              <a:rPr lang="en-US" altLang="zh-CN"/>
              <a:t>.</a:t>
            </a:r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2AF630DA-CC60-C844-8BB8-B3CED54609AA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73</a:t>
            </a:fld>
            <a:endParaRPr lang="en-US" altLang="zh-CN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750" y="2714625"/>
            <a:ext cx="7497763" cy="1143000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6000" dirty="0" smtClean="0">
                <a:solidFill>
                  <a:schemeClr val="tx2">
                    <a:satMod val="130000"/>
                  </a:schemeClr>
                </a:solidFill>
              </a:rPr>
              <a:t>Transformation Rules of Relational Algebra</a:t>
            </a:r>
            <a:endParaRPr lang="zh-CN" altLang="en-US" sz="6000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2387F151-8B09-4149-B4B6-6BC350291635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74</a:t>
            </a:fld>
            <a:endParaRPr lang="en-US" altLang="zh-CN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>
              <a:defRPr/>
            </a:pPr>
            <a:r>
              <a:rPr lang="en-US" altLang="zh-CN" sz="3200" dirty="0" smtClean="0">
                <a:solidFill>
                  <a:schemeClr val="tx2">
                    <a:satMod val="130000"/>
                  </a:schemeClr>
                </a:solidFill>
              </a:rPr>
              <a:t>Transformation Rules of Relational Algebra</a:t>
            </a:r>
            <a:endParaRPr lang="zh-CN" altLang="en-US" sz="3200" dirty="0"/>
          </a:p>
        </p:txBody>
      </p:sp>
      <p:sp>
        <p:nvSpPr>
          <p:cNvPr id="768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 2" charset="2"/>
              <a:buNone/>
            </a:pPr>
            <a:r>
              <a:rPr lang="en-US" altLang="zh-CN" sz="6000"/>
              <a:t>	Let R(A</a:t>
            </a:r>
            <a:r>
              <a:rPr lang="en-US" altLang="zh-CN" sz="6000" baseline="-25000"/>
              <a:t>1</a:t>
            </a:r>
            <a:r>
              <a:rPr lang="en-US" altLang="zh-CN" sz="6000"/>
              <a:t>, A</a:t>
            </a:r>
            <a:r>
              <a:rPr lang="en-US" altLang="zh-CN" sz="6000" baseline="-25000"/>
              <a:t>2</a:t>
            </a:r>
            <a:r>
              <a:rPr lang="en-US" altLang="zh-CN" sz="6000"/>
              <a:t>, …, A</a:t>
            </a:r>
            <a:r>
              <a:rPr lang="en-US" altLang="zh-CN" sz="6000" baseline="-25000"/>
              <a:t>n</a:t>
            </a:r>
            <a:r>
              <a:rPr lang="en-US" altLang="zh-CN" sz="6000"/>
              <a:t>), S(B</a:t>
            </a:r>
            <a:r>
              <a:rPr lang="en-US" altLang="zh-CN" sz="6000" baseline="-25000"/>
              <a:t>1</a:t>
            </a:r>
            <a:r>
              <a:rPr lang="en-US" altLang="zh-CN" sz="6000"/>
              <a:t>, B</a:t>
            </a:r>
            <a:r>
              <a:rPr lang="en-US" altLang="zh-CN" sz="6000" baseline="-25000"/>
              <a:t>2</a:t>
            </a:r>
            <a:r>
              <a:rPr lang="en-US" altLang="zh-CN" sz="6000"/>
              <a:t>, …, B</a:t>
            </a:r>
            <a:r>
              <a:rPr lang="en-US" altLang="zh-CN" sz="6000" baseline="-25000"/>
              <a:t>n</a:t>
            </a:r>
            <a:r>
              <a:rPr lang="en-US" altLang="zh-CN" sz="6000"/>
              <a:t>) , and T be relations</a:t>
            </a:r>
            <a:endParaRPr lang="zh-CN" altLang="en-US" sz="6000"/>
          </a:p>
          <a:p>
            <a:pPr eaLnBrk="1" hangingPunct="1"/>
            <a:endParaRPr lang="zh-CN" altLang="en-US" sz="600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12AE5574-5247-EE4C-AA54-04982B4C1842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75</a:t>
            </a:fld>
            <a:endParaRPr lang="en-US" altLang="zh-CN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>
              <a:defRPr/>
            </a:pPr>
            <a:r>
              <a:rPr lang="en-US" altLang="zh-CN" sz="3200" dirty="0" smtClean="0">
                <a:solidFill>
                  <a:schemeClr val="tx2">
                    <a:satMod val="130000"/>
                  </a:schemeClr>
                </a:solidFill>
              </a:rPr>
              <a:t>Transformation Rules of Relational Algebra</a:t>
            </a:r>
            <a:endParaRPr lang="zh-CN" altLang="en-US" sz="3200" dirty="0"/>
          </a:p>
        </p:txBody>
      </p:sp>
      <p:sp>
        <p:nvSpPr>
          <p:cNvPr id="1741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Commutativity of binary operations</a:t>
            </a:r>
            <a:endParaRPr lang="zh-CN" altLang="en-US"/>
          </a:p>
          <a:p>
            <a:pPr eaLnBrk="1" hangingPunct="1"/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D87BD18D-D89A-BA42-8170-96B4D4BB000F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76</a:t>
            </a:fld>
            <a:endParaRPr lang="en-US" altLang="zh-CN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  <p:pic>
        <p:nvPicPr>
          <p:cNvPr id="174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75" y="2857500"/>
            <a:ext cx="1781175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7410" name="Object 2"/>
          <p:cNvGraphicFramePr>
            <a:graphicFrameLocks noChangeAspect="1"/>
          </p:cNvGraphicFramePr>
          <p:nvPr/>
        </p:nvGraphicFramePr>
        <p:xfrm>
          <a:off x="1814513" y="3429000"/>
          <a:ext cx="18288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25" name="Equation" r:id="rId4" imgW="862477" imgH="177569" progId="Equation.DSMT4">
                  <p:embed/>
                </p:oleObj>
              </mc:Choice>
              <mc:Fallback>
                <p:oleObj name="Equation" r:id="rId4" imgW="862477" imgH="177569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4513" y="3429000"/>
                        <a:ext cx="1828800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7416" name="Picture 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75" y="4071938"/>
            <a:ext cx="16668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7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7418" name="Rectangle 5"/>
          <p:cNvSpPr>
            <a:spLocks noChangeArrowheads="1"/>
          </p:cNvSpPr>
          <p:nvPr/>
        </p:nvSpPr>
        <p:spPr bwMode="auto">
          <a:xfrm>
            <a:off x="269875" y="8096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17419" name="Rectangle 6"/>
          <p:cNvSpPr>
            <a:spLocks noChangeArrowheads="1"/>
          </p:cNvSpPr>
          <p:nvPr/>
        </p:nvSpPr>
        <p:spPr bwMode="auto">
          <a:xfrm>
            <a:off x="0" y="1190625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7420" name="Rectangle 7"/>
          <p:cNvSpPr>
            <a:spLocks noChangeArrowheads="1"/>
          </p:cNvSpPr>
          <p:nvPr/>
        </p:nvSpPr>
        <p:spPr bwMode="auto">
          <a:xfrm>
            <a:off x="3786188" y="4000500"/>
            <a:ext cx="306070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200">
                <a:latin typeface="Times New Roman" charset="0"/>
              </a:rPr>
              <a:t>if R and S are compatible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>
              <a:defRPr/>
            </a:pPr>
            <a:r>
              <a:rPr lang="en-US" altLang="zh-CN" sz="3200" dirty="0" smtClean="0">
                <a:solidFill>
                  <a:schemeClr val="tx2">
                    <a:satMod val="130000"/>
                  </a:schemeClr>
                </a:solidFill>
              </a:rPr>
              <a:t>Transformation Rules of Relational Algebra</a:t>
            </a:r>
            <a:endParaRPr lang="zh-CN" altLang="en-US" sz="3200" dirty="0"/>
          </a:p>
        </p:txBody>
      </p:sp>
      <p:sp>
        <p:nvSpPr>
          <p:cNvPr id="1843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Associativity</a:t>
            </a:r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12F6D299-5E09-4B4A-B932-0ED7063A3624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77</a:t>
            </a:fld>
            <a:endParaRPr lang="en-US" altLang="zh-CN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  <p:graphicFrame>
        <p:nvGraphicFramePr>
          <p:cNvPr id="18434" name="Object 2"/>
          <p:cNvGraphicFramePr>
            <a:graphicFrameLocks noChangeAspect="1"/>
          </p:cNvGraphicFramePr>
          <p:nvPr/>
        </p:nvGraphicFramePr>
        <p:xfrm>
          <a:off x="1857375" y="2714625"/>
          <a:ext cx="5249863" cy="671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45" name="Equation" r:id="rId3" imgW="1587500" imgH="203200" progId="Equation.DSMT4">
                  <p:embed/>
                </p:oleObj>
              </mc:Choice>
              <mc:Fallback>
                <p:oleObj name="Equation" r:id="rId3" imgW="1587500" imgH="2032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7375" y="2714625"/>
                        <a:ext cx="5249863" cy="671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5" name="Object 1"/>
          <p:cNvGraphicFramePr>
            <a:graphicFrameLocks noChangeAspect="1"/>
          </p:cNvGraphicFramePr>
          <p:nvPr/>
        </p:nvGraphicFramePr>
        <p:xfrm>
          <a:off x="1857375" y="3714750"/>
          <a:ext cx="5214938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46" name="Equation" r:id="rId5" imgW="1498600" imgH="203200" progId="Equation.DSMT4">
                  <p:embed/>
                </p:oleObj>
              </mc:Choice>
              <mc:Fallback>
                <p:oleObj name="Equation" r:id="rId5" imgW="1498600" imgH="2032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7375" y="3714750"/>
                        <a:ext cx="5214938" cy="692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0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8441" name="Rectangle 4"/>
          <p:cNvSpPr>
            <a:spLocks noChangeArrowheads="1"/>
          </p:cNvSpPr>
          <p:nvPr/>
        </p:nvSpPr>
        <p:spPr bwMode="auto">
          <a:xfrm>
            <a:off x="0" y="771525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>
              <a:defRPr/>
            </a:pPr>
            <a:r>
              <a:rPr lang="en-US" altLang="zh-CN" sz="3200" dirty="0" smtClean="0">
                <a:solidFill>
                  <a:schemeClr val="tx2">
                    <a:satMod val="130000"/>
                  </a:schemeClr>
                </a:solidFill>
              </a:rPr>
              <a:t>Transformation Rules of Relational Algebra</a:t>
            </a:r>
            <a:endParaRPr lang="zh-CN" altLang="en-US" sz="3200" dirty="0"/>
          </a:p>
        </p:txBody>
      </p:sp>
      <p:sp>
        <p:nvSpPr>
          <p:cNvPr id="778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Idempodance of unary operation</a:t>
            </a:r>
            <a:endParaRPr lang="zh-CN" altLang="en-US"/>
          </a:p>
          <a:p>
            <a:pPr eaLnBrk="1" hangingPunct="1"/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5DA76A0E-6BA7-D045-8188-59BF26835C7C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78</a:t>
            </a:fld>
            <a:endParaRPr lang="en-US" altLang="zh-CN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  <p:pic>
        <p:nvPicPr>
          <p:cNvPr id="7783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50" y="2670175"/>
            <a:ext cx="2071688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83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4938" y="2643188"/>
            <a:ext cx="3946525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832" name="Picture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1925" y="4387850"/>
            <a:ext cx="7426325" cy="76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7833" name="Rectangle 4"/>
          <p:cNvSpPr>
            <a:spLocks noChangeArrowheads="1"/>
          </p:cNvSpPr>
          <p:nvPr/>
        </p:nvSpPr>
        <p:spPr bwMode="auto">
          <a:xfrm>
            <a:off x="1357313" y="2643188"/>
            <a:ext cx="6080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3600">
                <a:latin typeface="Times New Roman" charset="0"/>
              </a:rPr>
              <a:t>If </a:t>
            </a:r>
            <a:endParaRPr lang="en-US" altLang="zh-CN" sz="3200"/>
          </a:p>
        </p:txBody>
      </p:sp>
      <p:sp>
        <p:nvSpPr>
          <p:cNvPr id="77834" name="Rectangle 5"/>
          <p:cNvSpPr>
            <a:spLocks noChangeArrowheads="1"/>
          </p:cNvSpPr>
          <p:nvPr/>
        </p:nvSpPr>
        <p:spPr bwMode="auto">
          <a:xfrm>
            <a:off x="4071938" y="2571750"/>
            <a:ext cx="1325562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3600">
                <a:latin typeface="Times New Roman" charset="0"/>
              </a:rPr>
              <a:t>, then </a:t>
            </a:r>
            <a:endParaRPr lang="en-US" altLang="zh-CN" sz="3200"/>
          </a:p>
        </p:txBody>
      </p:sp>
      <p:sp>
        <p:nvSpPr>
          <p:cNvPr id="77835" name="Rectangle 6"/>
          <p:cNvSpPr>
            <a:spLocks noChangeArrowheads="1"/>
          </p:cNvSpPr>
          <p:nvPr/>
        </p:nvSpPr>
        <p:spPr bwMode="auto">
          <a:xfrm>
            <a:off x="1357313" y="3143250"/>
            <a:ext cx="5997575" cy="141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en-US" altLang="zh-CN" sz="3600">
              <a:latin typeface="Times New Roman" charset="0"/>
            </a:endParaRPr>
          </a:p>
          <a:p>
            <a:pPr eaLnBrk="1" hangingPunct="1"/>
            <a:r>
              <a:rPr lang="en-US" altLang="zh-CN" sz="3600">
                <a:latin typeface="Times New Roman" charset="0"/>
              </a:rPr>
              <a:t>If </a:t>
            </a:r>
            <a:r>
              <a:rPr lang="en-US" altLang="zh-CN" sz="3600" baseline="-30000">
                <a:latin typeface="Times New Roman" charset="0"/>
              </a:rPr>
              <a:t>i</a:t>
            </a:r>
            <a:r>
              <a:rPr lang="en-US" altLang="zh-CN" sz="3600">
                <a:latin typeface="Times New Roman" charset="0"/>
              </a:rPr>
              <a:t>(A</a:t>
            </a:r>
            <a:r>
              <a:rPr lang="en-US" altLang="zh-CN" sz="3600" baseline="-30000">
                <a:latin typeface="Times New Roman" charset="0"/>
              </a:rPr>
              <a:t>i</a:t>
            </a:r>
            <a:r>
              <a:rPr lang="en-US" altLang="zh-CN" sz="3600">
                <a:latin typeface="Times New Roman" charset="0"/>
              </a:rPr>
              <a:t>) is a predicate on R, then</a:t>
            </a:r>
            <a:endParaRPr lang="en-US" altLang="zh-CN" sz="1400">
              <a:latin typeface="Times New Roman" charset="0"/>
            </a:endParaRPr>
          </a:p>
          <a:p>
            <a:r>
              <a:rPr lang="en-US" altLang="zh-CN" sz="1400">
                <a:latin typeface="Times New Roman" charset="0"/>
              </a:rPr>
              <a:t>	</a:t>
            </a:r>
            <a:endParaRPr lang="en-US" altLang="zh-CN" sz="3200"/>
          </a:p>
        </p:txBody>
      </p:sp>
      <p:sp>
        <p:nvSpPr>
          <p:cNvPr id="77836" name="Rectangle 7"/>
          <p:cNvSpPr>
            <a:spLocks noChangeArrowheads="1"/>
          </p:cNvSpPr>
          <p:nvPr/>
        </p:nvSpPr>
        <p:spPr bwMode="auto">
          <a:xfrm>
            <a:off x="1357313" y="42910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zh-CN" sz="1100"/>
              <a:t> </a:t>
            </a:r>
            <a:endParaRPr lang="zh-CN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>
              <a:defRPr/>
            </a:pPr>
            <a:r>
              <a:rPr lang="en-US" altLang="zh-CN" sz="3200" dirty="0" smtClean="0">
                <a:solidFill>
                  <a:schemeClr val="tx2">
                    <a:satMod val="130000"/>
                  </a:schemeClr>
                </a:solidFill>
              </a:rPr>
              <a:t>Transformation Rules of Relational Algebra</a:t>
            </a:r>
            <a:endParaRPr lang="zh-CN" altLang="en-US" sz="3200" dirty="0"/>
          </a:p>
        </p:txBody>
      </p:sp>
      <p:sp>
        <p:nvSpPr>
          <p:cNvPr id="788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Commuting </a:t>
            </a:r>
            <a:r>
              <a:rPr lang="el-GR" altLang="zh-CN">
                <a:latin typeface="Times New Roman" charset="0"/>
              </a:rPr>
              <a:t>σ</a:t>
            </a:r>
            <a:r>
              <a:rPr lang="en-US" altLang="zh-CN">
                <a:latin typeface="Times New Roman" charset="0"/>
              </a:rPr>
              <a:t> </a:t>
            </a:r>
            <a:r>
              <a:rPr lang="en-US" altLang="zh-CN"/>
              <a:t>with </a:t>
            </a:r>
            <a:r>
              <a:rPr lang="el-GR" altLang="zh-CN">
                <a:latin typeface="Times New Roman" charset="0"/>
              </a:rPr>
              <a:t>π</a:t>
            </a:r>
            <a:endParaRPr lang="zh-CN" altLang="en-US"/>
          </a:p>
          <a:p>
            <a:pPr eaLnBrk="1" hangingPunct="1"/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BF1C7B36-4CDF-A147-A67C-3DCFAB023C0B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79</a:t>
            </a:fld>
            <a:endParaRPr lang="en-US" altLang="zh-CN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  <p:pic>
        <p:nvPicPr>
          <p:cNvPr id="7885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7363" y="2214563"/>
            <a:ext cx="7386637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85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25" y="3071813"/>
            <a:ext cx="2357438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856" name="Picture 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063" y="3714750"/>
            <a:ext cx="3744912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8857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8858" name="Rectangle 5"/>
          <p:cNvSpPr>
            <a:spLocks noChangeArrowheads="1"/>
          </p:cNvSpPr>
          <p:nvPr/>
        </p:nvSpPr>
        <p:spPr bwMode="auto">
          <a:xfrm>
            <a:off x="1357313" y="3000375"/>
            <a:ext cx="7302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indent="269875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3200">
                <a:latin typeface="Times New Roman" charset="0"/>
              </a:rPr>
              <a:t>If</a:t>
            </a:r>
            <a:endParaRPr lang="en-US" altLang="zh-CN" sz="2800"/>
          </a:p>
        </p:txBody>
      </p:sp>
      <p:sp>
        <p:nvSpPr>
          <p:cNvPr id="78859" name="Rectangle 6"/>
          <p:cNvSpPr>
            <a:spLocks noChangeArrowheads="1"/>
          </p:cNvSpPr>
          <p:nvPr/>
        </p:nvSpPr>
        <p:spPr bwMode="auto">
          <a:xfrm>
            <a:off x="4251325" y="3000375"/>
            <a:ext cx="4892675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indent="269875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3200">
                <a:latin typeface="Times New Roman" charset="0"/>
              </a:rPr>
              <a:t>then the right hand side is </a:t>
            </a:r>
            <a:endParaRPr lang="en-US" altLang="zh-CN" sz="1600"/>
          </a:p>
          <a:p>
            <a:r>
              <a:rPr lang="en-US" altLang="zh-CN" sz="1200">
                <a:latin typeface="Times New Roman" charset="0"/>
              </a:rPr>
              <a:t>		</a:t>
            </a:r>
            <a:endParaRPr lang="en-US" altLang="zh-CN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Analysis</a:t>
            </a:r>
            <a:endParaRPr lang="zh-CN" altLang="en-US" dirty="0"/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Objective</a:t>
            </a:r>
          </a:p>
          <a:p>
            <a:pPr lvl="1" eaLnBrk="1" hangingPunct="1"/>
            <a:r>
              <a:rPr lang="en-US" altLang="zh-CN"/>
              <a:t>reject </a:t>
            </a:r>
            <a:r>
              <a:rPr lang="en-US" altLang="zh-CN">
                <a:solidFill>
                  <a:srgbClr val="C00000"/>
                </a:solidFill>
              </a:rPr>
              <a:t>type incorrect </a:t>
            </a:r>
            <a:r>
              <a:rPr lang="en-US" altLang="zh-CN"/>
              <a:t>or semantically incorrect queries.</a:t>
            </a:r>
            <a:endParaRPr lang="zh-CN" altLang="en-US"/>
          </a:p>
          <a:p>
            <a:pPr eaLnBrk="1" hangingPunct="1"/>
            <a:r>
              <a:rPr lang="en-US" altLang="zh-CN"/>
              <a:t> Type incorrect</a:t>
            </a:r>
          </a:p>
          <a:p>
            <a:pPr lvl="1" eaLnBrk="1" hangingPunct="1"/>
            <a:r>
              <a:rPr lang="en-US" altLang="zh-CN"/>
              <a:t>undefined relation, attribute, wrong type mapping etc.</a:t>
            </a:r>
            <a:endParaRPr lang="zh-CN" altLang="en-US"/>
          </a:p>
          <a:p>
            <a:pPr eaLnBrk="1" hangingPunct="1"/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1313DC65-A290-154F-9D9E-B86DD0511CDD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8</a:t>
            </a:fld>
            <a:endParaRPr lang="en-US" altLang="zh-CN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6943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>
              <a:defRPr/>
            </a:pPr>
            <a:r>
              <a:rPr lang="en-US" altLang="zh-CN" sz="3200" dirty="0" smtClean="0">
                <a:solidFill>
                  <a:schemeClr val="tx2">
                    <a:satMod val="130000"/>
                  </a:schemeClr>
                </a:solidFill>
              </a:rPr>
              <a:t>Transformation Rules of Relational Algebra</a:t>
            </a:r>
            <a:endParaRPr lang="zh-CN" altLang="en-US" sz="3200" dirty="0"/>
          </a:p>
        </p:txBody>
      </p:sp>
      <p:sp>
        <p:nvSpPr>
          <p:cNvPr id="1946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Commuting </a:t>
            </a:r>
            <a:r>
              <a:rPr lang="el-GR" altLang="zh-CN">
                <a:latin typeface="Times New Roman" charset="0"/>
              </a:rPr>
              <a:t>σ</a:t>
            </a:r>
            <a:r>
              <a:rPr lang="en-US" altLang="zh-CN"/>
              <a:t> with binary operations</a:t>
            </a:r>
            <a:endParaRPr lang="zh-CN" altLang="en-US"/>
          </a:p>
          <a:p>
            <a:pPr eaLnBrk="1" hangingPunct="1"/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A6A7B5B3-5B69-3643-BE00-9B67B9CF7AB5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80</a:t>
            </a:fld>
            <a:endParaRPr lang="en-US" altLang="zh-CN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  <p:sp>
        <p:nvSpPr>
          <p:cNvPr id="19464" name="Rectangle 11"/>
          <p:cNvSpPr>
            <a:spLocks noChangeArrowheads="1"/>
          </p:cNvSpPr>
          <p:nvPr/>
        </p:nvSpPr>
        <p:spPr bwMode="auto">
          <a:xfrm>
            <a:off x="1857375" y="2357438"/>
            <a:ext cx="11430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3200">
                <a:latin typeface="Times New Roman" charset="0"/>
              </a:rPr>
              <a:t>Let </a:t>
            </a:r>
            <a:endParaRPr lang="en-US" altLang="zh-CN" sz="2800"/>
          </a:p>
        </p:txBody>
      </p:sp>
      <p:graphicFrame>
        <p:nvGraphicFramePr>
          <p:cNvPr id="19458" name="Object 10"/>
          <p:cNvGraphicFramePr>
            <a:graphicFrameLocks noChangeAspect="1"/>
          </p:cNvGraphicFramePr>
          <p:nvPr/>
        </p:nvGraphicFramePr>
        <p:xfrm>
          <a:off x="2571750" y="2428875"/>
          <a:ext cx="3706813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74" name="Equation" r:id="rId3" imgW="1524000" imgH="241300" progId="Equation.DSMT4">
                  <p:embed/>
                </p:oleObj>
              </mc:Choice>
              <mc:Fallback>
                <p:oleObj name="Equation" r:id="rId3" imgW="1524000" imgH="2413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1750" y="2428875"/>
                        <a:ext cx="3706813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5" name="Rectangle 12"/>
          <p:cNvSpPr>
            <a:spLocks noChangeArrowheads="1"/>
          </p:cNvSpPr>
          <p:nvPr/>
        </p:nvSpPr>
        <p:spPr bwMode="auto">
          <a:xfrm>
            <a:off x="1785938" y="2928938"/>
            <a:ext cx="6786562" cy="1077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3200">
                <a:latin typeface="Times New Roman" charset="0"/>
              </a:rPr>
              <a:t> be a predicate, R and T are defined on same schema</a:t>
            </a:r>
            <a:endParaRPr lang="en-US" altLang="zh-CN" sz="2800"/>
          </a:p>
        </p:txBody>
      </p:sp>
      <p:pic>
        <p:nvPicPr>
          <p:cNvPr id="19466" name="Picture 1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75" y="4143375"/>
            <a:ext cx="3143250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459" name="Object 14"/>
          <p:cNvGraphicFramePr>
            <a:graphicFrameLocks noChangeAspect="1"/>
          </p:cNvGraphicFramePr>
          <p:nvPr/>
        </p:nvGraphicFramePr>
        <p:xfrm>
          <a:off x="1857375" y="4643438"/>
          <a:ext cx="4733925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75" name="Equation" r:id="rId6" imgW="2692400" imgH="254000" progId="Equation.DSMT4">
                  <p:embed/>
                </p:oleObj>
              </mc:Choice>
              <mc:Fallback>
                <p:oleObj name="Equation" r:id="rId6" imgW="2692400" imgH="2540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7375" y="4643438"/>
                        <a:ext cx="4733925" cy="485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9467" name="Picture 1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75" y="5286375"/>
            <a:ext cx="44196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8" name="Rectangle 1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9469" name="Rectangle 17"/>
          <p:cNvSpPr>
            <a:spLocks noChangeArrowheads="1"/>
          </p:cNvSpPr>
          <p:nvPr/>
        </p:nvSpPr>
        <p:spPr bwMode="auto">
          <a:xfrm>
            <a:off x="0" y="847725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9470" name="Rectangle 18"/>
          <p:cNvSpPr>
            <a:spLocks noChangeArrowheads="1"/>
          </p:cNvSpPr>
          <p:nvPr/>
        </p:nvSpPr>
        <p:spPr bwMode="auto">
          <a:xfrm>
            <a:off x="0" y="179070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>
              <a:defRPr/>
            </a:pPr>
            <a:r>
              <a:rPr lang="en-US" altLang="zh-CN" sz="3200" dirty="0" smtClean="0">
                <a:solidFill>
                  <a:schemeClr val="tx2">
                    <a:satMod val="130000"/>
                  </a:schemeClr>
                </a:solidFill>
              </a:rPr>
              <a:t>Transformation Rules of Relational Algebra</a:t>
            </a:r>
            <a:endParaRPr lang="zh-CN" altLang="en-US" sz="3200" dirty="0"/>
          </a:p>
        </p:txBody>
      </p:sp>
      <p:sp>
        <p:nvSpPr>
          <p:cNvPr id="798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Commuting </a:t>
            </a:r>
            <a:r>
              <a:rPr lang="el-GR" altLang="zh-CN">
                <a:latin typeface="Times New Roman" charset="0"/>
              </a:rPr>
              <a:t>π</a:t>
            </a:r>
            <a:r>
              <a:rPr lang="en-US" altLang="zh-CN"/>
              <a:t> with binary operations</a:t>
            </a:r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2274044E-6B5D-AE44-8F73-285102AE4F83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81</a:t>
            </a:fld>
            <a:endParaRPr lang="en-US" altLang="zh-CN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  <p:pic>
        <p:nvPicPr>
          <p:cNvPr id="79878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75" y="2428875"/>
            <a:ext cx="6381750" cy="324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x-none" dirty="0"/>
              <a:t>E.g.:  Select * from R where R.A =3			</a:t>
            </a:r>
            <a:r>
              <a:rPr lang="en-US" altLang="x-none" dirty="0">
                <a:sym typeface="ZapfDingbats" charset="0"/>
              </a:rPr>
              <a:t></a:t>
            </a:r>
            <a:r>
              <a:rPr lang="en-US" altLang="x-none" dirty="0"/>
              <a:t> R does not have “A” attribute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DCDAB-2781-4647-8180-90F1E931D796}" type="slidenum">
              <a:rPr lang="zh-CN" altLang="en-US" smtClean="0"/>
              <a:pPr/>
              <a:t>9</a:t>
            </a:fld>
            <a:endParaRPr lang="en-US" altLang="zh-CN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435100" y="2660848"/>
            <a:ext cx="749935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825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charset="2"/>
              <a:buChar char="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36538" algn="l" rtl="0" eaLnBrk="0" fontAlgn="base" hangingPunct="0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Font typeface="Verdana" charset="0"/>
              <a:buChar char="◦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58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BBB59"/>
              </a:buClr>
              <a:buFont typeface="Wingdings 2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698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eaLnBrk="1" hangingPunct="1"/>
            <a:r>
              <a:rPr lang="en-US" altLang="zh-CN" dirty="0" smtClean="0"/>
              <a:t>Example</a:t>
            </a:r>
          </a:p>
          <a:p>
            <a:pPr lvl="1" eaLnBrk="1" hangingPunct="1">
              <a:buFont typeface="Verdana" charset="0"/>
              <a:buNone/>
            </a:pPr>
            <a:r>
              <a:rPr lang="en-US" altLang="zh-CN" sz="3600" b="1" dirty="0" smtClean="0">
                <a:solidFill>
                  <a:schemeClr val="accent1"/>
                </a:solidFill>
                <a:latin typeface="Courier New" charset="0"/>
              </a:rPr>
              <a:t>SELECT</a:t>
            </a:r>
            <a:r>
              <a:rPr lang="en-US" altLang="zh-CN" sz="3600" dirty="0" smtClean="0">
                <a:latin typeface="Courier New" charset="0"/>
              </a:rPr>
              <a:t>	</a:t>
            </a:r>
            <a:r>
              <a:rPr lang="en-US" altLang="zh-CN" sz="3600" dirty="0" smtClean="0">
                <a:solidFill>
                  <a:srgbClr val="C00000"/>
                </a:solidFill>
                <a:latin typeface="Courier New" charset="0"/>
              </a:rPr>
              <a:t>E#</a:t>
            </a:r>
            <a:r>
              <a:rPr lang="en-US" altLang="zh-CN" sz="3600" dirty="0" smtClean="0">
                <a:latin typeface="Courier New" charset="0"/>
              </a:rPr>
              <a:t> </a:t>
            </a:r>
          </a:p>
          <a:p>
            <a:pPr lvl="1" eaLnBrk="1" hangingPunct="1">
              <a:buFont typeface="Verdana" charset="0"/>
              <a:buNone/>
            </a:pPr>
            <a:r>
              <a:rPr lang="en-US" altLang="zh-CN" sz="3600" b="1" dirty="0" smtClean="0">
                <a:solidFill>
                  <a:schemeClr val="accent1"/>
                </a:solidFill>
                <a:latin typeface="Courier New" charset="0"/>
              </a:rPr>
              <a:t>FROM</a:t>
            </a:r>
            <a:r>
              <a:rPr lang="en-US" altLang="zh-CN" sz="3600" dirty="0" smtClean="0">
                <a:latin typeface="Courier New" charset="0"/>
              </a:rPr>
              <a:t>		EMP</a:t>
            </a:r>
          </a:p>
          <a:p>
            <a:pPr lvl="1" eaLnBrk="1" hangingPunct="1">
              <a:buFont typeface="Verdana" charset="0"/>
              <a:buNone/>
            </a:pPr>
            <a:r>
              <a:rPr lang="en-US" altLang="zh-CN" sz="3600" b="1" dirty="0" smtClean="0">
                <a:solidFill>
                  <a:schemeClr val="accent1"/>
                </a:solidFill>
                <a:latin typeface="Courier New" charset="0"/>
              </a:rPr>
              <a:t>WHERE</a:t>
            </a:r>
            <a:r>
              <a:rPr lang="en-US" altLang="zh-CN" sz="3600" dirty="0" smtClean="0">
                <a:latin typeface="Courier New" charset="0"/>
              </a:rPr>
              <a:t>	</a:t>
            </a:r>
            <a:r>
              <a:rPr lang="en-US" altLang="zh-CN" sz="3600" dirty="0" smtClean="0">
                <a:solidFill>
                  <a:srgbClr val="C00000"/>
                </a:solidFill>
                <a:latin typeface="Courier New" charset="0"/>
              </a:rPr>
              <a:t>ENAME&gt;200</a:t>
            </a:r>
            <a:endParaRPr lang="en-US" altLang="zh-CN" sz="4400" dirty="0" smtClean="0">
              <a:solidFill>
                <a:srgbClr val="C00000"/>
              </a:solidFill>
              <a:latin typeface="Courier New" charset="0"/>
            </a:endParaRPr>
          </a:p>
          <a:p>
            <a:pPr lvl="1" eaLnBrk="1" hangingPunct="1">
              <a:buFont typeface="Verdana" charset="0"/>
              <a:buNone/>
            </a:pPr>
            <a:endParaRPr lang="zh-CN" altLang="en-US" dirty="0"/>
          </a:p>
        </p:txBody>
      </p:sp>
      <p:sp>
        <p:nvSpPr>
          <p:cNvPr id="7" name="Line Callout 2 6"/>
          <p:cNvSpPr/>
          <p:nvPr/>
        </p:nvSpPr>
        <p:spPr>
          <a:xfrm>
            <a:off x="6286500" y="2792909"/>
            <a:ext cx="2428875" cy="1500187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48425"/>
              <a:gd name="adj6" fmla="val -49804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3200" dirty="0">
                <a:solidFill>
                  <a:srgbClr val="C00000"/>
                </a:solidFill>
              </a:rPr>
              <a:t>! Undefined attribute</a:t>
            </a:r>
            <a:endParaRPr lang="zh-CN" altLang="en-US" sz="3200" dirty="0">
              <a:solidFill>
                <a:srgbClr val="C00000"/>
              </a:solidFill>
            </a:endParaRPr>
          </a:p>
        </p:txBody>
      </p:sp>
      <p:sp>
        <p:nvSpPr>
          <p:cNvPr id="8" name="Line Callout 2 7"/>
          <p:cNvSpPr/>
          <p:nvPr/>
        </p:nvSpPr>
        <p:spPr>
          <a:xfrm>
            <a:off x="6357938" y="4725144"/>
            <a:ext cx="2428875" cy="1500188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5693"/>
              <a:gd name="adj6" fmla="val -19986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3200" dirty="0">
                <a:solidFill>
                  <a:srgbClr val="C00000"/>
                </a:solidFill>
              </a:rPr>
              <a:t>! Type mismatch</a:t>
            </a:r>
            <a:endParaRPr lang="zh-CN" altLang="en-US" sz="32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3626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2054</TotalTime>
  <Words>1421</Words>
  <Application>Microsoft Macintosh PowerPoint</Application>
  <PresentationFormat>On-screen Show (4:3)</PresentationFormat>
  <Paragraphs>561</Paragraphs>
  <Slides>81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15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81</vt:i4>
      </vt:variant>
    </vt:vector>
  </HeadingPairs>
  <TitlesOfParts>
    <vt:vector size="99" baseType="lpstr">
      <vt:lpstr>Calibri</vt:lpstr>
      <vt:lpstr>Cambria Math</vt:lpstr>
      <vt:lpstr>Courier New</vt:lpstr>
      <vt:lpstr>Gill Sans MT</vt:lpstr>
      <vt:lpstr>ＭＳ Ｐゴシック</vt:lpstr>
      <vt:lpstr>MS Reference 1</vt:lpstr>
      <vt:lpstr>Symbol</vt:lpstr>
      <vt:lpstr>Tahoma</vt:lpstr>
      <vt:lpstr>Times New Roman</vt:lpstr>
      <vt:lpstr>Verdana</vt:lpstr>
      <vt:lpstr>Wingdings 2</vt:lpstr>
      <vt:lpstr>ZapfDingbats</vt:lpstr>
      <vt:lpstr>华文中宋</vt:lpstr>
      <vt:lpstr>宋体</vt:lpstr>
      <vt:lpstr>Arial</vt:lpstr>
      <vt:lpstr>Solstice</vt:lpstr>
      <vt:lpstr>Equation</vt:lpstr>
      <vt:lpstr>公式</vt:lpstr>
      <vt:lpstr>Distributed Database Systems</vt:lpstr>
      <vt:lpstr>PowerPoint Presentation</vt:lpstr>
      <vt:lpstr>Query Decomposition</vt:lpstr>
      <vt:lpstr>Overview of Query Decomposition</vt:lpstr>
      <vt:lpstr>Normalization</vt:lpstr>
      <vt:lpstr>Example</vt:lpstr>
      <vt:lpstr>Transformation rules</vt:lpstr>
      <vt:lpstr>Analysis</vt:lpstr>
      <vt:lpstr>Example</vt:lpstr>
      <vt:lpstr>Semantically incorrect</vt:lpstr>
      <vt:lpstr>Tool of analysis</vt:lpstr>
      <vt:lpstr>Tool of analysis</vt:lpstr>
      <vt:lpstr>Tool of analysis</vt:lpstr>
      <vt:lpstr>Tool of analysis</vt:lpstr>
      <vt:lpstr>Tool of analysis</vt:lpstr>
      <vt:lpstr>Tool of analysis</vt:lpstr>
      <vt:lpstr>Tool of analysis</vt:lpstr>
      <vt:lpstr>Elimination of Redundancy</vt:lpstr>
      <vt:lpstr>Rules for Elimination of Redundancy</vt:lpstr>
      <vt:lpstr>Exercise</vt:lpstr>
      <vt:lpstr>Rewriting</vt:lpstr>
      <vt:lpstr>Rewriting</vt:lpstr>
      <vt:lpstr>Rewriting</vt:lpstr>
      <vt:lpstr>Rewriting Example</vt:lpstr>
      <vt:lpstr>Rewriting Example</vt:lpstr>
      <vt:lpstr>Rewriting rules for optimization</vt:lpstr>
      <vt:lpstr>Rewriting rules for optimization</vt:lpstr>
      <vt:lpstr>Rewriting rules for optimization</vt:lpstr>
      <vt:lpstr>Localization of Distributed Data</vt:lpstr>
      <vt:lpstr>Decomposition VS. Localization</vt:lpstr>
      <vt:lpstr>Localization of Distributed Data</vt:lpstr>
      <vt:lpstr>Localization Example A</vt:lpstr>
      <vt:lpstr>Localization Example A</vt:lpstr>
      <vt:lpstr>Localization Example A</vt:lpstr>
      <vt:lpstr>Localization Example A</vt:lpstr>
      <vt:lpstr>Reduction for Primary Horizontal Fragmentation</vt:lpstr>
      <vt:lpstr>Reduction for Primary Horizontal Fragmentation</vt:lpstr>
      <vt:lpstr>Exercise: Reduction for Primary Horizontal Fragmentation</vt:lpstr>
      <vt:lpstr>Exercise: Reduction for Primary Horizontal Fragmentation</vt:lpstr>
      <vt:lpstr>Exercise: Reduction for Primary Horizontal Fragmentation</vt:lpstr>
      <vt:lpstr>Exercise: Reduction for Primary Horizontal Fragmentation</vt:lpstr>
      <vt:lpstr>Localization Example B</vt:lpstr>
      <vt:lpstr>Localization Example B</vt:lpstr>
      <vt:lpstr>PowerPoint Presentation</vt:lpstr>
      <vt:lpstr>Localization Example B</vt:lpstr>
      <vt:lpstr>Reduction for Primary Horizontal Fragmentation</vt:lpstr>
      <vt:lpstr>Exercise: Reduction for Primary Horizontal Fragmentation</vt:lpstr>
      <vt:lpstr>Exercise: Reduction for Primary Horizontal Fragmentation</vt:lpstr>
      <vt:lpstr>Exercise: Reduction for Primary Horizontal Fragmentation</vt:lpstr>
      <vt:lpstr>Localization Example C</vt:lpstr>
      <vt:lpstr>Localization Example C</vt:lpstr>
      <vt:lpstr>Localization Example C</vt:lpstr>
      <vt:lpstr>Localization Example C</vt:lpstr>
      <vt:lpstr>Reduction for Vertical Fragmentation</vt:lpstr>
      <vt:lpstr>Reduction for Vertical Fragmentation</vt:lpstr>
      <vt:lpstr>Exercise: Reduction for Vertical Fragmentation</vt:lpstr>
      <vt:lpstr>Exercise: Reduction for Vertical Fragmentation</vt:lpstr>
      <vt:lpstr>Exercise: Reduction for Vertical Fragmentation</vt:lpstr>
      <vt:lpstr>Exercise: Reduction for Vertical Fragmentation</vt:lpstr>
      <vt:lpstr>Reduction for Derived Fragmentation</vt:lpstr>
      <vt:lpstr>Reduction for Derived Fragmentation</vt:lpstr>
      <vt:lpstr>Reduction for Derived Fragmentation</vt:lpstr>
      <vt:lpstr>Reduction for Derived Fragmentation</vt:lpstr>
      <vt:lpstr>Reduction for Derived Fragmentation</vt:lpstr>
      <vt:lpstr>Reduction for Derived Fragmentation</vt:lpstr>
      <vt:lpstr>Reduction for Derived Fragmentation</vt:lpstr>
      <vt:lpstr>Reduction for Hybrid Fragmentation</vt:lpstr>
      <vt:lpstr>Reduction for Hybrid Fragmentation</vt:lpstr>
      <vt:lpstr>Reduction for Hybrid Fragmentation</vt:lpstr>
      <vt:lpstr>Reduction for Hybrid Fragmentation</vt:lpstr>
      <vt:lpstr>Reduction for Hybrid Fragmentation</vt:lpstr>
      <vt:lpstr>Conclusions</vt:lpstr>
      <vt:lpstr>Conclusions</vt:lpstr>
      <vt:lpstr>Transformation Rules of Relational Algebra</vt:lpstr>
      <vt:lpstr>Transformation Rules of Relational Algebra</vt:lpstr>
      <vt:lpstr>Transformation Rules of Relational Algebra</vt:lpstr>
      <vt:lpstr>Transformation Rules of Relational Algebra</vt:lpstr>
      <vt:lpstr>Transformation Rules of Relational Algebra</vt:lpstr>
      <vt:lpstr>Transformation Rules of Relational Algebra</vt:lpstr>
      <vt:lpstr>Transformation Rules of Relational Algebra</vt:lpstr>
      <vt:lpstr>Transformation Rules of Relational Algebra</vt:lpstr>
    </vt:vector>
  </TitlesOfParts>
  <Company>DB Group, Tsinghua University</Company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Distributed Database Systems</dc:title>
  <dc:creator>Hao Wu</dc:creator>
  <cp:lastModifiedBy>范举</cp:lastModifiedBy>
  <cp:revision>515</cp:revision>
  <dcterms:created xsi:type="dcterms:W3CDTF">2007-09-19T09:41:51Z</dcterms:created>
  <dcterms:modified xsi:type="dcterms:W3CDTF">2018-10-11T02:33:01Z</dcterms:modified>
</cp:coreProperties>
</file>