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0"/>
  </p:notesMasterIdLst>
  <p:handoutMasterIdLst>
    <p:handoutMasterId r:id="rId71"/>
  </p:handoutMasterIdLst>
  <p:sldIdLst>
    <p:sldId id="256" r:id="rId2"/>
    <p:sldId id="341" r:id="rId3"/>
    <p:sldId id="342" r:id="rId4"/>
    <p:sldId id="343" r:id="rId5"/>
    <p:sldId id="344" r:id="rId6"/>
    <p:sldId id="339" r:id="rId7"/>
    <p:sldId id="330" r:id="rId8"/>
    <p:sldId id="331" r:id="rId9"/>
    <p:sldId id="332" r:id="rId10"/>
    <p:sldId id="333" r:id="rId11"/>
    <p:sldId id="345" r:id="rId12"/>
    <p:sldId id="346" r:id="rId13"/>
    <p:sldId id="340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6" r:id="rId34"/>
    <p:sldId id="327" r:id="rId35"/>
    <p:sldId id="328" r:id="rId36"/>
    <p:sldId id="374" r:id="rId37"/>
    <p:sldId id="375" r:id="rId38"/>
    <p:sldId id="356" r:id="rId39"/>
    <p:sldId id="376" r:id="rId40"/>
    <p:sldId id="357" r:id="rId41"/>
    <p:sldId id="358" r:id="rId42"/>
    <p:sldId id="373" r:id="rId43"/>
    <p:sldId id="359" r:id="rId44"/>
    <p:sldId id="377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60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9" r:id="rId65"/>
    <p:sldId id="400" r:id="rId66"/>
    <p:sldId id="397" r:id="rId67"/>
    <p:sldId id="398" r:id="rId68"/>
    <p:sldId id="369" r:id="rId6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 autoAdjust="0"/>
    <p:restoredTop sz="91606"/>
  </p:normalViewPr>
  <p:slideViewPr>
    <p:cSldViewPr>
      <p:cViewPr>
        <p:scale>
          <a:sx n="56" d="100"/>
          <a:sy n="56" d="100"/>
        </p:scale>
        <p:origin x="2616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2F193-7495-4725-AE67-86DFCAF29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CA27D6-283E-4E80-B578-522D6890290B}">
      <dgm:prSet/>
      <dgm:spPr/>
      <dgm:t>
        <a:bodyPr/>
        <a:lstStyle/>
        <a:p>
          <a:pPr rtl="0"/>
          <a:r>
            <a:rPr lang="en-US" dirty="0" smtClean="0"/>
            <a:t>Completeness</a:t>
          </a:r>
          <a:endParaRPr lang="zh-CN" dirty="0"/>
        </a:p>
      </dgm:t>
    </dgm:pt>
    <dgm:pt modelId="{8AD18876-40E5-4355-9ADA-BF41B3E9F09D}" type="par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825E39A4-C25B-481D-B770-55C5F45AFC5F}" type="sib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D3D6CB20-4798-4A1A-9DEB-11434C18B489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130B485-2651-4AE9-B021-4B5CC5E029C0}" type="par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E4F18151-99AA-4AB4-89C6-48C2980A1C27}" type="sib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AFAEAC5A-5FA5-4662-923A-E64AF1BABC09}">
      <dgm:prSet/>
      <dgm:spPr/>
      <dgm:t>
        <a:bodyPr/>
        <a:lstStyle/>
        <a:p>
          <a:pPr rtl="0"/>
          <a:r>
            <a:rPr lang="en-US" dirty="0" smtClean="0"/>
            <a:t>Reconstruction</a:t>
          </a:r>
          <a:endParaRPr lang="zh-CN" dirty="0"/>
        </a:p>
      </dgm:t>
    </dgm:pt>
    <dgm:pt modelId="{9E592B91-B12E-49CF-AED9-219B3A64128F}" type="par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8EE0511E-E19D-49EA-95EC-23655858B865}" type="sib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D9C978D7-8C7A-473D-A4A9-3FC2C0E0BA9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i="1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i="1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469C371-9401-46A1-AD58-7FE936F39B66}" type="par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FF1CC689-7AAC-41D4-8C91-6AC4A1488B30}" type="sib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45DF4D46-17D0-4D73-803F-0386D1DF8BBD}">
      <dgm:prSet/>
      <dgm:spPr/>
      <dgm:t>
        <a:bodyPr/>
        <a:lstStyle/>
        <a:p>
          <a:pPr rtl="0"/>
          <a:r>
            <a:rPr lang="en-US" dirty="0" err="1" smtClean="0"/>
            <a:t>Disjointness</a:t>
          </a:r>
          <a:endParaRPr lang="zh-CN" dirty="0"/>
        </a:p>
      </dgm:t>
    </dgm:pt>
    <dgm:pt modelId="{2D538B0A-04CD-4B81-AFF6-1268BAE71F7E}" type="par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D943783C-5C76-415C-9674-A69FF443AE80}" type="sib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E12A5153-FF29-4078-8A1A-339EFDA41EAD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82475C39-022E-4470-9488-653E9380407B}" type="par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0BA5410D-7BAB-4EBC-9A85-BD3CE5633F00}" type="sib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71FCD280-5C66-446A-97C6-1172CA6BFB0C}" type="pres">
      <dgm:prSet presAssocID="{6AB2F193-7495-4725-AE67-86DFCAF299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E3BF2B-139E-4C4E-8930-9E92684F532E}" type="pres">
      <dgm:prSet presAssocID="{22CA27D6-283E-4E80-B578-522D68902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8044-F077-4A9B-9C4D-B4B3DA4006F5}" type="pres">
      <dgm:prSet presAssocID="{22CA27D6-283E-4E80-B578-522D68902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532A5-833A-468E-8BFF-D4A4557D2657}" type="pres">
      <dgm:prSet presAssocID="{AFAEAC5A-5FA5-4662-923A-E64AF1BABC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AE868-51BE-4B46-B87B-57A768EDE2E0}" type="pres">
      <dgm:prSet presAssocID="{AFAEAC5A-5FA5-4662-923A-E64AF1BABC0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7C4AE-146B-4BB2-AAC9-48670090E66F}" type="pres">
      <dgm:prSet presAssocID="{45DF4D46-17D0-4D73-803F-0386D1DF8B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35E-EDDD-43BC-A8A5-3B8A1F589862}" type="pres">
      <dgm:prSet presAssocID="{45DF4D46-17D0-4D73-803F-0386D1DF8BB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BDBE31-A3DB-0145-9957-C44B4F9D2753}" type="presOf" srcId="{AFAEAC5A-5FA5-4662-923A-E64AF1BABC09}" destId="{C6D532A5-833A-468E-8BFF-D4A4557D2657}" srcOrd="0" destOrd="0" presId="urn:microsoft.com/office/officeart/2005/8/layout/vList2"/>
    <dgm:cxn modelId="{D95A8B70-BD86-46CE-A0A6-B4AB04273AC8}" srcId="{6AB2F193-7495-4725-AE67-86DFCAF2998C}" destId="{45DF4D46-17D0-4D73-803F-0386D1DF8BBD}" srcOrd="2" destOrd="0" parTransId="{2D538B0A-04CD-4B81-AFF6-1268BAE71F7E}" sibTransId="{D943783C-5C76-415C-9674-A69FF443AE80}"/>
    <dgm:cxn modelId="{722FE925-366D-024A-BCE6-E0E9FDD1E293}" type="presOf" srcId="{22CA27D6-283E-4E80-B578-522D6890290B}" destId="{79E3BF2B-139E-4C4E-8930-9E92684F532E}" srcOrd="0" destOrd="0" presId="urn:microsoft.com/office/officeart/2005/8/layout/vList2"/>
    <dgm:cxn modelId="{D4E107AE-BEFB-4DFD-8E1E-962C438DF83F}" srcId="{AFAEAC5A-5FA5-4662-923A-E64AF1BABC09}" destId="{D9C978D7-8C7A-473D-A4A9-3FC2C0E0BA9F}" srcOrd="0" destOrd="0" parTransId="{3469C371-9401-46A1-AD58-7FE936F39B66}" sibTransId="{FF1CC689-7AAC-41D4-8C91-6AC4A1488B30}"/>
    <dgm:cxn modelId="{5168434B-DB8A-2646-9174-57442A2F4058}" type="presOf" srcId="{D3D6CB20-4798-4A1A-9DEB-11434C18B489}" destId="{B85B8044-F077-4A9B-9C4D-B4B3DA4006F5}" srcOrd="0" destOrd="0" presId="urn:microsoft.com/office/officeart/2005/8/layout/vList2"/>
    <dgm:cxn modelId="{B4F1BBAC-87B3-7F4F-B56C-7E0D41345EA9}" type="presOf" srcId="{45DF4D46-17D0-4D73-803F-0386D1DF8BBD}" destId="{8327C4AE-146B-4BB2-AAC9-48670090E66F}" srcOrd="0" destOrd="0" presId="urn:microsoft.com/office/officeart/2005/8/layout/vList2"/>
    <dgm:cxn modelId="{5260B0CF-C263-4F88-A5FD-770195BE590A}" srcId="{22CA27D6-283E-4E80-B578-522D6890290B}" destId="{D3D6CB20-4798-4A1A-9DEB-11434C18B489}" srcOrd="0" destOrd="0" parTransId="{3130B485-2651-4AE9-B021-4B5CC5E029C0}" sibTransId="{E4F18151-99AA-4AB4-89C6-48C2980A1C27}"/>
    <dgm:cxn modelId="{F3BBDA62-E73F-4211-B792-5B6747A56732}" srcId="{45DF4D46-17D0-4D73-803F-0386D1DF8BBD}" destId="{E12A5153-FF29-4078-8A1A-339EFDA41EAD}" srcOrd="0" destOrd="0" parTransId="{82475C39-022E-4470-9488-653E9380407B}" sibTransId="{0BA5410D-7BAB-4EBC-9A85-BD3CE5633F00}"/>
    <dgm:cxn modelId="{6EA287E3-F86F-6E4C-83FC-8FA0D229693E}" type="presOf" srcId="{6AB2F193-7495-4725-AE67-86DFCAF2998C}" destId="{71FCD280-5C66-446A-97C6-1172CA6BFB0C}" srcOrd="0" destOrd="0" presId="urn:microsoft.com/office/officeart/2005/8/layout/vList2"/>
    <dgm:cxn modelId="{E5FE3D94-8B8B-6B40-A559-1DAFB2CBBD14}" type="presOf" srcId="{E12A5153-FF29-4078-8A1A-339EFDA41EAD}" destId="{5941C35E-EDDD-43BC-A8A5-3B8A1F589862}" srcOrd="0" destOrd="0" presId="urn:microsoft.com/office/officeart/2005/8/layout/vList2"/>
    <dgm:cxn modelId="{487088D7-4BEE-4048-957A-D0D74611FAAF}" type="presOf" srcId="{D9C978D7-8C7A-473D-A4A9-3FC2C0E0BA9F}" destId="{93FAE868-51BE-4B46-B87B-57A768EDE2E0}" srcOrd="0" destOrd="0" presId="urn:microsoft.com/office/officeart/2005/8/layout/vList2"/>
    <dgm:cxn modelId="{E001B97C-5C24-4C60-9497-7C410064D824}" srcId="{6AB2F193-7495-4725-AE67-86DFCAF2998C}" destId="{AFAEAC5A-5FA5-4662-923A-E64AF1BABC09}" srcOrd="1" destOrd="0" parTransId="{9E592B91-B12E-49CF-AED9-219B3A64128F}" sibTransId="{8EE0511E-E19D-49EA-95EC-23655858B865}"/>
    <dgm:cxn modelId="{E4B3123B-D2E9-4947-9370-D8ED2DF66C13}" srcId="{6AB2F193-7495-4725-AE67-86DFCAF2998C}" destId="{22CA27D6-283E-4E80-B578-522D6890290B}" srcOrd="0" destOrd="0" parTransId="{8AD18876-40E5-4355-9ADA-BF41B3E9F09D}" sibTransId="{825E39A4-C25B-481D-B770-55C5F45AFC5F}"/>
    <dgm:cxn modelId="{C3ADF75C-4CB7-074D-9A39-E7D94561F64B}" type="presParOf" srcId="{71FCD280-5C66-446A-97C6-1172CA6BFB0C}" destId="{79E3BF2B-139E-4C4E-8930-9E92684F532E}" srcOrd="0" destOrd="0" presId="urn:microsoft.com/office/officeart/2005/8/layout/vList2"/>
    <dgm:cxn modelId="{1BC7CF6C-726B-424E-89FF-BD46FB5F530E}" type="presParOf" srcId="{71FCD280-5C66-446A-97C6-1172CA6BFB0C}" destId="{B85B8044-F077-4A9B-9C4D-B4B3DA4006F5}" srcOrd="1" destOrd="0" presId="urn:microsoft.com/office/officeart/2005/8/layout/vList2"/>
    <dgm:cxn modelId="{4CD84A18-209A-C74F-8512-6485955FEBF1}" type="presParOf" srcId="{71FCD280-5C66-446A-97C6-1172CA6BFB0C}" destId="{C6D532A5-833A-468E-8BFF-D4A4557D2657}" srcOrd="2" destOrd="0" presId="urn:microsoft.com/office/officeart/2005/8/layout/vList2"/>
    <dgm:cxn modelId="{3CAE66D2-8285-6447-A219-FE2B016D389F}" type="presParOf" srcId="{71FCD280-5C66-446A-97C6-1172CA6BFB0C}" destId="{93FAE868-51BE-4B46-B87B-57A768EDE2E0}" srcOrd="3" destOrd="0" presId="urn:microsoft.com/office/officeart/2005/8/layout/vList2"/>
    <dgm:cxn modelId="{69EC0F1B-4B40-D64A-8A19-973E6AF70092}" type="presParOf" srcId="{71FCD280-5C66-446A-97C6-1172CA6BFB0C}" destId="{8327C4AE-146B-4BB2-AAC9-48670090E66F}" srcOrd="4" destOrd="0" presId="urn:microsoft.com/office/officeart/2005/8/layout/vList2"/>
    <dgm:cxn modelId="{BFD40135-563D-3743-A982-24CC38CC0CED}" type="presParOf" srcId="{71FCD280-5C66-446A-97C6-1172CA6BFB0C}" destId="{5941C35E-EDDD-43BC-A8A5-3B8A1F5898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F2B-139E-4C4E-8930-9E92684F532E}">
      <dsp:nvSpPr>
        <dsp:cNvPr id="0" name=""/>
        <dsp:cNvSpPr/>
      </dsp:nvSpPr>
      <dsp:spPr>
        <a:xfrm>
          <a:off x="0" y="7717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Completeness</a:t>
          </a:r>
          <a:endParaRPr lang="zh-CN" sz="2800" kern="1200" dirty="0"/>
        </a:p>
      </dsp:txBody>
      <dsp:txXfrm>
        <a:off x="31984" y="109158"/>
        <a:ext cx="7434112" cy="591232"/>
      </dsp:txXfrm>
    </dsp:sp>
    <dsp:sp modelId="{B85B8044-F077-4A9B-9C4D-B4B3DA4006F5}">
      <dsp:nvSpPr>
        <dsp:cNvPr id="0" name=""/>
        <dsp:cNvSpPr/>
      </dsp:nvSpPr>
      <dsp:spPr>
        <a:xfrm>
          <a:off x="0" y="732374"/>
          <a:ext cx="749808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32374"/>
        <a:ext cx="7498080" cy="681030"/>
      </dsp:txXfrm>
    </dsp:sp>
    <dsp:sp modelId="{C6D532A5-833A-468E-8BFF-D4A4557D2657}">
      <dsp:nvSpPr>
        <dsp:cNvPr id="0" name=""/>
        <dsp:cNvSpPr/>
      </dsp:nvSpPr>
      <dsp:spPr>
        <a:xfrm>
          <a:off x="0" y="141340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Reconstruction</a:t>
          </a:r>
          <a:endParaRPr lang="zh-CN" sz="2800" kern="1200" dirty="0"/>
        </a:p>
      </dsp:txBody>
      <dsp:txXfrm>
        <a:off x="31984" y="1445388"/>
        <a:ext cx="7434112" cy="591232"/>
      </dsp:txXfrm>
    </dsp:sp>
    <dsp:sp modelId="{93FAE868-51BE-4B46-B87B-57A768EDE2E0}">
      <dsp:nvSpPr>
        <dsp:cNvPr id="0" name=""/>
        <dsp:cNvSpPr/>
      </dsp:nvSpPr>
      <dsp:spPr>
        <a:xfrm>
          <a:off x="0" y="2068604"/>
          <a:ext cx="749808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68604"/>
        <a:ext cx="7498080" cy="1014300"/>
      </dsp:txXfrm>
    </dsp:sp>
    <dsp:sp modelId="{8327C4AE-146B-4BB2-AAC9-48670090E66F}">
      <dsp:nvSpPr>
        <dsp:cNvPr id="0" name=""/>
        <dsp:cNvSpPr/>
      </dsp:nvSpPr>
      <dsp:spPr>
        <a:xfrm>
          <a:off x="0" y="3082905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Disjointness</a:t>
          </a:r>
          <a:endParaRPr lang="zh-CN" sz="2800" kern="1200" dirty="0"/>
        </a:p>
      </dsp:txBody>
      <dsp:txXfrm>
        <a:off x="31984" y="3114889"/>
        <a:ext cx="7434112" cy="591232"/>
      </dsp:txXfrm>
    </dsp:sp>
    <dsp:sp modelId="{5941C35E-EDDD-43BC-A8A5-3B8A1F589862}">
      <dsp:nvSpPr>
        <dsp:cNvPr id="0" name=""/>
        <dsp:cNvSpPr/>
      </dsp:nvSpPr>
      <dsp:spPr>
        <a:xfrm>
          <a:off x="0" y="3738105"/>
          <a:ext cx="749808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738105"/>
        <a:ext cx="7498080" cy="985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E437417-A750-3047-BBBD-5E35A51BB88E}" type="datetimeFigureOut">
              <a:rPr lang="en-US"/>
              <a:pPr>
                <a:defRPr/>
              </a:pPr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CE85ABC-F5E6-BA41-AB4E-F8B0DE92B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B9C45B-6067-E34E-8964-51FEC7310979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9FA5DBB-6DE6-2348-86B7-B68AC04DD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0F5BC3F-C573-F043-8DB5-061C9F5D56BE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Disjointness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horizontal</a:t>
            </a:r>
            <a:r>
              <a:rPr lang="zh-CN" altLang="en-US"/>
              <a:t> </a:t>
            </a:r>
            <a:r>
              <a:rPr lang="en-US" altLang="zh-CN"/>
              <a:t>fragmentation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duplicated</a:t>
            </a:r>
            <a:r>
              <a:rPr lang="zh-CN" altLang="en-US"/>
              <a:t> </a:t>
            </a:r>
            <a:r>
              <a:rPr lang="en-US" altLang="zh-CN"/>
              <a:t>keys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vertical</a:t>
            </a:r>
            <a:r>
              <a:rPr lang="zh-CN" altLang="en-US"/>
              <a:t> </a:t>
            </a:r>
            <a:r>
              <a:rPr lang="en-US" altLang="zh-CN"/>
              <a:t>fragementation</a:t>
            </a: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F79548D-BDFB-474F-B1FA-0439395E573C}" type="slidenum">
              <a:rPr lang="zh-CN" altLang="en-US">
                <a:latin typeface="Calibri" charset="0"/>
              </a:rPr>
              <a:pPr/>
              <a:t>2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5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FA5DBB-6DE6-2348-86B7-B68AC04DDAE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FA5DBB-6DE6-2348-86B7-B68AC04DDAE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3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FA5DBB-6DE6-2348-86B7-B68AC04DDAE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2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0FD8FF-A3E9-994C-9A93-DA5203DC4B59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760032-594A-A144-AB40-B06DF64E0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2A4D6-481C-194B-8C32-5990B28AFF5E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B8A81-5C6A-DD4E-856F-D0AD66188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63E11-0056-C946-AB9A-AECCFA7847EC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71466-34E6-8546-A3AA-EFEEF6FE69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07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AC1B-BD71-9B46-BFAD-1798B64C86C6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EC38-3E9E-0D42-84C1-0D900B5CC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9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70E17-5064-C24A-A6F1-8D2F44E23ADE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E2D2E-726A-BB43-95D1-F4269A8A2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5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8A4C97-4A87-9544-9951-161BEC3E49EE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1BEF7-997B-634E-B08B-2C292CD68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D65E6-0560-CC4B-AD7B-C41BED8ECE6D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61D82-DA6C-2248-99D6-E2A9D0FD5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0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D600D0-F9BA-9247-A8B8-0502765E348A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DFBB6A-5F29-D445-AD38-05DA82869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8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160A3-0065-BF4E-85EE-DCFF4FDFBE5C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FD196-13FB-D041-AFB4-D5C4DC3D8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1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50D46F-358D-924E-A810-5488957819A3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6833EE-5FF7-6145-942C-7D1E3A28D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3677DE-6EBB-634A-A3AE-901E1FF9C897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30727-1BD8-3148-A425-A800D55C5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9E4D34-46CB-FA44-BC24-041DD6BD4A47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41E78C-6AEC-684B-8B10-BE7DE16D75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A73BEE3-AB19-A149-AA2F-ABBAE941FA25}" type="datetime5">
              <a:rPr lang="en-SG" altLang="zh-CN" smtClean="0"/>
              <a:t>29-Sep-17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E9C0434E-497C-8649-A561-C904C97E22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6" r:id="rId2"/>
    <p:sldLayoutId id="2147483793" r:id="rId3"/>
    <p:sldLayoutId id="2147483787" r:id="rId4"/>
    <p:sldLayoutId id="2147483794" r:id="rId5"/>
    <p:sldLayoutId id="2147483788" r:id="rId6"/>
    <p:sldLayoutId id="2147483795" r:id="rId7"/>
    <p:sldLayoutId id="2147483796" r:id="rId8"/>
    <p:sldLayoutId id="2147483797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M-MIN.doc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-HORIZONTAL.doc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17.wmf"/><Relationship Id="rId8" Type="http://schemas.openxmlformats.org/officeDocument/2006/relationships/image" Target="../media/image21.wmf"/><Relationship Id="rId9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3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7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3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 dirty="0"/>
              <a:t>Distributed Database Design </a:t>
            </a:r>
            <a:r>
              <a:rPr lang="en-US" altLang="zh-CN" sz="2000" dirty="0"/>
              <a:t>(Part </a:t>
            </a:r>
            <a:r>
              <a:rPr lang="en-US" altLang="zh-CN" sz="2000" dirty="0" smtClean="0"/>
              <a:t>2 </a:t>
            </a:r>
            <a:r>
              <a:rPr lang="en-US" altLang="zh-CN" sz="2000" dirty="0"/>
              <a:t>of 2)</a:t>
            </a:r>
            <a:endParaRPr lang="zh-CN" altLang="en-US" sz="2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60032-594A-A144-AB40-B06DF64E0BD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346200"/>
            <a:ext cx="7772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</a:t>
            </a:r>
            <a:r>
              <a:rPr lang="en-US" altLang="x-none" sz="2400" u="sng" dirty="0" smtClean="0"/>
              <a:t>some</a:t>
            </a:r>
            <a:r>
              <a:rPr lang="en-US" altLang="x-none" sz="2400" dirty="0" smtClean="0"/>
              <a:t> 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x-none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x-none" sz="2400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execution skew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36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080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504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838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2032000"/>
            <a:ext cx="159146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r>
              <a:rPr lang="en-US" altLang="x-none" sz="2000"/>
              <a:t>partitioning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dirty="0"/>
              <a:t>vector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6632" y="309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V</a:t>
            </a:r>
            <a:r>
              <a:rPr lang="en-US" altLang="x-none" sz="1800"/>
              <a:t>0</a:t>
            </a:r>
            <a:r>
              <a:rPr lang="en-US" altLang="x-none" sz="2400"/>
              <a:t>  V</a:t>
            </a:r>
            <a:r>
              <a:rPr lang="en-US" altLang="x-none" sz="1800"/>
              <a:t>1</a:t>
            </a:r>
            <a:endParaRPr lang="en-US" altLang="x-none" sz="24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8232" y="210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74432" y="256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98232" y="317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8232" y="363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</a:t>
            </a:r>
            <a:r>
              <a:rPr lang="en-US" altLang="zh-CN" sz="3200" dirty="0" smtClean="0"/>
              <a:t>to</a:t>
            </a:r>
            <a:r>
              <a:rPr lang="en-US" sz="3200" dirty="0" smtClean="0"/>
              <a:t> get completeness and </a:t>
            </a:r>
            <a:r>
              <a:rPr lang="en-US" sz="3200" dirty="0" err="1" smtClean="0"/>
              <a:t>disjointness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 smtClean="0"/>
              <a:t>(1) Check it “manually”!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e.g.,   F</a:t>
            </a:r>
            <a:r>
              <a:rPr lang="en-US" altLang="x-none" sz="2000" dirty="0" smtClean="0"/>
              <a:t>1</a:t>
            </a:r>
            <a:r>
              <a:rPr lang="en-US" altLang="x-none" dirty="0" smtClean="0"/>
              <a:t> = </a:t>
            </a:r>
            <a:r>
              <a:rPr lang="en-US" altLang="x-none" sz="4800" dirty="0" smtClean="0">
                <a:sym typeface="Symbol" charset="2"/>
              </a:rPr>
              <a:t> </a:t>
            </a:r>
            <a:r>
              <a:rPr lang="en-US" altLang="x-none" sz="2000" dirty="0" err="1" smtClean="0">
                <a:sym typeface="Symbol" charset="2"/>
              </a:rPr>
              <a:t>sal</a:t>
            </a:r>
            <a:r>
              <a:rPr lang="en-US" altLang="x-none" sz="2000" dirty="0" smtClean="0">
                <a:sym typeface="Symbol" charset="2"/>
              </a:rPr>
              <a:t>&lt;10 </a:t>
            </a:r>
            <a:r>
              <a:rPr lang="en-US" altLang="x-none" dirty="0" smtClean="0">
                <a:sym typeface="Symbol" charset="2"/>
              </a:rPr>
              <a:t>E ; </a:t>
            </a:r>
            <a:r>
              <a:rPr lang="en-US" altLang="x-none" dirty="0" smtClean="0"/>
              <a:t>F</a:t>
            </a:r>
            <a:r>
              <a:rPr lang="en-US" altLang="x-none" sz="2000" dirty="0" smtClean="0"/>
              <a:t>2</a:t>
            </a:r>
            <a:r>
              <a:rPr lang="en-US" altLang="x-none" dirty="0" smtClean="0"/>
              <a:t> = </a:t>
            </a:r>
            <a:r>
              <a:rPr lang="en-US" altLang="x-none" sz="4800" dirty="0" smtClean="0">
                <a:sym typeface="Symbol" charset="2"/>
              </a:rPr>
              <a:t> </a:t>
            </a:r>
            <a:r>
              <a:rPr lang="en-US" altLang="x-none" sz="2000" dirty="0" smtClean="0">
                <a:sym typeface="Symbol" charset="2"/>
              </a:rPr>
              <a:t>sal</a:t>
            </a:r>
            <a:r>
              <a:rPr lang="en-US" altLang="x-none" sz="2400" dirty="0" smtClean="0">
                <a:sym typeface="Symbol" charset="2"/>
              </a:rPr>
              <a:t></a:t>
            </a:r>
            <a:r>
              <a:rPr lang="en-US" altLang="x-none" sz="2000" dirty="0" smtClean="0">
                <a:sym typeface="Symbol" charset="2"/>
              </a:rPr>
              <a:t>10 </a:t>
            </a:r>
            <a:r>
              <a:rPr lang="en-US" altLang="x-none" dirty="0" smtClean="0">
                <a:sym typeface="Symbol" charset="2"/>
              </a:rPr>
              <a:t>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</a:t>
            </a:r>
            <a:r>
              <a:rPr lang="en-US" altLang="zh-CN" sz="3200" dirty="0" smtClean="0"/>
              <a:t>to</a:t>
            </a:r>
            <a:r>
              <a:rPr lang="en-US" sz="3200" dirty="0" smtClean="0"/>
              <a:t> get completeness and </a:t>
            </a:r>
            <a:r>
              <a:rPr lang="en-US" sz="3200" dirty="0" err="1" smtClean="0"/>
              <a:t>disjointness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(2) “Automatically” generate fragments 	</a:t>
            </a: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	     with these properties</a:t>
            </a:r>
          </a:p>
          <a:p>
            <a:pPr algn="ctr" eaLnBrk="1" hangingPunct="1"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   Desired simple predicates  Fragments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 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Say queries use predicates: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A&lt;10,  A&gt;5, 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B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Next: 	- generate “</a:t>
            </a:r>
            <a:r>
              <a:rPr lang="en-US" altLang="x-none" dirty="0" err="1" smtClean="0">
                <a:solidFill>
                  <a:srgbClr val="FF0000"/>
                </a:solidFill>
              </a:rPr>
              <a:t>minterm</a:t>
            </a:r>
            <a:r>
              <a:rPr lang="en-US" altLang="x-none" dirty="0" smtClean="0"/>
              <a:t>” predicates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			</a:t>
            </a:r>
            <a:r>
              <a:rPr lang="en-US" altLang="x-none" sz="3200" dirty="0" smtClean="0"/>
              <a:t>- eliminate useless ones</a:t>
            </a:r>
            <a:endParaRPr lang="en-US" altLang="x-non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Minterm</a:t>
            </a:r>
            <a:r>
              <a:rPr lang="en-US" altLang="x-none" dirty="0"/>
              <a:t> predicates (part I)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24880" y="1845469"/>
            <a:ext cx="8586787" cy="3325813"/>
            <a:chOff x="133" y="1055"/>
            <a:chExt cx="5409" cy="2095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173" y="1055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133" y="1916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74" y="2234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98" y="3141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132" y="135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683" y="1644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4151" y="2506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808" y="291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63688" y="2029222"/>
            <a:ext cx="2448272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9552" y="3945335"/>
            <a:ext cx="2690440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44624" y="1700808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044624" y="1690464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4624" y="1903189"/>
            <a:ext cx="8824912" cy="3268663"/>
            <a:chOff x="45" y="1073"/>
            <a:chExt cx="5559" cy="2059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9" y="107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23" y="253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4" y="285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19" y="312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5" y="1934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5" y="226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63" y="1354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78" y="1671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07704" y="2143274"/>
            <a:ext cx="2952328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Final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2:	</a:t>
            </a:r>
            <a:r>
              <a:rPr lang="en-US" altLang="x-none" smtClean="0"/>
              <a:t>5 &lt; A &lt; 10</a:t>
            </a:r>
            <a:r>
              <a:rPr lang="en-US" altLang="x-none" sz="2400" smtClean="0"/>
              <a:t> 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3:	</a:t>
            </a:r>
            <a:r>
              <a:rPr lang="en-US" altLang="x-none" smtClean="0"/>
              <a:t>5 &lt; A &lt; 10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6: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7: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10: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11: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		</a:t>
            </a:r>
            <a:endParaRPr lang="en-US" altLang="x-non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Match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Another Desired Fragmentation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26111" y="2593702"/>
            <a:ext cx="1679575" cy="439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26111" y="3452540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26111" y="4357415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C</a:t>
            </a:r>
          </a:p>
        </p:txBody>
      </p:sp>
      <p:sp>
        <p:nvSpPr>
          <p:cNvPr id="9" name="Left Brace 9"/>
          <p:cNvSpPr>
            <a:spLocks/>
          </p:cNvSpPr>
          <p:nvPr/>
        </p:nvSpPr>
        <p:spPr bwMode="auto">
          <a:xfrm>
            <a:off x="3200598" y="2593702"/>
            <a:ext cx="741363" cy="2203450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ight Brace 10"/>
          <p:cNvSpPr>
            <a:spLocks/>
          </p:cNvSpPr>
          <p:nvPr/>
        </p:nvSpPr>
        <p:spPr bwMode="auto">
          <a:xfrm>
            <a:off x="6175573" y="2593702"/>
            <a:ext cx="625475" cy="2203450"/>
          </a:xfrm>
          <a:prstGeom prst="righ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522611" y="3033440"/>
            <a:ext cx="1784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frequently</a:t>
            </a:r>
          </a:p>
          <a:p>
            <a:pPr algn="ctr" eaLnBrk="1" hangingPunct="1"/>
            <a:r>
              <a:rPr lang="en-US" altLang="x-none" sz="2800"/>
              <a:t>accessed</a:t>
            </a:r>
          </a:p>
          <a:p>
            <a:pPr algn="ctr" eaLnBrk="1" hangingPunct="1"/>
            <a:r>
              <a:rPr lang="en-US" altLang="x-none" sz="2800"/>
              <a:t>together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983611" y="2827065"/>
            <a:ext cx="16208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try to</a:t>
            </a:r>
          </a:p>
          <a:p>
            <a:pPr algn="ctr" eaLnBrk="1" hangingPunct="1"/>
            <a:r>
              <a:rPr lang="en-US" altLang="x-none" sz="2800"/>
              <a:t>place in</a:t>
            </a:r>
          </a:p>
          <a:p>
            <a:pPr algn="ctr" eaLnBrk="1" hangingPunct="1"/>
            <a:r>
              <a:rPr lang="en-US" altLang="x-none" sz="2800"/>
              <a:t>same</a:t>
            </a:r>
          </a:p>
          <a:p>
            <a:pPr algn="ctr" eaLnBrk="1" hangingPunct="1"/>
            <a:r>
              <a:rPr lang="en-US" altLang="x-none" sz="2800"/>
              <a:t>fragment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i="1" dirty="0" smtClean="0">
                <a:solidFill>
                  <a:schemeClr val="tx2">
                    <a:satMod val="130000"/>
                  </a:schemeClr>
                </a:solidFill>
              </a:rPr>
              <a:t>Review: Correctness for Rules of Fragmentation</a:t>
            </a:r>
            <a:endParaRPr lang="zh-CN" altLang="en-US" sz="2800" i="1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E(#, NM, LOC, SAL,…)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Common  queries:	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Qa: select *			Qb: select *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	 from E			from E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	 where LOC=Sa	where LOC=Sb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	 and …			and ...</a:t>
            </a:r>
            <a:endParaRPr lang="en-US" alt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7624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 Pr = {  }  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1</a:t>
            </a:r>
            <a:r>
              <a:rPr lang="en-US" altLang="x-none" smtClean="0"/>
              <a:t> ={ E }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(2) Pr = {LOC=Sa, LOC=Sb}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2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(3) Pr = {LOC=Sa, LOC=Sb, Sal&lt;10}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3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5135" y="15664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789360" y="2015703"/>
            <a:ext cx="304800" cy="4029075"/>
          </a:xfrm>
          <a:prstGeom prst="leftBrace">
            <a:avLst>
              <a:gd name="adj1" fmla="val 1101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3797547" y="17839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3756272" y="42604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83272" y="2736428"/>
            <a:ext cx="273050" cy="1116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876922" y="4333453"/>
            <a:ext cx="290513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4500810" y="164422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4510335" y="2855491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4637335" y="41556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670672" y="54383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705597" y="2049041"/>
            <a:ext cx="73025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856410" y="4198516"/>
            <a:ext cx="582612" cy="15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845297" y="4123903"/>
            <a:ext cx="406400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759572" y="3249191"/>
            <a:ext cx="5127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275135" y="283009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 </a:t>
            </a:r>
            <a:r>
              <a:rPr lang="en-US" altLang="x-none" sz="2000"/>
              <a:t>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75135" y="40937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275135" y="5358978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</a:t>
            </a:r>
            <a:r>
              <a:rPr lang="en-US" altLang="x-none" sz="2000"/>
              <a:t> 10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03560" y="3723853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161210" y="3620666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3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862635" y="3795291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148064" y="1542628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a</a:t>
            </a:r>
            <a:r>
              <a:rPr lang="en-US" altLang="x-none" sz="2800"/>
              <a:t>: Select … loc = S</a:t>
            </a:r>
            <a:r>
              <a:rPr lang="en-US" altLang="x-none" sz="2000"/>
              <a:t>a</a:t>
            </a:r>
            <a:r>
              <a:rPr lang="en-US" altLang="x-none" sz="2800"/>
              <a:t> ...</a:t>
            </a:r>
            <a:endParaRPr lang="en-US" altLang="x-non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155629" y="2393528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b</a:t>
            </a:r>
            <a:r>
              <a:rPr lang="en-US" altLang="x-none" sz="2800" dirty="0"/>
              <a:t>: Select … </a:t>
            </a:r>
            <a:r>
              <a:rPr lang="en-US" altLang="x-none" sz="2800" dirty="0" err="1"/>
              <a:t>loc</a:t>
            </a:r>
            <a:r>
              <a:rPr lang="en-US" altLang="x-none" sz="2800" dirty="0"/>
              <a:t> = S</a:t>
            </a:r>
            <a:r>
              <a:rPr lang="en-US" altLang="x-none" sz="2000" dirty="0"/>
              <a:t>b</a:t>
            </a:r>
            <a:r>
              <a:rPr lang="en-US" altLang="x-none" sz="2800" dirty="0"/>
              <a:t> ...</a:t>
            </a:r>
            <a:endParaRPr lang="en-US" altLang="x-none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156176" y="3189139"/>
            <a:ext cx="2363787" cy="1824037"/>
            <a:chOff x="3697" y="1983"/>
            <a:chExt cx="1489" cy="1149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314" y="19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697" y="2460"/>
              <a:ext cx="14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2 </a:t>
              </a:r>
              <a:r>
                <a:rPr lang="en-US" altLang="x-none" sz="2400"/>
                <a:t>is good…</a:t>
              </a:r>
            </a:p>
            <a:p>
              <a:pPr algn="ctr" eaLnBrk="1" hangingPunct="1"/>
              <a:r>
                <a:rPr lang="en-US" altLang="x-none" sz="2400"/>
                <a:t>(not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1</a:t>
              </a:r>
              <a:r>
                <a:rPr lang="en-US" altLang="x-none" sz="2400"/>
                <a:t> ,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3</a:t>
              </a:r>
              <a:r>
                <a:rPr lang="en-US" altLang="x-none" sz="2400"/>
                <a:t> )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6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 rule for COM_MIN algorithm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Rule </a:t>
            </a:r>
            <a:r>
              <a:rPr lang="en-US" altLang="zh-CN"/>
              <a:t>1: a relation or fragment must be partitioned "into at least two parts which are accessed by at least one application differently"</a:t>
            </a:r>
          </a:p>
          <a:p>
            <a:pPr eaLnBrk="1" hangingPunct="1"/>
            <a:r>
              <a:rPr lang="en-US" altLang="zh-CN"/>
              <a:t>Notation fi of Pr’: fragment fi defined by a minterm predicate Pr’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hlinkClick r:id="rId2" action="ppaction://hlinkfile"/>
              </a:rPr>
              <a:t>COM_MIN</a:t>
            </a:r>
            <a:endParaRPr lang="en-US" altLang="zh-C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- 2nd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derive the set of minterm predicates -- trivial. </a:t>
            </a:r>
          </a:p>
          <a:p>
            <a:pPr eaLnBrk="1" hangingPunct="1"/>
            <a:r>
              <a:rPr lang="en-US" altLang="zh-CN"/>
              <a:t>Minterm predicates are exponential on the number of simple predicates.</a:t>
            </a:r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- 3rd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 hangingPunct="1"/>
            <a:r>
              <a:rPr lang="en-US" altLang="zh-CN"/>
              <a:t>To eliminate meaningless minterm predicates by identifying those that contradict to a set of implications</a:t>
            </a:r>
            <a:r>
              <a:rPr lang="en-US" altLang="zh-CN" i="1"/>
              <a:t> I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/>
              <a:t>Example</a:t>
            </a:r>
            <a:endParaRPr lang="en-US" altLang="zh-CN"/>
          </a:p>
          <a:p>
            <a:pPr eaLnBrk="1" hangingPunct="1"/>
            <a:r>
              <a:rPr lang="en-US" altLang="zh-CN"/>
              <a:t>    ={att=value_1, att=value_2}</a:t>
            </a:r>
          </a:p>
          <a:p>
            <a:pPr eaLnBrk="1" hangingPunct="1"/>
            <a:r>
              <a:rPr lang="en-US" altLang="zh-CN"/>
              <a:t>domain(att)={value_1, value_2}   </a:t>
            </a:r>
            <a:endParaRPr lang="en-US" altLang="zh-CN" i="1"/>
          </a:p>
          <a:p>
            <a:pPr eaLnBrk="1" hangingPunct="1"/>
            <a:r>
              <a:rPr lang="en-US" altLang="zh-CN" i="1"/>
              <a:t>I: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56165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49950"/>
            <a:ext cx="5184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30480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13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304800" y="51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minterm predicates generated from 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46799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041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113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41888"/>
            <a:ext cx="60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627313" y="51466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charset="0"/>
                <a:ea typeface="宋体" charset="-122"/>
              </a:rPr>
              <a:t> </a:t>
            </a:r>
            <a:r>
              <a:rPr lang="en-US" altLang="zh-CN" sz="20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356100" y="50133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charset="0"/>
                <a:ea typeface="宋体" charset="-122"/>
              </a:rPr>
              <a:t> </a:t>
            </a:r>
            <a:r>
              <a:rPr lang="en-US" altLang="zh-CN" sz="2800">
                <a:latin typeface="Times New Roman" charset="0"/>
                <a:ea typeface="宋体" charset="-122"/>
              </a:rPr>
              <a:t>are contradictory to</a:t>
            </a:r>
            <a:r>
              <a:rPr lang="en-US" altLang="zh-CN" sz="2800" i="1">
                <a:latin typeface="Times New Roman" charset="0"/>
                <a:ea typeface="宋体" charset="-122"/>
              </a:rPr>
              <a:t> I</a:t>
            </a:r>
            <a:r>
              <a:rPr lang="en-US" altLang="zh-CN" sz="2800">
                <a:latin typeface="Times New Roman" charset="0"/>
                <a:ea typeface="宋体" charset="-122"/>
              </a:rPr>
              <a:t>.</a:t>
            </a:r>
            <a:endParaRPr lang="en-US" altLang="zh-CN" sz="2800">
              <a:ea typeface="宋体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Algorithm for PHORIZONTAL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hlinkClick r:id="rId2" action="ppaction://hlinkfile"/>
              </a:rPr>
              <a:t>PHORIZONTAL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Example: Horizontal fragmentation of J in the engineering database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Application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Issue at 3 sites and finds the names and budget of project according to the sites.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JNAME, BUDGET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PROJ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LOC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zh-CN" dirty="0" smtClean="0"/>
              <a:t>	Simple predicates: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“Montreal”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“New York”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“Paris”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C32A2A0-396C-DB4E-8425-CA70209C97F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2</a:t>
            </a:r>
          </a:p>
          <a:p>
            <a:pPr lvl="1" eaLnBrk="1" hangingPunct="1"/>
            <a:r>
              <a:rPr lang="en-US" altLang="zh-CN"/>
              <a:t>Issued at 2 sites, one manages projects with budgets less than 200000, the other manages the rest projects.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SELECT *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FROM   PROJ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WHERE  BUDGET </a:t>
            </a:r>
            <a:r>
              <a:rPr lang="el-GR" altLang="zh-CN">
                <a:latin typeface="Times New Roman" charset="0"/>
              </a:rPr>
              <a:t>θ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value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Simple predicates: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4</a:t>
            </a:r>
            <a:r>
              <a:rPr lang="en-US" altLang="zh-CN">
                <a:latin typeface="Times New Roman" charset="0"/>
              </a:rPr>
              <a:t> : BUDGET ≤ 200000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p</a:t>
            </a:r>
            <a:r>
              <a:rPr lang="en-US" altLang="zh-CN" baseline="-25000">
                <a:latin typeface="Times New Roman" charset="0"/>
              </a:rPr>
              <a:t>5</a:t>
            </a:r>
            <a:r>
              <a:rPr lang="en-US" altLang="zh-CN">
                <a:latin typeface="Times New Roman" charset="0"/>
              </a:rPr>
              <a:t> : BUDGET &gt; 200000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EB77FE7-865D-F04A-A4C4-4A0E08DDB857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7"/>
            <a:ext cx="77724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x-none" sz="4000" b="1" smtClean="0">
                <a:latin typeface="Old English Text MT" charset="0"/>
              </a:rPr>
              <a:t>F </a:t>
            </a:r>
            <a:r>
              <a:rPr lang="en-US" altLang="x-none" smtClean="0"/>
              <a:t>=  { F</a:t>
            </a:r>
            <a:r>
              <a:rPr lang="en-US" altLang="x-none" sz="2000" smtClean="0"/>
              <a:t>1</a:t>
            </a:r>
            <a:r>
              <a:rPr lang="en-US" altLang="x-none" smtClean="0"/>
              <a:t>, F</a:t>
            </a:r>
            <a:r>
              <a:rPr lang="en-US" altLang="x-none" sz="2000" smtClean="0"/>
              <a:t>2 </a:t>
            </a:r>
            <a:r>
              <a:rPr lang="en-US" altLang="x-none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6000" smtClean="0">
                <a:sym typeface="Symbol" charset="2"/>
              </a:rPr>
              <a:t></a:t>
            </a:r>
            <a:r>
              <a:rPr lang="en-US" altLang="x-none" smtClean="0">
                <a:sym typeface="Symbol" charset="2"/>
              </a:rPr>
              <a:t>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         F</a:t>
            </a:r>
            <a:r>
              <a:rPr lang="en-US" altLang="x-none" sz="2000" smtClean="0">
                <a:sym typeface="Symbol" charset="2"/>
              </a:rPr>
              <a:t>2</a:t>
            </a:r>
            <a:r>
              <a:rPr lang="en-US" altLang="x-none" smtClean="0">
                <a:sym typeface="Symbol" charset="2"/>
              </a:rPr>
              <a:t>  = </a:t>
            </a:r>
            <a:r>
              <a:rPr lang="en-US" altLang="x-none" sz="6000" smtClean="0">
                <a:sym typeface="Symbol" charset="2"/>
              </a:rPr>
              <a:t></a:t>
            </a:r>
            <a:r>
              <a:rPr lang="en-US" altLang="x-none" smtClean="0">
                <a:sym typeface="Symbol" charset="2"/>
              </a:rPr>
              <a:t> </a:t>
            </a:r>
            <a:r>
              <a:rPr lang="en-US" altLang="x-none" sz="2000" smtClean="0">
                <a:sym typeface="Symbol" charset="2"/>
              </a:rPr>
              <a:t>sal&gt;20 </a:t>
            </a:r>
            <a:r>
              <a:rPr lang="en-US" altLang="x-none" smtClean="0">
                <a:sym typeface="Symbol" charset="2"/>
              </a:rPr>
              <a:t>E 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70324" y="4928270"/>
            <a:ext cx="55499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400">
                <a:sym typeface="ZapfDingbats" charset="0"/>
              </a:rPr>
              <a:t> </a:t>
            </a:r>
            <a:r>
              <a:rPr lang="en-US" altLang="x-none"/>
              <a:t>Problem: Some tuples lost!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COM_MIN algorithm to get a complete and minimal simple predicates</a:t>
            </a:r>
            <a:r>
              <a:rPr lang="en-US" altLang="zh-CN">
                <a:latin typeface="Times New Roman" charset="0"/>
              </a:rPr>
              <a:t>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264FAC9-BCC7-C243-880D-47DE27452391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44338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Implications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derived from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/>
              <a:t>’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3755112-45DD-F64F-BA2F-C08844DE6462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143125"/>
            <a:ext cx="3155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From </a:t>
            </a:r>
            <a:r>
              <a:rPr lang="en-US" altLang="zh-CN" sz="3000" i="1">
                <a:latin typeface="Times New Roman" charset="0"/>
              </a:rPr>
              <a:t>P</a:t>
            </a:r>
            <a:r>
              <a:rPr lang="en-US" altLang="zh-CN" sz="3000" i="1" baseline="-25000">
                <a:latin typeface="Times New Roman" charset="0"/>
              </a:rPr>
              <a:t>r</a:t>
            </a:r>
            <a:r>
              <a:rPr lang="en-US" altLang="zh-CN" sz="3000"/>
              <a:t>’, 2^5 = 32 minterm predicates can be generated; However, only the following 6 are left due to </a:t>
            </a:r>
            <a:r>
              <a:rPr lang="en-US" altLang="zh-CN" sz="3000" i="1">
                <a:latin typeface="Times New Roman" charset="0"/>
              </a:rPr>
              <a:t>I</a:t>
            </a:r>
            <a:r>
              <a:rPr lang="en-US" altLang="zh-CN" sz="3000"/>
              <a:t>: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1</a:t>
            </a:r>
            <a:r>
              <a:rPr lang="en-US" altLang="zh-CN" sz="2600">
                <a:latin typeface="Times New Roman" charset="0"/>
              </a:rPr>
              <a:t> : (LOC="Montreal")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2</a:t>
            </a:r>
            <a:r>
              <a:rPr lang="en-US" altLang="zh-CN" sz="2600">
                <a:latin typeface="Times New Roman" charset="0"/>
              </a:rPr>
              <a:t> : (LOC="Montreal")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3</a:t>
            </a:r>
            <a:r>
              <a:rPr lang="en-US" altLang="zh-CN" sz="2600">
                <a:latin typeface="Times New Roman" charset="0"/>
              </a:rPr>
              <a:t> : (LOC="New York")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4</a:t>
            </a:r>
            <a:r>
              <a:rPr lang="en-US" altLang="zh-CN" sz="2600">
                <a:latin typeface="Times New Roman" charset="0"/>
              </a:rPr>
              <a:t> : (LOC="New York")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5</a:t>
            </a:r>
            <a:r>
              <a:rPr lang="en-US" altLang="zh-CN" sz="2600">
                <a:latin typeface="Times New Roman" charset="0"/>
              </a:rPr>
              <a:t> : (LOC="Paris")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6</a:t>
            </a:r>
            <a:r>
              <a:rPr lang="en-US" altLang="zh-CN" sz="2600">
                <a:latin typeface="Times New Roman" charset="0"/>
              </a:rPr>
              <a:t> : (LOC="Paris")   (BUDGET&gt;200000)</a:t>
            </a:r>
          </a:p>
          <a:p>
            <a:pPr lvl="1" eaLnBrk="1" hangingPunct="1"/>
            <a:endParaRPr lang="zh-CN" altLang="en-US" sz="2600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CF69D07-9246-6F43-8953-E6BFE833297D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87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00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688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37368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Fragment J according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SELECT	*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FROM		PROJ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J1={(P1,Instrumentation,150000,Montreal)}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J3={(P2,Database Develop,135000,New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J4={(P3,CAD/CAM,250000,New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J5={}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J6={(P4,Maintenance,310000,Paris)}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374082D-198E-C64B-90AD-BB57FB634AE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Defined on a member relation of a link according to a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σ</a:t>
            </a:r>
            <a:r>
              <a:rPr lang="en-US" altLang="zh-CN"/>
              <a:t> operation specified on the owner</a:t>
            </a:r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42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B3EF5E7-FEA7-ED46-AA59-709015C5C966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429000"/>
            <a:ext cx="39639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0423" name="Object 3"/>
          <p:cNvGraphicFramePr>
            <a:graphicFrameLocks noChangeAspect="1"/>
          </p:cNvGraphicFramePr>
          <p:nvPr/>
        </p:nvGraphicFramePr>
        <p:xfrm>
          <a:off x="2928938" y="5572125"/>
          <a:ext cx="35004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Equation" r:id="rId5" imgW="1688367" imgH="279279" progId="Equation.3">
                  <p:embed/>
                </p:oleObj>
              </mc:Choice>
              <mc:Fallback>
                <p:oleObj name="Equation" r:id="rId5" imgW="1688367" imgH="2792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572125"/>
                        <a:ext cx="350043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5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derived fragmentation of R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 is fragmented according to S1 and S2</a:t>
            </a:r>
            <a:endParaRPr lang="zh-CN" altLang="en-US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0CB8FA-02B2-9B48-80E4-9474287DA77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86000"/>
            <a:ext cx="226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6163"/>
            <a:ext cx="16430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57500"/>
            <a:ext cx="230028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449" name="Object 5"/>
          <p:cNvGraphicFramePr>
            <a:graphicFrameLocks noChangeAspect="1"/>
          </p:cNvGraphicFramePr>
          <p:nvPr/>
        </p:nvGraphicFramePr>
        <p:xfrm>
          <a:off x="2143125" y="3786188"/>
          <a:ext cx="3629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629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857875"/>
            <a:ext cx="20288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857875"/>
            <a:ext cx="20716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516383" y="1657375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2243583" y="3060725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6698108" y="3075012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816921" y="1639912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74"/>
          <p:cNvGraphicFramePr>
            <a:graphicFrameLocks noChangeAspect="1"/>
          </p:cNvGraphicFramePr>
          <p:nvPr/>
        </p:nvGraphicFramePr>
        <p:xfrm>
          <a:off x="1064071" y="1584350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71" y="1584350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5"/>
          <p:cNvGraphicFramePr>
            <a:graphicFrameLocks noChangeAspect="1"/>
          </p:cNvGraphicFramePr>
          <p:nvPr/>
        </p:nvGraphicFramePr>
        <p:xfrm>
          <a:off x="5443983" y="1584350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2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584350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7"/>
          <p:cNvGraphicFramePr>
            <a:graphicFrameLocks noChangeAspect="1"/>
          </p:cNvGraphicFramePr>
          <p:nvPr/>
        </p:nvGraphicFramePr>
        <p:xfrm>
          <a:off x="3248471" y="4151337"/>
          <a:ext cx="32004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3" name="Worksheet" r:id="rId7" imgW="3200881" imgH="2086276" progId="Excel.Sheet.8">
                  <p:embed/>
                </p:oleObj>
              </mc:Choice>
              <mc:Fallback>
                <p:oleObj name="Worksheet" r:id="rId7" imgW="3200881" imgH="20862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471" y="4151337"/>
                        <a:ext cx="32004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588071" y="4176737"/>
            <a:ext cx="354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9552" y="1629817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266752" y="3033167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721277" y="3047454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4840090" y="1612354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1030"/>
          <p:cNvGraphicFramePr>
            <a:graphicFrameLocks noChangeAspect="1"/>
          </p:cNvGraphicFramePr>
          <p:nvPr/>
        </p:nvGraphicFramePr>
        <p:xfrm>
          <a:off x="1087240" y="1556792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2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0" y="1556792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/>
        </p:nvGraphicFramePr>
        <p:xfrm>
          <a:off x="5467152" y="1556792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3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152" y="1556792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572890" y="422379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1</a:t>
            </a:r>
            <a:endParaRPr lang="en-US" altLang="x-none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4990902" y="415394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2</a:t>
            </a:r>
            <a:endParaRPr lang="en-US" altLang="x-none"/>
          </a:p>
        </p:txBody>
      </p:sp>
      <p:grpSp>
        <p:nvGrpSpPr>
          <p:cNvPr id="14" name="Group 1048"/>
          <p:cNvGrpSpPr>
            <a:grpSpLocks/>
          </p:cNvGrpSpPr>
          <p:nvPr/>
        </p:nvGrpSpPr>
        <p:grpSpPr bwMode="auto">
          <a:xfrm>
            <a:off x="1022152" y="5703342"/>
            <a:ext cx="6683375" cy="579437"/>
            <a:chOff x="488" y="3111"/>
            <a:chExt cx="4210" cy="365"/>
          </a:xfrm>
        </p:grpSpPr>
        <p:grpSp>
          <p:nvGrpSpPr>
            <p:cNvPr id="15" name="Group 1037"/>
            <p:cNvGrpSpPr>
              <a:grpSpLocks/>
            </p:cNvGrpSpPr>
            <p:nvPr/>
          </p:nvGrpSpPr>
          <p:grpSpPr bwMode="auto">
            <a:xfrm>
              <a:off x="1243" y="3243"/>
              <a:ext cx="192" cy="144"/>
              <a:chOff x="2688" y="2400"/>
              <a:chExt cx="624" cy="384"/>
            </a:xfrm>
          </p:grpSpPr>
          <p:sp>
            <p:nvSpPr>
              <p:cNvPr id="21" name="Line 103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39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4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041"/>
            <p:cNvGrpSpPr>
              <a:grpSpLocks/>
            </p:cNvGrpSpPr>
            <p:nvPr/>
          </p:nvGrpSpPr>
          <p:grpSpPr bwMode="auto">
            <a:xfrm>
              <a:off x="4127" y="3237"/>
              <a:ext cx="192" cy="144"/>
              <a:chOff x="2688" y="2400"/>
              <a:chExt cx="624" cy="384"/>
            </a:xfrm>
          </p:grpSpPr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4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46"/>
            <p:cNvSpPr txBox="1">
              <a:spLocks noChangeArrowheads="1"/>
            </p:cNvSpPr>
            <p:nvPr/>
          </p:nvSpPr>
          <p:spPr bwMode="auto">
            <a:xfrm>
              <a:off x="488" y="3111"/>
              <a:ext cx="4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/>
                <a:t>J</a:t>
              </a:r>
              <a:r>
                <a:rPr lang="en-US" altLang="x-none" sz="2400"/>
                <a:t>1 </a:t>
              </a:r>
              <a:r>
                <a:rPr lang="en-US" altLang="x-none"/>
                <a:t>= J    E</a:t>
              </a:r>
              <a:r>
                <a:rPr lang="en-US" altLang="x-none" sz="2400"/>
                <a:t>1</a:t>
              </a:r>
              <a:r>
                <a:rPr lang="en-US" altLang="x-none"/>
                <a:t>			J</a:t>
              </a:r>
              <a:r>
                <a:rPr lang="en-US" altLang="x-none" sz="2400"/>
                <a:t>2 </a:t>
              </a:r>
              <a:r>
                <a:rPr lang="en-US" altLang="x-none"/>
                <a:t>= J    E</a:t>
              </a:r>
              <a:r>
                <a:rPr lang="en-US" altLang="x-none" sz="2400"/>
                <a:t>2</a:t>
              </a:r>
              <a:endParaRPr lang="en-US" altLang="x-none" sz="1800"/>
            </a:p>
          </p:txBody>
        </p:sp>
      </p:grpSp>
      <p:graphicFrame>
        <p:nvGraphicFramePr>
          <p:cNvPr id="24" name="Object 1049"/>
          <p:cNvGraphicFramePr>
            <a:graphicFrameLocks noChangeAspect="1"/>
          </p:cNvGraphicFramePr>
          <p:nvPr/>
        </p:nvGraphicFramePr>
        <p:xfrm>
          <a:off x="1133277" y="3907879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4" name="Worksheet" r:id="rId7" imgW="3200881" imgH="1400476" progId="Excel.Sheet.8">
                  <p:embed/>
                </p:oleObj>
              </mc:Choice>
              <mc:Fallback>
                <p:oleObj name="Worksheet" r:id="rId7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277" y="3907879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0"/>
          <p:cNvGraphicFramePr>
            <a:graphicFrameLocks noChangeAspect="1"/>
          </p:cNvGraphicFramePr>
          <p:nvPr/>
        </p:nvGraphicFramePr>
        <p:xfrm>
          <a:off x="5538590" y="3917404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5" name="Worksheet" r:id="rId9" imgW="3200881" imgH="1400476" progId="Excel.Sheet.8">
                  <p:embed/>
                </p:oleObj>
              </mc:Choice>
              <mc:Fallback>
                <p:oleObj name="Worksheet" r:id="rId9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590" y="3917404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Checking for Correctness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Completeness</a:t>
            </a:r>
          </a:p>
          <a:p>
            <a:pPr lvl="1" eaLnBrk="1" hangingPunct="1"/>
            <a:r>
              <a:rPr lang="en-US" altLang="zh-CN"/>
              <a:t>Primary horizontal fragmentation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So long as the simple predicate set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 b="1"/>
              <a:t> </a:t>
            </a:r>
            <a:r>
              <a:rPr lang="en-US" altLang="zh-CN"/>
              <a:t>is complete and minimal </a:t>
            </a:r>
            <a:endParaRPr lang="zh-CN" altLang="en-US" sz="5000"/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the referential integrity rule is conformed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Checking completeness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3968899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 </a:t>
            </a:r>
            <a:r>
              <a:rPr lang="en-US" altLang="x-none" smtClean="0"/>
              <a:t>But no #= 33</a:t>
            </a:r>
            <a:r>
              <a:rPr lang="en-US" altLang="x-none" sz="4000" smtClean="0"/>
              <a:t> </a:t>
            </a:r>
            <a:r>
              <a:rPr lang="en-US" altLang="x-none" smtClean="0"/>
              <a:t>in E</a:t>
            </a:r>
            <a:r>
              <a:rPr lang="en-US" altLang="x-none" sz="2400" smtClean="0"/>
              <a:t>1</a:t>
            </a:r>
            <a:r>
              <a:rPr lang="en-US" altLang="x-none" smtClean="0"/>
              <a:t> nor in E</a:t>
            </a:r>
            <a:r>
              <a:rPr lang="en-US" altLang="x-none" sz="2400" smtClean="0"/>
              <a:t>2</a:t>
            </a:r>
            <a:r>
              <a:rPr lang="en-US" altLang="x-none" smtClean="0"/>
              <a:t>!</a:t>
            </a:r>
            <a:endParaRPr lang="en-US" altLang="x-none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481562" y="2548087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Worksheet" r:id="rId3" imgW="3200881" imgH="1400476" progId="Excel.Sheet.8">
                  <p:embed/>
                </p:oleObj>
              </mc:Choice>
              <mc:Fallback>
                <p:oleObj name="Worksheet" r:id="rId3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62" y="2548087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7024" y="1844824"/>
            <a:ext cx="345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 Say J is: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746424" y="4816624"/>
            <a:ext cx="63373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This J tuple will not be in J</a:t>
            </a:r>
            <a:r>
              <a:rPr lang="en-US" altLang="x-none" sz="2400"/>
              <a:t>1</a:t>
            </a:r>
            <a:r>
              <a:rPr lang="en-US" altLang="x-none"/>
              <a:t> nor J</a:t>
            </a:r>
            <a:r>
              <a:rPr lang="en-US" altLang="x-none" sz="2400"/>
              <a:t>2</a:t>
            </a:r>
            <a:endParaRPr lang="en-US" altLang="x-none"/>
          </a:p>
          <a:p>
            <a:pPr algn="ctr" eaLnBrk="1" hangingPunct="1"/>
            <a:r>
              <a:rPr lang="en-US" altLang="x-none"/>
              <a:t>Fragmentation not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1226741" y="1772816"/>
            <a:ext cx="77724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x-none"/>
              <a:t>Second example: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x-none" sz="4000" b="1">
                <a:latin typeface="Old English Text MT" charset="0"/>
              </a:rPr>
              <a:t>F </a:t>
            </a:r>
            <a:r>
              <a:rPr lang="en-US" altLang="x-none"/>
              <a:t>=  { F</a:t>
            </a:r>
            <a:r>
              <a:rPr lang="en-US" altLang="x-none" sz="2000"/>
              <a:t>3</a:t>
            </a:r>
            <a:r>
              <a:rPr lang="en-US" altLang="x-none"/>
              <a:t>, F</a:t>
            </a:r>
            <a:r>
              <a:rPr lang="en-US" altLang="x-none" sz="2000"/>
              <a:t>4 </a:t>
            </a:r>
            <a:r>
              <a:rPr lang="en-US" altLang="x-none"/>
              <a:t>}</a:t>
            </a:r>
          </a:p>
          <a:p>
            <a:pPr eaLnBrk="1" hangingPunct="1"/>
            <a:r>
              <a:rPr lang="en-US" altLang="x-none"/>
              <a:t>F</a:t>
            </a:r>
            <a:r>
              <a:rPr lang="en-US" altLang="x-none" sz="2000"/>
              <a:t>3</a:t>
            </a:r>
            <a:r>
              <a:rPr lang="en-US" altLang="x-none"/>
              <a:t> = </a:t>
            </a:r>
            <a:r>
              <a:rPr lang="en-US" altLang="x-none" sz="6000">
                <a:sym typeface="Symbol" charset="2"/>
              </a:rPr>
              <a:t></a:t>
            </a:r>
            <a:r>
              <a:rPr lang="en-US" altLang="x-none">
                <a:sym typeface="Symbol" charset="2"/>
              </a:rPr>
              <a:t> </a:t>
            </a:r>
            <a:r>
              <a:rPr lang="en-US" altLang="x-none" sz="2000">
                <a:sym typeface="Symbol" charset="2"/>
              </a:rPr>
              <a:t>sal&lt;10 </a:t>
            </a:r>
            <a:r>
              <a:rPr lang="en-US" altLang="x-none">
                <a:sym typeface="Symbol" charset="2"/>
              </a:rPr>
              <a:t>E         F</a:t>
            </a:r>
            <a:r>
              <a:rPr lang="en-US" altLang="x-none" sz="2000">
                <a:sym typeface="Symbol" charset="2"/>
              </a:rPr>
              <a:t>4</a:t>
            </a:r>
            <a:r>
              <a:rPr lang="en-US" altLang="x-none">
                <a:sym typeface="Symbol" charset="2"/>
              </a:rPr>
              <a:t>  = </a:t>
            </a:r>
            <a:r>
              <a:rPr lang="en-US" altLang="x-none" sz="6000">
                <a:sym typeface="Symbol" charset="2"/>
              </a:rPr>
              <a:t></a:t>
            </a:r>
            <a:r>
              <a:rPr lang="en-US" altLang="x-none">
                <a:sym typeface="Symbol" charset="2"/>
              </a:rPr>
              <a:t> </a:t>
            </a:r>
            <a:r>
              <a:rPr lang="en-US" altLang="x-none" sz="2000">
                <a:sym typeface="Symbol" charset="2"/>
              </a:rPr>
              <a:t>sal&gt;5 </a:t>
            </a:r>
            <a:r>
              <a:rPr lang="en-US" altLang="x-none">
                <a:sym typeface="Symbol" charset="2"/>
              </a:rPr>
              <a:t>E </a:t>
            </a:r>
          </a:p>
          <a:p>
            <a:pPr eaLnBrk="1" hangingPunct="1">
              <a:spcBef>
                <a:spcPct val="20000"/>
              </a:spcBef>
            </a:pPr>
            <a:endParaRPr lang="en-US" altLang="x-none"/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1115616" y="4692229"/>
            <a:ext cx="8091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400">
                <a:sym typeface="ZapfDingbats" charset="0"/>
              </a:rPr>
              <a:t></a:t>
            </a:r>
            <a:r>
              <a:rPr lang="en-US" altLang="x-none"/>
              <a:t> Tuples with 5 &lt; </a:t>
            </a:r>
            <a:r>
              <a:rPr lang="en-US" altLang="x-none" dirty="0" err="1"/>
              <a:t>sal</a:t>
            </a:r>
            <a:r>
              <a:rPr lang="en-US" altLang="x-none" dirty="0"/>
              <a:t> &lt; 10 are duplicated...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Reconstruction</a:t>
            </a:r>
          </a:p>
          <a:p>
            <a:pPr lvl="1" eaLnBrk="1" hangingPunct="1"/>
            <a:r>
              <a:rPr lang="en-US" altLang="zh-CN"/>
              <a:t>For a relation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/>
              <a:t> with fragmentation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sz="5400">
                <a:latin typeface="Times New Roman" charset="0"/>
              </a:rPr>
              <a:t>{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1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2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…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i="1" baseline="-25000">
                <a:latin typeface="Times New Roman" charset="0"/>
              </a:rPr>
              <a:t>n</a:t>
            </a:r>
            <a:r>
              <a:rPr lang="en-US" altLang="zh-CN" sz="5400">
                <a:latin typeface="Times New Roman" charset="0"/>
              </a:rPr>
              <a:t>, }</a:t>
            </a:r>
            <a:r>
              <a:rPr lang="en-US" altLang="zh-CN">
                <a:latin typeface="Times New Roman" charset="0"/>
              </a:rPr>
              <a:t/>
            </a:r>
            <a:br>
              <a:rPr lang="en-US" altLang="zh-CN">
                <a:latin typeface="Times New Roman" charset="0"/>
              </a:rPr>
            </a:br>
            <a:endParaRPr lang="en-US" altLang="zh-CN">
              <a:latin typeface="Times New Roman" charset="0"/>
            </a:endParaRPr>
          </a:p>
          <a:p>
            <a:pPr lvl="1" eaLnBrk="1" hangingPunct="1"/>
            <a:endParaRPr lang="en-US" altLang="zh-CN" i="1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71688" y="3500438"/>
          <a:ext cx="542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00438"/>
                        <a:ext cx="54292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Disjointness</a:t>
            </a:r>
          </a:p>
          <a:p>
            <a:pPr lvl="1" eaLnBrk="1" hangingPunct="1"/>
            <a:r>
              <a:rPr lang="en-US" altLang="zh-CN"/>
              <a:t>Primary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minterm predicates are </a:t>
            </a:r>
            <a:r>
              <a:rPr lang="en-US" altLang="zh-CN">
                <a:solidFill>
                  <a:srgbClr val="C00000"/>
                </a:solidFill>
              </a:rPr>
              <a:t>mutually exclusive</a:t>
            </a: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If a tuple of a member relation is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C00000"/>
                </a:solidFill>
              </a:rPr>
              <a:t>joinable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C00000"/>
                </a:solidFill>
              </a:rPr>
              <a:t>only one</a:t>
            </a:r>
            <a:r>
              <a:rPr lang="en-US" altLang="zh-CN" i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fragment</a:t>
            </a:r>
            <a:r>
              <a:rPr lang="en-US" altLang="zh-CN"/>
              <a:t> of its owner relation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graphicFrame>
        <p:nvGraphicFramePr>
          <p:cNvPr id="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209357"/>
              </p:ext>
            </p:extLst>
          </p:nvPr>
        </p:nvGraphicFramePr>
        <p:xfrm>
          <a:off x="937071" y="1263997"/>
          <a:ext cx="359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2" name="Worksheet" r:id="rId3" imgW="3591426" imgH="1057576" progId="Excel.Sheet.8">
                  <p:embed/>
                </p:oleObj>
              </mc:Choice>
              <mc:Fallback>
                <p:oleObj name="Worksheet" r:id="rId3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1" y="1263997"/>
                        <a:ext cx="359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765881"/>
              </p:ext>
            </p:extLst>
          </p:nvPr>
        </p:nvGraphicFramePr>
        <p:xfrm>
          <a:off x="5443983" y="1241772"/>
          <a:ext cx="3592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3" name="Worksheet" r:id="rId5" imgW="3591426" imgH="1057576" progId="Excel.Sheet.8">
                  <p:embed/>
                </p:oleObj>
              </mc:Choice>
              <mc:Fallback>
                <p:oleObj name="Worksheet" r:id="rId5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241772"/>
                        <a:ext cx="3592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49733" y="467072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Example: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83021" y="133384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4794696" y="120049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09621"/>
              </p:ext>
            </p:extLst>
          </p:nvPr>
        </p:nvGraphicFramePr>
        <p:xfrm>
          <a:off x="3059558" y="2903885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4" name="Worksheet" r:id="rId7" imgW="3200881" imgH="1057576" progId="Excel.Sheet.8">
                  <p:embed/>
                </p:oleObj>
              </mc:Choice>
              <mc:Fallback>
                <p:oleObj name="Worksheet" r:id="rId7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8" y="2903885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52531"/>
              </p:ext>
            </p:extLst>
          </p:nvPr>
        </p:nvGraphicFramePr>
        <p:xfrm>
          <a:off x="1005333" y="48199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5" name="Worksheet" r:id="rId9" imgW="3200881" imgH="1057576" progId="Excel.Sheet.8">
                  <p:embed/>
                </p:oleObj>
              </mc:Choice>
              <mc:Fallback>
                <p:oleObj name="Worksheet" r:id="rId9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33" y="48199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299693"/>
              </p:ext>
            </p:extLst>
          </p:nvPr>
        </p:nvGraphicFramePr>
        <p:xfrm>
          <a:off x="5651946" y="47564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6" name="Worksheet" r:id="rId10" imgW="3200881" imgH="1057576" progId="Excel.Sheet.8">
                  <p:embed/>
                </p:oleObj>
              </mc:Choice>
              <mc:Fallback>
                <p:oleObj name="Worksheet" r:id="rId10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47564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4"/>
          <p:cNvSpPr txBox="1">
            <a:spLocks noChangeArrowheads="1"/>
          </p:cNvSpPr>
          <p:nvPr/>
        </p:nvSpPr>
        <p:spPr bwMode="auto">
          <a:xfrm>
            <a:off x="336996" y="47771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5" name="Text Box 1036"/>
          <p:cNvSpPr txBox="1">
            <a:spLocks noChangeArrowheads="1"/>
          </p:cNvSpPr>
          <p:nvPr/>
        </p:nvSpPr>
        <p:spPr bwMode="auto">
          <a:xfrm>
            <a:off x="2529333" y="2919760"/>
            <a:ext cx="35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16" name="Text Box 1037"/>
          <p:cNvSpPr txBox="1">
            <a:spLocks noChangeArrowheads="1"/>
          </p:cNvSpPr>
          <p:nvPr/>
        </p:nvSpPr>
        <p:spPr bwMode="auto">
          <a:xfrm>
            <a:off x="5043933" y="48914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17" name="Line 1038"/>
          <p:cNvSpPr>
            <a:spLocks noChangeShapeType="1"/>
          </p:cNvSpPr>
          <p:nvPr/>
        </p:nvSpPr>
        <p:spPr bwMode="auto">
          <a:xfrm flipH="1">
            <a:off x="2648396" y="4110385"/>
            <a:ext cx="328612" cy="6032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9"/>
          <p:cNvSpPr>
            <a:spLocks noChangeShapeType="1"/>
          </p:cNvSpPr>
          <p:nvPr/>
        </p:nvSpPr>
        <p:spPr bwMode="auto">
          <a:xfrm>
            <a:off x="6050408" y="4051647"/>
            <a:ext cx="485775" cy="6127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41"/>
          <p:cNvSpPr>
            <a:spLocks noChangeArrowheads="1"/>
          </p:cNvSpPr>
          <p:nvPr/>
        </p:nvSpPr>
        <p:spPr bwMode="auto">
          <a:xfrm>
            <a:off x="6607621" y="2840385"/>
            <a:ext cx="2317750" cy="1501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Fragmentation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is not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disjoint!</a:t>
            </a:r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Vertical</a:t>
            </a:r>
            <a:r>
              <a:rPr lang="zh-CN" altLang="en-US" sz="6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85750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Vertical fragmentation</a:t>
            </a:r>
          </a:p>
        </p:txBody>
      </p:sp>
      <p:sp>
        <p:nvSpPr>
          <p:cNvPr id="53254" name="Text Box 60"/>
          <p:cNvSpPr txBox="1">
            <a:spLocks noChangeArrowheads="1"/>
          </p:cNvSpPr>
          <p:nvPr/>
        </p:nvSpPr>
        <p:spPr bwMode="auto">
          <a:xfrm>
            <a:off x="525463" y="38417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graphicFrame>
        <p:nvGraphicFramePr>
          <p:cNvPr id="53255" name="Object 65"/>
          <p:cNvGraphicFramePr>
            <a:graphicFrameLocks noChangeAspect="1"/>
          </p:cNvGraphicFramePr>
          <p:nvPr/>
        </p:nvGraphicFramePr>
        <p:xfrm>
          <a:off x="3324225" y="127635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5" name="Worksheet" r:id="rId3" imgW="3591426" imgH="1743376" progId="Excel.Sheet.8">
                  <p:embed/>
                </p:oleObj>
              </mc:Choice>
              <mc:Fallback>
                <p:oleObj name="Worksheet" r:id="rId3" imgW="3591426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76350"/>
                        <a:ext cx="3592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6"/>
          <p:cNvGraphicFramePr>
            <a:graphicFrameLocks noChangeAspect="1"/>
          </p:cNvGraphicFramePr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6" name="Worksheet" r:id="rId5" imgW="2762691" imgH="1743376" progId="Excel.Sheet.8">
                  <p:embed/>
                </p:oleObj>
              </mc:Choice>
              <mc:Fallback>
                <p:oleObj name="Worksheet" r:id="rId5" imgW="2762691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7"/>
          <p:cNvGraphicFramePr>
            <a:graphicFrameLocks noChangeAspect="1"/>
          </p:cNvGraphicFramePr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7" name="Worksheet" r:id="rId7" imgW="1695731" imgH="1753121" progId="Excel.Sheet.8">
                  <p:embed/>
                </p:oleObj>
              </mc:Choice>
              <mc:Fallback>
                <p:oleObj name="Worksheet" r:id="rId7" imgW="1695731" imgH="17531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68"/>
          <p:cNvSpPr txBox="1">
            <a:spLocks noChangeArrowheads="1"/>
          </p:cNvSpPr>
          <p:nvPr/>
        </p:nvSpPr>
        <p:spPr bwMode="auto">
          <a:xfrm>
            <a:off x="2833688" y="1317625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</a:p>
        </p:txBody>
      </p:sp>
      <p:sp>
        <p:nvSpPr>
          <p:cNvPr id="53259" name="Text Box 69"/>
          <p:cNvSpPr txBox="1">
            <a:spLocks noChangeArrowheads="1"/>
          </p:cNvSpPr>
          <p:nvPr/>
        </p:nvSpPr>
        <p:spPr bwMode="auto">
          <a:xfrm>
            <a:off x="5180013" y="37655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53260" name="Text Box 70"/>
          <p:cNvSpPr txBox="1">
            <a:spLocks noChangeArrowheads="1"/>
          </p:cNvSpPr>
          <p:nvPr/>
        </p:nvSpPr>
        <p:spPr bwMode="auto">
          <a:xfrm>
            <a:off x="352425" y="1457325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 dirty="0"/>
              <a:t>Properties:</a:t>
            </a:r>
            <a:r>
              <a:rPr lang="en-US" altLang="x-none" dirty="0"/>
              <a:t>   R[T] </a:t>
            </a:r>
            <a:r>
              <a:rPr lang="en-US" altLang="x-none" dirty="0">
                <a:sym typeface="Symbol" charset="2"/>
              </a:rPr>
              <a:t>	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]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981200"/>
            <a:ext cx="7772400" cy="2665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(1) Completeness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		</a:t>
            </a:r>
            <a:r>
              <a:rPr lang="en-US" altLang="x-none" sz="4800" dirty="0"/>
              <a:t>U </a:t>
            </a:r>
            <a:r>
              <a:rPr lang="en-US" altLang="x-none" dirty="0" err="1"/>
              <a:t>Ti</a:t>
            </a:r>
            <a:r>
              <a:rPr lang="en-US" altLang="x-none" dirty="0"/>
              <a:t> = T</a:t>
            </a:r>
            <a:endParaRPr lang="en-US" altLang="x-none" sz="4800" dirty="0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971551" y="37782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4083496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4007296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015483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64696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393948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863280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5871467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5920680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grpSp>
        <p:nvGrpSpPr>
          <p:cNvPr id="579595" name="Group 11"/>
          <p:cNvGrpSpPr>
            <a:grpSpLocks/>
          </p:cNvGrpSpPr>
          <p:nvPr/>
        </p:nvGrpSpPr>
        <p:grpSpPr bwMode="auto">
          <a:xfrm>
            <a:off x="2028130" y="900113"/>
            <a:ext cx="5324475" cy="4692650"/>
            <a:chOff x="957" y="567"/>
            <a:chExt cx="3354" cy="2956"/>
          </a:xfrm>
        </p:grpSpPr>
        <p:sp>
          <p:nvSpPr>
            <p:cNvPr id="57355" name="Freeform 8"/>
            <p:cNvSpPr>
              <a:spLocks/>
            </p:cNvSpPr>
            <p:nvPr/>
          </p:nvSpPr>
          <p:spPr bwMode="auto">
            <a:xfrm>
              <a:off x="1007" y="600"/>
              <a:ext cx="2766" cy="1640"/>
            </a:xfrm>
            <a:custGeom>
              <a:avLst/>
              <a:gdLst>
                <a:gd name="T0" fmla="*/ 0 w 2766"/>
                <a:gd name="T1" fmla="*/ 1640 h 1640"/>
                <a:gd name="T2" fmla="*/ 506 w 2766"/>
                <a:gd name="T3" fmla="*/ 1233 h 1640"/>
                <a:gd name="T4" fmla="*/ 773 w 2766"/>
                <a:gd name="T5" fmla="*/ 1013 h 1640"/>
                <a:gd name="T6" fmla="*/ 1113 w 2766"/>
                <a:gd name="T7" fmla="*/ 760 h 1640"/>
                <a:gd name="T8" fmla="*/ 1193 w 2766"/>
                <a:gd name="T9" fmla="*/ 687 h 1640"/>
                <a:gd name="T10" fmla="*/ 1286 w 2766"/>
                <a:gd name="T11" fmla="*/ 633 h 1640"/>
                <a:gd name="T12" fmla="*/ 1660 w 2766"/>
                <a:gd name="T13" fmla="*/ 373 h 1640"/>
                <a:gd name="T14" fmla="*/ 1933 w 2766"/>
                <a:gd name="T15" fmla="*/ 273 h 1640"/>
                <a:gd name="T16" fmla="*/ 2560 w 2766"/>
                <a:gd name="T17" fmla="*/ 60 h 1640"/>
                <a:gd name="T18" fmla="*/ 2766 w 2766"/>
                <a:gd name="T19" fmla="*/ 0 h 16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6" h="1640">
                  <a:moveTo>
                    <a:pt x="0" y="1640"/>
                  </a:moveTo>
                  <a:cubicBezTo>
                    <a:pt x="123" y="1450"/>
                    <a:pt x="331" y="1364"/>
                    <a:pt x="506" y="1233"/>
                  </a:cubicBezTo>
                  <a:cubicBezTo>
                    <a:pt x="598" y="1164"/>
                    <a:pt x="683" y="1086"/>
                    <a:pt x="773" y="1013"/>
                  </a:cubicBezTo>
                  <a:cubicBezTo>
                    <a:pt x="883" y="924"/>
                    <a:pt x="1005" y="851"/>
                    <a:pt x="1113" y="760"/>
                  </a:cubicBezTo>
                  <a:cubicBezTo>
                    <a:pt x="1141" y="737"/>
                    <a:pt x="1164" y="708"/>
                    <a:pt x="1193" y="687"/>
                  </a:cubicBezTo>
                  <a:cubicBezTo>
                    <a:pt x="1222" y="666"/>
                    <a:pt x="1258" y="655"/>
                    <a:pt x="1286" y="633"/>
                  </a:cubicBezTo>
                  <a:cubicBezTo>
                    <a:pt x="1624" y="374"/>
                    <a:pt x="1250" y="603"/>
                    <a:pt x="1660" y="373"/>
                  </a:cubicBezTo>
                  <a:cubicBezTo>
                    <a:pt x="1745" y="326"/>
                    <a:pt x="1842" y="306"/>
                    <a:pt x="1933" y="273"/>
                  </a:cubicBezTo>
                  <a:cubicBezTo>
                    <a:pt x="2141" y="197"/>
                    <a:pt x="2349" y="126"/>
                    <a:pt x="2560" y="60"/>
                  </a:cubicBezTo>
                  <a:cubicBezTo>
                    <a:pt x="2586" y="52"/>
                    <a:pt x="2748" y="21"/>
                    <a:pt x="276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Freeform 9"/>
            <p:cNvSpPr>
              <a:spLocks/>
            </p:cNvSpPr>
            <p:nvPr/>
          </p:nvSpPr>
          <p:spPr bwMode="auto">
            <a:xfrm>
              <a:off x="1007" y="567"/>
              <a:ext cx="3304" cy="1983"/>
            </a:xfrm>
            <a:custGeom>
              <a:avLst/>
              <a:gdLst>
                <a:gd name="T0" fmla="*/ 0 w 3304"/>
                <a:gd name="T1" fmla="*/ 0 h 1983"/>
                <a:gd name="T2" fmla="*/ 246 w 3304"/>
                <a:gd name="T3" fmla="*/ 386 h 1983"/>
                <a:gd name="T4" fmla="*/ 493 w 3304"/>
                <a:gd name="T5" fmla="*/ 726 h 1983"/>
                <a:gd name="T6" fmla="*/ 1540 w 3304"/>
                <a:gd name="T7" fmla="*/ 1406 h 1983"/>
                <a:gd name="T8" fmla="*/ 2420 w 3304"/>
                <a:gd name="T9" fmla="*/ 1760 h 1983"/>
                <a:gd name="T10" fmla="*/ 2840 w 3304"/>
                <a:gd name="T11" fmla="*/ 1866 h 1983"/>
                <a:gd name="T12" fmla="*/ 3160 w 3304"/>
                <a:gd name="T13" fmla="*/ 1913 h 19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4" h="1983">
                  <a:moveTo>
                    <a:pt x="0" y="0"/>
                  </a:moveTo>
                  <a:cubicBezTo>
                    <a:pt x="38" y="126"/>
                    <a:pt x="183" y="295"/>
                    <a:pt x="246" y="386"/>
                  </a:cubicBezTo>
                  <a:cubicBezTo>
                    <a:pt x="321" y="495"/>
                    <a:pt x="401" y="631"/>
                    <a:pt x="493" y="726"/>
                  </a:cubicBezTo>
                  <a:cubicBezTo>
                    <a:pt x="765" y="1008"/>
                    <a:pt x="1198" y="1257"/>
                    <a:pt x="1540" y="1406"/>
                  </a:cubicBezTo>
                  <a:cubicBezTo>
                    <a:pt x="1908" y="1566"/>
                    <a:pt x="2080" y="1665"/>
                    <a:pt x="2420" y="1760"/>
                  </a:cubicBezTo>
                  <a:cubicBezTo>
                    <a:pt x="2559" y="1799"/>
                    <a:pt x="2700" y="1831"/>
                    <a:pt x="2840" y="1866"/>
                  </a:cubicBezTo>
                  <a:cubicBezTo>
                    <a:pt x="3304" y="1983"/>
                    <a:pt x="3046" y="1856"/>
                    <a:pt x="3160" y="1913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957" y="2851"/>
              <a:ext cx="303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Not a desirable property!!</a:t>
              </a:r>
            </a:p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(could not reconstruct R!)</a:t>
              </a:r>
              <a:endParaRPr lang="en-US" altLang="x-none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54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(3) Lossless join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			R</a:t>
            </a:r>
            <a:r>
              <a:rPr lang="en-US" altLang="x-none" sz="2400"/>
              <a:t>i</a:t>
            </a:r>
            <a:r>
              <a:rPr lang="en-US" altLang="x-none"/>
              <a:t> = R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2301479" y="1651000"/>
            <a:ext cx="304800" cy="6096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117329" y="21621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733154" y="3111500"/>
            <a:ext cx="6805612" cy="15636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>
                <a:sym typeface="Wingdings 2" charset="2"/>
              </a:rPr>
              <a:t> </a:t>
            </a:r>
            <a:r>
              <a:rPr lang="en-US" altLang="x-none"/>
              <a:t>One way to achieve lossless join:</a:t>
            </a:r>
          </a:p>
          <a:p>
            <a:pPr eaLnBrk="1" hangingPunct="1"/>
            <a:r>
              <a:rPr lang="en-US" altLang="x-none"/>
              <a:t>      Repeat key in all fragments, i.e.,</a:t>
            </a:r>
          </a:p>
          <a:p>
            <a:pPr eaLnBrk="1" hangingPunct="1"/>
            <a:r>
              <a:rPr lang="en-US" altLang="x-none"/>
              <a:t>		Key </a:t>
            </a:r>
            <a:r>
              <a:rPr lang="en-US" altLang="x-none" sz="2800">
                <a:sym typeface="Symbol" charset="2"/>
              </a:rPr>
              <a:t></a:t>
            </a:r>
            <a:r>
              <a:rPr lang="en-US" altLang="x-none"/>
              <a:t> T</a:t>
            </a:r>
            <a:r>
              <a:rPr lang="en-US" altLang="x-none" sz="2400"/>
              <a:t>i</a:t>
            </a:r>
            <a:r>
              <a:rPr lang="en-US" altLang="x-none"/>
              <a:t>  for all 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sym typeface="ZapfDingbats" charset="0"/>
              </a:rPr>
              <a:t> </a:t>
            </a:r>
            <a:r>
              <a:rPr lang="en-US" altLang="x-none" sz="3600" dirty="0"/>
              <a:t>How do we decide what attributes</a:t>
            </a:r>
            <a:br>
              <a:rPr lang="en-US" altLang="x-none" sz="3600" dirty="0"/>
            </a:br>
            <a:r>
              <a:rPr lang="en-US" altLang="x-none" sz="3600" dirty="0"/>
              <a:t>    are grouped with which?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40768"/>
            <a:ext cx="749935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1</a:t>
            </a:r>
            <a:r>
              <a:rPr lang="en-US" altLang="x-none" dirty="0"/>
              <a:t>(#,NM,LOC)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(#,SAL)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Example:</a:t>
            </a: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E(#,NM,LOC,SAL)		E</a:t>
            </a:r>
            <a:r>
              <a:rPr lang="en-US" altLang="x-none" sz="2400" dirty="0"/>
              <a:t>1</a:t>
            </a:r>
            <a:r>
              <a:rPr lang="en-US" altLang="x-none" dirty="0"/>
              <a:t>(#,NM)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3</a:t>
            </a:r>
            <a:r>
              <a:rPr lang="en-US" altLang="x-none" dirty="0"/>
              <a:t>(#,SAL)</a:t>
            </a:r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 flipV="1">
            <a:off x="4177779" y="25908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4406379" y="40386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4101579" y="4572000"/>
            <a:ext cx="685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4939779" y="5715000"/>
            <a:ext cx="37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59403" name="AutoShape 9"/>
          <p:cNvSpPr>
            <a:spLocks/>
          </p:cNvSpPr>
          <p:nvPr/>
        </p:nvSpPr>
        <p:spPr bwMode="auto">
          <a:xfrm>
            <a:off x="5290617" y="3657600"/>
            <a:ext cx="182562" cy="1752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4" name="AutoShape 10"/>
          <p:cNvSpPr>
            <a:spLocks/>
          </p:cNvSpPr>
          <p:nvPr/>
        </p:nvSpPr>
        <p:spPr bwMode="auto">
          <a:xfrm>
            <a:off x="5325542" y="1979613"/>
            <a:ext cx="182562" cy="1128712"/>
          </a:xfrm>
          <a:prstGeom prst="leftBrace">
            <a:avLst>
              <a:gd name="adj1" fmla="val 5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59632" y="1587326"/>
            <a:ext cx="77724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</a:t>
            </a:r>
            <a:r>
              <a:rPr lang="en-US" altLang="x-none" smtClean="0">
                <a:sym typeface="ZapfDingbats" charset="0"/>
              </a:rPr>
              <a:t> </a:t>
            </a:r>
            <a:r>
              <a:rPr lang="en-US" altLang="x-none" smtClean="0"/>
              <a:t>Prefer to deal with replication explicitly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Example: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mtClean="0"/>
              <a:t>  = { F</a:t>
            </a:r>
            <a:r>
              <a:rPr lang="en-US" altLang="x-none" sz="2000" smtClean="0"/>
              <a:t>5</a:t>
            </a:r>
            <a:r>
              <a:rPr lang="en-US" altLang="x-none" smtClean="0"/>
              <a:t>, F</a:t>
            </a:r>
            <a:r>
              <a:rPr lang="en-US" altLang="x-none" sz="2000" smtClean="0"/>
              <a:t>6,  </a:t>
            </a:r>
            <a:r>
              <a:rPr lang="en-US" altLang="x-none" smtClean="0"/>
              <a:t>F</a:t>
            </a:r>
            <a:r>
              <a:rPr lang="en-US" altLang="x-none" sz="2000" smtClean="0"/>
              <a:t>7 </a:t>
            </a:r>
            <a:r>
              <a:rPr lang="en-US" altLang="x-none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4000" b="1" smtClean="0">
                <a:latin typeface="Old English Text MT" charset="0"/>
              </a:rPr>
              <a:t>   </a:t>
            </a:r>
            <a:r>
              <a:rPr lang="en-US" altLang="x-none" smtClean="0"/>
              <a:t>F</a:t>
            </a:r>
            <a:r>
              <a:rPr lang="en-US" altLang="x-none" sz="2000" smtClean="0"/>
              <a:t>5 </a:t>
            </a:r>
            <a:r>
              <a:rPr lang="en-US" altLang="x-none" smtClean="0"/>
              <a:t>= </a:t>
            </a:r>
            <a:r>
              <a:rPr lang="en-US" altLang="x-none" sz="6000" smtClean="0">
                <a:sym typeface="Symbol" charset="2"/>
              </a:rPr>
              <a:t></a:t>
            </a:r>
            <a:r>
              <a:rPr lang="en-US" altLang="x-none" sz="4800" smtClean="0">
                <a:sym typeface="Symbol" charset="2"/>
              </a:rPr>
              <a:t> </a:t>
            </a:r>
            <a:r>
              <a:rPr lang="en-US" altLang="x-none" sz="2000" smtClean="0">
                <a:sym typeface="Symbol" charset="2"/>
              </a:rPr>
              <a:t>sal </a:t>
            </a:r>
            <a:r>
              <a:rPr lang="en-US" altLang="x-none" sz="2400" smtClean="0">
                <a:sym typeface="Symbol" charset="2"/>
              </a:rPr>
              <a:t> </a:t>
            </a:r>
            <a:r>
              <a:rPr lang="en-US" altLang="x-none" sz="2000" smtClean="0">
                <a:sym typeface="Symbol" charset="2"/>
              </a:rPr>
              <a:t>5  </a:t>
            </a:r>
            <a:r>
              <a:rPr lang="en-US" altLang="x-none" smtClean="0">
                <a:sym typeface="Symbol" charset="2"/>
              </a:rPr>
              <a:t>E      </a:t>
            </a:r>
            <a:r>
              <a:rPr lang="en-US" altLang="x-none" smtClean="0"/>
              <a:t>F</a:t>
            </a:r>
            <a:r>
              <a:rPr lang="en-US" altLang="x-none" sz="2000" smtClean="0">
                <a:sym typeface="Symbol" charset="2"/>
              </a:rPr>
              <a:t>6 </a:t>
            </a:r>
            <a:r>
              <a:rPr lang="en-US" altLang="x-none" smtClean="0">
                <a:sym typeface="Symbol" charset="2"/>
              </a:rPr>
              <a:t>= </a:t>
            </a:r>
            <a:r>
              <a:rPr lang="en-US" altLang="x-none" sz="6000" smtClean="0">
                <a:sym typeface="Symbol" charset="2"/>
              </a:rPr>
              <a:t></a:t>
            </a:r>
            <a:r>
              <a:rPr lang="en-US" altLang="x-none" sz="4800" smtClean="0">
                <a:sym typeface="Symbol" charset="2"/>
              </a:rPr>
              <a:t> </a:t>
            </a:r>
            <a:r>
              <a:rPr lang="en-US" altLang="x-none" sz="2000" smtClean="0">
                <a:sym typeface="Symbol" charset="2"/>
              </a:rPr>
              <a:t>5&lt; sal &lt;10  </a:t>
            </a:r>
            <a:r>
              <a:rPr lang="en-US" altLang="x-none" smtClean="0">
                <a:sym typeface="Symbol" charset="2"/>
              </a:rPr>
              <a:t>E</a:t>
            </a:r>
            <a:br>
              <a:rPr lang="en-US" altLang="x-none" smtClean="0">
                <a:sym typeface="Symbol" charset="2"/>
              </a:rPr>
            </a:br>
            <a:r>
              <a:rPr lang="en-US" altLang="x-none" smtClean="0"/>
              <a:t>F</a:t>
            </a:r>
            <a:r>
              <a:rPr lang="en-US" altLang="x-none" sz="2000" smtClean="0"/>
              <a:t>7 </a:t>
            </a:r>
            <a:r>
              <a:rPr lang="en-US" altLang="x-none" smtClean="0"/>
              <a:t>= </a:t>
            </a:r>
            <a:r>
              <a:rPr lang="en-US" altLang="x-none" sz="6000" smtClean="0">
                <a:sym typeface="Symbol" charset="2"/>
              </a:rPr>
              <a:t></a:t>
            </a:r>
            <a:r>
              <a:rPr lang="en-US" altLang="x-none" sz="4800" smtClean="0">
                <a:sym typeface="Symbol" charset="2"/>
              </a:rPr>
              <a:t> </a:t>
            </a:r>
            <a:r>
              <a:rPr lang="en-US" altLang="x-none" sz="2000" smtClean="0">
                <a:sym typeface="Symbol" charset="2"/>
              </a:rPr>
              <a:t>sal </a:t>
            </a:r>
            <a:r>
              <a:rPr lang="en-US" altLang="x-none" sz="2400" smtClean="0">
                <a:sym typeface="Symbol" charset="2"/>
              </a:rPr>
              <a:t> 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 </a:t>
            </a:r>
            <a:r>
              <a:rPr lang="en-US" altLang="x-none" smtClean="0">
                <a:sym typeface="Symbol" charset="2"/>
              </a:rPr>
              <a:t>Then replicate </a:t>
            </a:r>
            <a:r>
              <a:rPr lang="en-US" altLang="x-none" smtClean="0"/>
              <a:t>F</a:t>
            </a:r>
            <a:r>
              <a:rPr lang="en-US" altLang="x-none" sz="2000" smtClean="0">
                <a:sym typeface="Symbol" charset="2"/>
              </a:rPr>
              <a:t>6</a:t>
            </a:r>
            <a:r>
              <a:rPr lang="en-US" altLang="x-none" smtClean="0">
                <a:sym typeface="Symbol" charset="2"/>
              </a:rPr>
              <a:t> if convenient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(part of allocation problem)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sp>
        <p:nvSpPr>
          <p:cNvPr id="60423" name="AutoShape 8"/>
          <p:cNvSpPr>
            <a:spLocks/>
          </p:cNvSpPr>
          <p:nvPr/>
        </p:nvSpPr>
        <p:spPr bwMode="auto">
          <a:xfrm>
            <a:off x="1757363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0424" name="AutoShape 9"/>
          <p:cNvSpPr>
            <a:spLocks/>
          </p:cNvSpPr>
          <p:nvPr/>
        </p:nvSpPr>
        <p:spPr bwMode="auto">
          <a:xfrm flipH="1">
            <a:off x="6334125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9083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grpSp>
        <p:nvGrpSpPr>
          <p:cNvPr id="61447" name="Group 10"/>
          <p:cNvGrpSpPr>
            <a:grpSpLocks/>
          </p:cNvGrpSpPr>
          <p:nvPr/>
        </p:nvGrpSpPr>
        <p:grpSpPr bwMode="auto">
          <a:xfrm>
            <a:off x="1977058" y="2228850"/>
            <a:ext cx="5592762" cy="3448050"/>
            <a:chOff x="807" y="1404"/>
            <a:chExt cx="3523" cy="2172"/>
          </a:xfrm>
        </p:grpSpPr>
        <p:sp>
          <p:nvSpPr>
            <p:cNvPr id="61450" name="Freeform 6"/>
            <p:cNvSpPr>
              <a:spLocks/>
            </p:cNvSpPr>
            <p:nvPr/>
          </p:nvSpPr>
          <p:spPr bwMode="auto">
            <a:xfrm>
              <a:off x="965" y="1404"/>
              <a:ext cx="1336" cy="808"/>
            </a:xfrm>
            <a:custGeom>
              <a:avLst/>
              <a:gdLst>
                <a:gd name="T0" fmla="*/ 464 w 1336"/>
                <a:gd name="T1" fmla="*/ 136 h 808"/>
                <a:gd name="T2" fmla="*/ 128 w 1336"/>
                <a:gd name="T3" fmla="*/ 88 h 808"/>
                <a:gd name="T4" fmla="*/ 176 w 1336"/>
                <a:gd name="T5" fmla="*/ 664 h 808"/>
                <a:gd name="T6" fmla="*/ 1184 w 1336"/>
                <a:gd name="T7" fmla="*/ 760 h 808"/>
                <a:gd name="T8" fmla="*/ 1088 w 1336"/>
                <a:gd name="T9" fmla="*/ 376 h 808"/>
                <a:gd name="T10" fmla="*/ 608 w 1336"/>
                <a:gd name="T11" fmla="*/ 376 h 808"/>
                <a:gd name="T12" fmla="*/ 464 w 1336"/>
                <a:gd name="T13" fmla="*/ 136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808">
                  <a:moveTo>
                    <a:pt x="464" y="136"/>
                  </a:moveTo>
                  <a:cubicBezTo>
                    <a:pt x="384" y="88"/>
                    <a:pt x="176" y="0"/>
                    <a:pt x="128" y="88"/>
                  </a:cubicBezTo>
                  <a:cubicBezTo>
                    <a:pt x="80" y="176"/>
                    <a:pt x="0" y="552"/>
                    <a:pt x="176" y="664"/>
                  </a:cubicBezTo>
                  <a:cubicBezTo>
                    <a:pt x="352" y="776"/>
                    <a:pt x="1032" y="808"/>
                    <a:pt x="1184" y="760"/>
                  </a:cubicBezTo>
                  <a:cubicBezTo>
                    <a:pt x="1336" y="712"/>
                    <a:pt x="1184" y="440"/>
                    <a:pt x="1088" y="376"/>
                  </a:cubicBezTo>
                  <a:cubicBezTo>
                    <a:pt x="992" y="312"/>
                    <a:pt x="712" y="416"/>
                    <a:pt x="608" y="376"/>
                  </a:cubicBezTo>
                  <a:cubicBezTo>
                    <a:pt x="504" y="336"/>
                    <a:pt x="544" y="184"/>
                    <a:pt x="464" y="13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Oval 4"/>
            <p:cNvSpPr>
              <a:spLocks noChangeArrowheads="1"/>
            </p:cNvSpPr>
            <p:nvPr/>
          </p:nvSpPr>
          <p:spPr bwMode="auto">
            <a:xfrm>
              <a:off x="2869" y="2452"/>
              <a:ext cx="432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807" y="3211"/>
              <a:ext cx="3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3300"/>
                  </a:solidFill>
                </a:rPr>
                <a:t>R</a:t>
              </a:r>
              <a:r>
                <a:rPr lang="en-US" altLang="x-none" sz="2400">
                  <a:solidFill>
                    <a:srgbClr val="FF3300"/>
                  </a:solidFill>
                </a:rPr>
                <a:t>1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1,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2,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3</a:t>
              </a:r>
              <a:r>
                <a:rPr lang="en-US" altLang="x-none">
                  <a:solidFill>
                    <a:srgbClr val="FF3300"/>
                  </a:solidFill>
                </a:rPr>
                <a:t>]       R</a:t>
              </a:r>
              <a:r>
                <a:rPr lang="en-US" altLang="x-none" sz="2400">
                  <a:solidFill>
                    <a:srgbClr val="FF3300"/>
                  </a:solidFill>
                </a:rPr>
                <a:t>2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4,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5</a:t>
              </a:r>
              <a:r>
                <a:rPr lang="en-US" altLang="x-none">
                  <a:solidFill>
                    <a:srgbClr val="FF3300"/>
                  </a:solidFill>
                </a:rPr>
                <a:t>]</a:t>
              </a:r>
            </a:p>
          </p:txBody>
        </p:sp>
      </p:grpSp>
      <p:sp>
        <p:nvSpPr>
          <p:cNvPr id="61448" name="AutoShape 8"/>
          <p:cNvSpPr>
            <a:spLocks/>
          </p:cNvSpPr>
          <p:nvPr/>
        </p:nvSpPr>
        <p:spPr bwMode="auto">
          <a:xfrm>
            <a:off x="2453308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flipH="1">
            <a:off x="7030070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Allocation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6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   E(#,NM,LOC,SAL) </a:t>
            </a:r>
            <a:r>
              <a:rPr lang="en-US" altLang="x-none" smtClean="0">
                <a:sym typeface="Symbol" charset="2"/>
              </a:rPr>
              <a:t></a:t>
            </a:r>
            <a:endParaRPr lang="en-US" altLang="x-none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/>
              <a:t>		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 ; </a:t>
            </a:r>
            <a:r>
              <a:rPr lang="en-US" altLang="x-none" smtClean="0"/>
              <a:t>F</a:t>
            </a:r>
            <a:r>
              <a:rPr lang="en-US" altLang="x-none" sz="2000" smtClean="0"/>
              <a:t>2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</a:t>
            </a:r>
            <a:r>
              <a:rPr lang="en-US" altLang="x-none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Qa: select … where loc=Sa...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Qb: select … where loc=Sb…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6496" y="51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17096" y="5057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321496" y="3838600"/>
            <a:ext cx="2667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Where do </a:t>
            </a:r>
          </a:p>
          <a:p>
            <a:pPr algn="ctr" eaLnBrk="1" hangingPunct="1"/>
            <a:r>
              <a:rPr lang="en-US" altLang="x-none"/>
              <a:t>F</a:t>
            </a:r>
            <a:r>
              <a:rPr lang="en-US" altLang="x-none" sz="2400"/>
              <a:t>1</a:t>
            </a:r>
            <a:r>
              <a:rPr lang="en-US" altLang="x-none"/>
              <a:t>,F</a:t>
            </a:r>
            <a:r>
              <a:rPr lang="en-US" altLang="x-none" sz="2400"/>
              <a:t>2</a:t>
            </a:r>
            <a:r>
              <a:rPr lang="en-US" altLang="x-none"/>
              <a:t> go?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11896" y="4600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8496" y="4600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6896" y="51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59696" y="5438800"/>
            <a:ext cx="376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Where do queries originate</a:t>
            </a:r>
          </a:p>
          <a:p>
            <a:pPr eaLnBrk="1" hangingPunct="1"/>
            <a:r>
              <a:rPr lang="en-US" altLang="x-none" dirty="0" smtClean="0"/>
              <a:t>What is communication cost?			and size of answers, relations,…</a:t>
            </a:r>
          </a:p>
          <a:p>
            <a:pPr eaLnBrk="1" hangingPunct="1"/>
            <a:r>
              <a:rPr lang="en-US" altLang="x-none" dirty="0" smtClean="0"/>
              <a:t>What is storage capacity, cost at sites?	and size of fragments?</a:t>
            </a:r>
          </a:p>
          <a:p>
            <a:pPr eaLnBrk="1" hangingPunct="1"/>
            <a:r>
              <a:rPr lang="en-US" altLang="x-none" dirty="0" smtClean="0"/>
              <a:t>What is processing power at sites?</a:t>
            </a:r>
          </a:p>
          <a:p>
            <a:pPr eaLnBrk="1" hangingPunct="1"/>
            <a:r>
              <a:rPr lang="en-US" altLang="x-none" dirty="0" smtClean="0"/>
              <a:t>What is query processing strategy?	</a:t>
            </a:r>
          </a:p>
          <a:p>
            <a:pPr lvl="1" eaLnBrk="1" hangingPunct="1"/>
            <a:r>
              <a:rPr lang="en-US" altLang="x-none" dirty="0" smtClean="0"/>
              <a:t>How are joins done?</a:t>
            </a:r>
          </a:p>
          <a:p>
            <a:pPr lvl="1" eaLnBrk="1" hangingPunct="1"/>
            <a:r>
              <a:rPr lang="en-US" altLang="x-none" dirty="0" smtClean="0"/>
              <a:t>Where are answers collected?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Allocation Problem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Assuming: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2263775"/>
          <a:ext cx="300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4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63775"/>
                        <a:ext cx="3005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5072063" y="2262188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fragments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71663" y="3070225"/>
          <a:ext cx="2979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5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70225"/>
                        <a:ext cx="2979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5072063" y="30702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sites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57375" y="3819525"/>
          <a:ext cx="302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name="Equation" r:id="rId7" imgW="1206360" imgH="241200" progId="Equation.3">
                  <p:embed/>
                </p:oleObj>
              </mc:Choice>
              <mc:Fallback>
                <p:oleObj name="Equation" r:id="rId7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9525"/>
                        <a:ext cx="3022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Box 12"/>
          <p:cNvSpPr txBox="1">
            <a:spLocks noChangeArrowheads="1"/>
          </p:cNvSpPr>
          <p:nvPr/>
        </p:nvSpPr>
        <p:spPr bwMode="auto">
          <a:xfrm>
            <a:off x="5072063" y="383381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applications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3063" y="4857750"/>
            <a:ext cx="7286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Gill Sans MT" charset="0"/>
                <a:ea typeface="华文中宋" charset="-122"/>
              </a:rPr>
              <a:t>Problem</a:t>
            </a:r>
            <a:br>
              <a:rPr lang="en-US" altLang="zh-CN" sz="3200" b="1">
                <a:latin typeface="Gill Sans MT" charset="0"/>
                <a:ea typeface="华文中宋" charset="-122"/>
              </a:rPr>
            </a:br>
            <a:r>
              <a:rPr lang="en-US" altLang="zh-CN" sz="1200" b="1">
                <a:latin typeface="Gill Sans MT" charset="0"/>
                <a:ea typeface="华文中宋" charset="-122"/>
              </a:rPr>
              <a:t/>
            </a:r>
            <a:br>
              <a:rPr lang="en-US" altLang="zh-CN" sz="1200" b="1">
                <a:latin typeface="Gill Sans MT" charset="0"/>
                <a:ea typeface="华文中宋" charset="-122"/>
              </a:rPr>
            </a:br>
            <a:r>
              <a:rPr lang="en-US" altLang="zh-CN" sz="3200">
                <a:latin typeface="Gill Sans MT" charset="0"/>
                <a:ea typeface="华文中宋" charset="-122"/>
              </a:rPr>
              <a:t>Find the </a:t>
            </a:r>
            <a:r>
              <a:rPr lang="en-US" altLang="zh-CN" sz="32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optimal</a:t>
            </a:r>
            <a:r>
              <a:rPr lang="en-US" altLang="zh-CN" sz="3200">
                <a:latin typeface="Gill Sans MT" charset="0"/>
                <a:ea typeface="华文中宋" charset="-122"/>
              </a:rPr>
              <a:t> distribution of </a:t>
            </a:r>
            <a:r>
              <a:rPr lang="en-US" altLang="zh-CN" sz="3200" i="1">
                <a:latin typeface="Times New Roman" charset="0"/>
                <a:ea typeface="华文中宋" charset="-122"/>
                <a:cs typeface="Times New Roman" charset="0"/>
              </a:rPr>
              <a:t>F </a:t>
            </a:r>
            <a:r>
              <a:rPr lang="en-US" altLang="zh-CN" sz="3200">
                <a:latin typeface="Gill Sans MT" charset="0"/>
                <a:ea typeface="华文中宋" charset="-122"/>
              </a:rPr>
              <a:t>over </a:t>
            </a:r>
            <a:r>
              <a:rPr lang="en-US" altLang="zh-CN" sz="3200" i="1">
                <a:latin typeface="Times New Roman" charset="0"/>
                <a:ea typeface="华文中宋" charset="-122"/>
              </a:rPr>
              <a:t>S</a:t>
            </a:r>
            <a:endParaRPr lang="zh-CN" altLang="en-US" sz="3200" i="1">
              <a:latin typeface="Times New Roman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249238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Optimization problem: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680" y="1114425"/>
            <a:ext cx="7772400" cy="51085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x-none" dirty="0"/>
              <a:t>What is best placement of fragments and/or best number of copies to: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query response time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maximize throughput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“some cost”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dirty="0"/>
              <a:t>Subject to constraints?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storage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bandwidth, power,…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Keep 90% of response time below X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</p:txBody>
      </p:sp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6065318" y="2900361"/>
            <a:ext cx="284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3300"/>
                </a:solidFill>
              </a:rPr>
              <a:t>This is an </a:t>
            </a:r>
            <a:r>
              <a:rPr lang="en-US" altLang="x-none" sz="2400" u="sng" dirty="0">
                <a:solidFill>
                  <a:srgbClr val="FF3300"/>
                </a:solidFill>
              </a:rPr>
              <a:t>incredibly</a:t>
            </a:r>
            <a:br>
              <a:rPr lang="en-US" altLang="x-none" sz="2400" u="sng" dirty="0">
                <a:solidFill>
                  <a:srgbClr val="FF3300"/>
                </a:solidFill>
              </a:rPr>
            </a:br>
            <a:r>
              <a:rPr lang="en-US" altLang="x-none" sz="2400" dirty="0">
                <a:solidFill>
                  <a:srgbClr val="FF3300"/>
                </a:solidFill>
              </a:rPr>
              <a:t> hard problem</a:t>
            </a:r>
            <a:endParaRPr lang="en-US" altLang="x-none" sz="2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382" y="36671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Example:</a:t>
            </a:r>
            <a:r>
              <a:rPr lang="en-US" altLang="x-none" dirty="0"/>
              <a:t> Single fragment F</a:t>
            </a:r>
            <a:endParaRPr lang="en-US" altLang="x-none" u="sng" dirty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84784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Read cost: </a:t>
            </a:r>
            <a:r>
              <a:rPr lang="en-US" altLang="x-none" sz="4400" dirty="0">
                <a:sym typeface="Symbol" charset="2"/>
              </a:rPr>
              <a:t></a:t>
            </a:r>
            <a:r>
              <a:rPr lang="en-US" altLang="x-none" dirty="0">
                <a:sym typeface="Symbol" charset="2"/>
              </a:rPr>
              <a:t> 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]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	Originating site of request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Read traffic at S</a:t>
            </a:r>
            <a:r>
              <a:rPr lang="en-US" altLang="x-none" sz="2400" dirty="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	Retrieval cost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	</a:t>
            </a:r>
            <a:r>
              <a:rPr lang="en-US" altLang="x-none" sz="2400" dirty="0">
                <a:sym typeface="Symbol" charset="2"/>
              </a:rPr>
              <a:t>Accessing fragment F at </a:t>
            </a:r>
            <a:r>
              <a:rPr lang="en-US" altLang="x-none" sz="2400" dirty="0" err="1">
                <a:sym typeface="Symbol" charset="2"/>
              </a:rPr>
              <a:t>Sj</a:t>
            </a:r>
            <a:r>
              <a:rPr lang="en-US" altLang="x-none" sz="2400" dirty="0">
                <a:sym typeface="Symbol" charset="2"/>
              </a:rPr>
              <a:t> from Si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4970190" y="2663751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3286770" y="2663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</a:t>
            </a:r>
            <a:r>
              <a:rPr lang="en-US" altLang="x-none" sz="2000" dirty="0"/>
              <a:t>=1</a:t>
            </a:r>
          </a:p>
        </p:txBody>
      </p:sp>
      <p:sp>
        <p:nvSpPr>
          <p:cNvPr id="69641" name="Text Box 6"/>
          <p:cNvSpPr txBox="1">
            <a:spLocks noChangeArrowheads="1"/>
          </p:cNvSpPr>
          <p:nvPr/>
        </p:nvSpPr>
        <p:spPr bwMode="auto">
          <a:xfrm>
            <a:off x="3275856" y="185516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01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 </a:t>
            </a:r>
            <a:r>
              <a:rPr lang="en-US" altLang="x-none" dirty="0"/>
              <a:t>- Read cost</a:t>
            </a:r>
            <a:endParaRPr lang="en-US" altLang="x-none" u="sng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31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	1		2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	</a:t>
            </a:r>
            <a:r>
              <a:rPr lang="en-US" altLang="x-none" sz="6000"/>
              <a:t>.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</a:t>
            </a:r>
          </a:p>
          <a:p>
            <a:pPr eaLnBrk="1" hangingPunct="1">
              <a:buFontTx/>
              <a:buNone/>
            </a:pPr>
            <a:r>
              <a:rPr lang="en-US" altLang="x-none"/>
              <a:t>			 </a:t>
            </a:r>
            <a:r>
              <a:rPr lang="en-US" altLang="x-none" sz="6000"/>
              <a:t>.		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0970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3097088" y="32607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48496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3097088" y="280352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3</a:t>
            </a: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V="1">
            <a:off x="5078288" y="2422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 flipH="1" flipV="1">
            <a:off x="3478088" y="24225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3554288" y="3413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>
            <a:off x="3478088" y="3565525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078288" y="3565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 flipH="1" flipV="1">
            <a:off x="5230688" y="3565525"/>
            <a:ext cx="2133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5154488" y="2930525"/>
            <a:ext cx="622300" cy="482600"/>
          </a:xfrm>
          <a:custGeom>
            <a:avLst/>
            <a:gdLst>
              <a:gd name="T0" fmla="*/ 2147483647 w 392"/>
              <a:gd name="T1" fmla="*/ 2147483647 h 304"/>
              <a:gd name="T2" fmla="*/ 2147483647 w 392"/>
              <a:gd name="T3" fmla="*/ 2147483647 h 304"/>
              <a:gd name="T4" fmla="*/ 2147483647 w 392"/>
              <a:gd name="T5" fmla="*/ 2147483647 h 304"/>
              <a:gd name="T6" fmla="*/ 2147483647 w 392"/>
              <a:gd name="T7" fmla="*/ 2147483647 h 304"/>
              <a:gd name="T8" fmla="*/ 2147483647 w 392"/>
              <a:gd name="T9" fmla="*/ 2147483647 h 304"/>
              <a:gd name="T10" fmla="*/ 2147483647 w 392"/>
              <a:gd name="T11" fmla="*/ 2147483647 h 304"/>
              <a:gd name="T12" fmla="*/ 2147483647 w 392"/>
              <a:gd name="T13" fmla="*/ 2147483647 h 304"/>
              <a:gd name="T14" fmla="*/ 0 w 392"/>
              <a:gd name="T15" fmla="*/ 2147483647 h 3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2" h="304">
                <a:moveTo>
                  <a:pt x="48" y="304"/>
                </a:moveTo>
                <a:cubicBezTo>
                  <a:pt x="140" y="296"/>
                  <a:pt x="232" y="288"/>
                  <a:pt x="288" y="256"/>
                </a:cubicBezTo>
                <a:cubicBezTo>
                  <a:pt x="344" y="224"/>
                  <a:pt x="376" y="152"/>
                  <a:pt x="384" y="112"/>
                </a:cubicBezTo>
                <a:cubicBezTo>
                  <a:pt x="392" y="72"/>
                  <a:pt x="360" y="32"/>
                  <a:pt x="336" y="16"/>
                </a:cubicBezTo>
                <a:cubicBezTo>
                  <a:pt x="312" y="0"/>
                  <a:pt x="280" y="8"/>
                  <a:pt x="240" y="16"/>
                </a:cubicBezTo>
                <a:cubicBezTo>
                  <a:pt x="200" y="24"/>
                  <a:pt x="128" y="40"/>
                  <a:pt x="96" y="64"/>
                </a:cubicBezTo>
                <a:cubicBezTo>
                  <a:pt x="64" y="88"/>
                  <a:pt x="64" y="136"/>
                  <a:pt x="48" y="160"/>
                </a:cubicBezTo>
                <a:cubicBezTo>
                  <a:pt x="32" y="184"/>
                  <a:pt x="16" y="19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154488" y="3184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699001" y="332105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i</a:t>
            </a:r>
          </a:p>
        </p:txBody>
      </p:sp>
      <p:sp>
        <p:nvSpPr>
          <p:cNvPr id="70676" name="Text Box 24"/>
          <p:cNvSpPr txBox="1">
            <a:spLocks noChangeArrowheads="1"/>
          </p:cNvSpPr>
          <p:nvPr/>
        </p:nvSpPr>
        <p:spPr bwMode="auto">
          <a:xfrm>
            <a:off x="3330451" y="39846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762251" y="2897188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i,3</a:t>
            </a:r>
            <a:endParaRPr lang="en-US" altLang="x-none" sz="2400"/>
          </a:p>
        </p:txBody>
      </p:sp>
      <p:sp>
        <p:nvSpPr>
          <p:cNvPr id="70678" name="Text Box 26"/>
          <p:cNvSpPr txBox="1">
            <a:spLocks noChangeArrowheads="1"/>
          </p:cNvSpPr>
          <p:nvPr/>
        </p:nvSpPr>
        <p:spPr bwMode="auto">
          <a:xfrm>
            <a:off x="4038476" y="2354263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i,1</a:t>
            </a:r>
            <a:endParaRPr lang="en-US" altLang="x-none" sz="2400"/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5029076" y="2438400"/>
            <a:ext cx="64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i,2</a:t>
            </a:r>
            <a:endParaRPr lang="en-US" altLang="x-none" sz="2400"/>
          </a:p>
        </p:txBody>
      </p:sp>
      <p:sp>
        <p:nvSpPr>
          <p:cNvPr id="70680" name="Text Box 28"/>
          <p:cNvSpPr txBox="1">
            <a:spLocks noChangeArrowheads="1"/>
          </p:cNvSpPr>
          <p:nvPr/>
        </p:nvSpPr>
        <p:spPr bwMode="auto">
          <a:xfrm>
            <a:off x="6297488" y="3413125"/>
            <a:ext cx="2192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Stream of read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requests for F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    t</a:t>
            </a:r>
            <a:r>
              <a:rPr lang="en-US" altLang="x-none" sz="1600"/>
              <a:t>i</a:t>
            </a:r>
            <a:r>
              <a:rPr lang="en-US" altLang="x-none" sz="2400"/>
              <a:t> REQ/SEC</a:t>
            </a:r>
          </a:p>
        </p:txBody>
      </p:sp>
      <p:sp>
        <p:nvSpPr>
          <p:cNvPr id="70681" name="Text Box 29"/>
          <p:cNvSpPr txBox="1">
            <a:spLocks noChangeArrowheads="1"/>
          </p:cNvSpPr>
          <p:nvPr/>
        </p:nvSpPr>
        <p:spPr bwMode="auto">
          <a:xfrm>
            <a:off x="5143376" y="43275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2" name="Text Box 30"/>
          <p:cNvSpPr txBox="1">
            <a:spLocks noChangeArrowheads="1"/>
          </p:cNvSpPr>
          <p:nvPr/>
        </p:nvSpPr>
        <p:spPr bwMode="auto">
          <a:xfrm>
            <a:off x="5741863" y="275590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3" name="Text Box 31"/>
          <p:cNvSpPr txBox="1">
            <a:spLocks noChangeArrowheads="1"/>
          </p:cNvSpPr>
          <p:nvPr/>
        </p:nvSpPr>
        <p:spPr bwMode="auto">
          <a:xfrm>
            <a:off x="2738313" y="31130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4" name="Text Box 32"/>
          <p:cNvSpPr txBox="1">
            <a:spLocks noChangeArrowheads="1"/>
          </p:cNvSpPr>
          <p:nvPr/>
        </p:nvSpPr>
        <p:spPr bwMode="auto">
          <a:xfrm>
            <a:off x="3479676" y="1774825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5" name="Text Box 33"/>
          <p:cNvSpPr txBox="1">
            <a:spLocks noChangeArrowheads="1"/>
          </p:cNvSpPr>
          <p:nvPr/>
        </p:nvSpPr>
        <p:spPr bwMode="auto">
          <a:xfrm>
            <a:off x="5237038" y="1765300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928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Write cost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28" y="1484784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4400" dirty="0">
                <a:sym typeface="Symbol" charset="2"/>
              </a:rPr>
              <a:t>     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Originating site of request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j: Site being updated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:   0 if F not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    1 if F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Write traffic at 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 Write cost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Updating F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from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 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400" dirty="0">
                <a:sym typeface="Symbol" charset="2"/>
              </a:rPr>
              <a:t>		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2237928" y="200905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2847528" y="200905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23141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29237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1" name="AutoShape 9"/>
          <p:cNvSpPr>
            <a:spLocks/>
          </p:cNvSpPr>
          <p:nvPr/>
        </p:nvSpPr>
        <p:spPr bwMode="auto">
          <a:xfrm>
            <a:off x="2241897" y="3467596"/>
            <a:ext cx="169863" cy="825500"/>
          </a:xfrm>
          <a:prstGeom prst="leftBrace">
            <a:avLst>
              <a:gd name="adj1" fmla="val 40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i="1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r>
              <a:rPr lang="zh-CN" altLang="en-US" sz="3200" i="1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sz="3200" i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</a:t>
            </a:r>
            <a:r>
              <a:rPr lang="en-US" altLang="zh-CN" i="1"/>
              <a:t> </a:t>
            </a:r>
            <a:r>
              <a:rPr lang="en-US" altLang="zh-CN" i="1">
                <a:latin typeface="Times New Roman" charset="0"/>
              </a:rPr>
              <a:t>Primary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horizontal fragmentation</a:t>
            </a:r>
            <a:r>
              <a:rPr lang="en-US" altLang="zh-CN" i="1"/>
              <a:t> </a:t>
            </a:r>
            <a:r>
              <a:rPr lang="en-US" altLang="zh-CN"/>
              <a:t>is defined by a selection operation on the owner relation of a DB schema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is a relation and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F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is a minterm predicate,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/>
              <a:t> is the total number of fragments.</a:t>
            </a:r>
            <a:endParaRPr lang="zh-CN" altLang="en-US"/>
          </a:p>
          <a:p>
            <a:pPr eaLnBrk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3071813" y="3214688"/>
          <a:ext cx="32940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3" imgW="1397000" imgH="266700" progId="Equation.3">
                  <p:embed/>
                </p:oleObj>
              </mc:Choice>
              <mc:Fallback>
                <p:oleObj name="Equation" r:id="rId3" imgW="1397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14688"/>
                        <a:ext cx="32940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7" y="332656"/>
            <a:ext cx="6875165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</a:t>
            </a:r>
            <a:r>
              <a:rPr lang="en-US" altLang="x-none" dirty="0"/>
              <a:t> - write cost</a:t>
            </a:r>
            <a:endParaRPr lang="en-US" altLang="x-none" u="sng" dirty="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						   Updates</a:t>
            </a:r>
          </a:p>
          <a:p>
            <a:pPr eaLnBrk="1" hangingPunct="1">
              <a:buFontTx/>
              <a:buNone/>
            </a:pPr>
            <a:r>
              <a:rPr lang="en-US" altLang="x-none"/>
              <a:t>						     u</a:t>
            </a:r>
            <a:r>
              <a:rPr lang="en-US" altLang="x-none" sz="2400"/>
              <a:t>i</a:t>
            </a:r>
            <a:r>
              <a:rPr lang="en-US" altLang="x-none"/>
              <a:t> updates/sec</a:t>
            </a:r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4800"/>
              <a:t>.		.</a:t>
            </a:r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 flipH="1">
            <a:off x="4724400" y="4267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5146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2672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36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4800"/>
              <a:t>.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27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i</a:t>
            </a:r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30480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 flipV="1">
            <a:off x="2971800" y="29718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181225" y="3781425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644775" y="19954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437063" y="1985963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4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Storage cost: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</a:t>
            </a:r>
            <a:r>
              <a:rPr lang="en-US" altLang="x-none" sz="4400">
                <a:sym typeface="Symbol" charset="2"/>
              </a:rPr>
              <a:t> </a:t>
            </a: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	0 if F not stored at S</a:t>
            </a:r>
            <a:r>
              <a:rPr lang="en-US" altLang="x-none" sz="240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</a:t>
            </a:r>
            <a:r>
              <a:rPr lang="en-US" altLang="x-none">
                <a:sym typeface="Symbol" charset="2"/>
              </a:rPr>
              <a:t>1 if F stored at S</a:t>
            </a:r>
            <a:r>
              <a:rPr lang="en-US" altLang="x-none" sz="2400">
                <a:sym typeface="Symbol" charset="2"/>
              </a:rPr>
              <a:t>i</a:t>
            </a: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</a:t>
            </a:r>
            <a:r>
              <a:rPr lang="en-US" altLang="x-none" sz="2400">
                <a:sym typeface="Symbol" charset="2"/>
              </a:rPr>
              <a:t>  	</a:t>
            </a:r>
            <a:r>
              <a:rPr lang="en-US" altLang="x-none">
                <a:sym typeface="Symbol" charset="2"/>
              </a:rPr>
              <a:t>storage cost at S</a:t>
            </a:r>
            <a:r>
              <a:rPr lang="en-US" altLang="x-none" sz="2400">
                <a:sym typeface="Symbol" charset="2"/>
              </a:rPr>
              <a:t>i</a:t>
            </a: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2402904" y="21669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2479104" y="1404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3737" name="AutoShape 6"/>
          <p:cNvSpPr>
            <a:spLocks/>
          </p:cNvSpPr>
          <p:nvPr/>
        </p:nvSpPr>
        <p:spPr bwMode="auto">
          <a:xfrm>
            <a:off x="1963166" y="3081338"/>
            <a:ext cx="242888" cy="909637"/>
          </a:xfrm>
          <a:prstGeom prst="leftBrace">
            <a:avLst>
              <a:gd name="adj1" fmla="val 31209"/>
              <a:gd name="adj2" fmla="val 197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98463"/>
            <a:ext cx="7111826" cy="911225"/>
          </a:xfrm>
        </p:spPr>
        <p:txBody>
          <a:bodyPr/>
          <a:lstStyle/>
          <a:p>
            <a:pPr eaLnBrk="1" hangingPunct="1"/>
            <a:r>
              <a:rPr lang="en-US" altLang="x-none" u="sng"/>
              <a:t>Target function</a:t>
            </a:r>
            <a:r>
              <a:rPr lang="en-US" altLang="x-none"/>
              <a:t>: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54644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sz="4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min 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4400" dirty="0">
                <a:sym typeface="Symbol" charset="2"/>
              </a:rPr>
              <a:t> 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+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]</a:t>
            </a:r>
            <a:r>
              <a:rPr lang="en-US" altLang="x-none" sz="4400" dirty="0">
                <a:sym typeface="Symbol" charset="2"/>
              </a:rPr>
              <a:t> 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		+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X</a:t>
            </a:r>
            <a:r>
              <a:rPr lang="en-US" altLang="x-none" sz="2400" dirty="0">
                <a:sym typeface="Symbol" charset="2"/>
              </a:rPr>
              <a:t>i </a:t>
            </a:r>
            <a:r>
              <a:rPr lang="en-US" altLang="x-none" dirty="0">
                <a:sym typeface="Symbol" charset="2"/>
              </a:rPr>
              <a:t> d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</p:txBody>
      </p:sp>
      <p:sp>
        <p:nvSpPr>
          <p:cNvPr id="74759" name="AutoShape 4"/>
          <p:cNvSpPr>
            <a:spLocks/>
          </p:cNvSpPr>
          <p:nvPr/>
        </p:nvSpPr>
        <p:spPr bwMode="auto">
          <a:xfrm>
            <a:off x="1597025" y="21367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0" name="AutoShape 5"/>
          <p:cNvSpPr>
            <a:spLocks/>
          </p:cNvSpPr>
          <p:nvPr/>
        </p:nvSpPr>
        <p:spPr bwMode="auto">
          <a:xfrm rot="10800000">
            <a:off x="4995863" y="35194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113088" y="2854325"/>
            <a:ext cx="25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1803400" y="286385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002262" y="296011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3014663" y="42814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1844675" y="207486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5039221" y="206084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3059832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Can add more complications: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4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Examples: </a:t>
            </a:r>
          </a:p>
          <a:p>
            <a:pPr eaLnBrk="1" hangingPunct="1">
              <a:buFontTx/>
              <a:buNone/>
            </a:pPr>
            <a:r>
              <a:rPr lang="en-US" altLang="x-none"/>
              <a:t>	- Multiple fragments</a:t>
            </a:r>
          </a:p>
          <a:p>
            <a:pPr eaLnBrk="1" hangingPunct="1">
              <a:buFontTx/>
              <a:buNone/>
            </a:pPr>
            <a:r>
              <a:rPr lang="en-US" altLang="x-none"/>
              <a:t>	- Fragment sizes</a:t>
            </a:r>
          </a:p>
          <a:p>
            <a:pPr eaLnBrk="1" hangingPunct="1">
              <a:buFontTx/>
              <a:buNone/>
            </a:pPr>
            <a:r>
              <a:rPr lang="en-US" altLang="x-none"/>
              <a:t>	- Concurrency control cost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 A precise formulation must consider:</a:t>
            </a:r>
          </a:p>
          <a:p>
            <a:pPr marL="611188" lvl="2" indent="-282575" eaLnBrk="1" hangingPunct="1"/>
            <a:r>
              <a:rPr lang="en-US" altLang="zh-CN"/>
              <a:t>All fragments together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How query is processed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enforcement of integrity constraint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cost of concurrency control and transaction control</a:t>
            </a:r>
            <a:endParaRPr lang="zh-CN" altLang="en-US" sz="1200"/>
          </a:p>
          <a:p>
            <a:pPr marL="611188" lvl="2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Rectangle 1"/>
          <p:cNvSpPr>
            <a:spLocks noChangeArrowheads="1"/>
          </p:cNvSpPr>
          <p:nvPr/>
        </p:nvSpPr>
        <p:spPr bwMode="auto">
          <a:xfrm>
            <a:off x="1000125" y="4799013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3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Gill Sans MT" charset="0"/>
              </a:rPr>
              <a:t>The allocation problem is NP-complete!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3200" dirty="0" smtClean="0">
                <a:cs typeface="Times New Roman" pitchFamily="18" charset="0"/>
              </a:rPr>
              <a:t> Possible solutions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Heuristics</a:t>
            </a:r>
            <a:endParaRPr lang="zh-CN" altLang="en-US" sz="6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Simulation</a:t>
            </a:r>
            <a:endParaRPr lang="zh-CN" altLang="en-US" sz="6000" dirty="0" smtClean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239838"/>
            <a:ext cx="7330901" cy="2163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in the World is My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Data?</a:t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Sudarshan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Kadambi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Jianjun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Brian F.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Cooper,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Lomax, Raghu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Ramakrishnan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Adam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Silberstein,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Erwin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Tam,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Hector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Garcia-Molina; VLDB 2011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 object/tuple store for Yahoo!</a:t>
            </a:r>
          </a:p>
        </p:txBody>
      </p:sp>
      <p:pic>
        <p:nvPicPr>
          <p:cNvPr id="768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043608" y="3465091"/>
            <a:ext cx="802163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39838"/>
            <a:ext cx="8018462" cy="1341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Where to locate data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What and where to replicate</a:t>
            </a:r>
          </a:p>
        </p:txBody>
      </p:sp>
      <p:pic>
        <p:nvPicPr>
          <p:cNvPr id="7783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403648" y="2963863"/>
            <a:ext cx="72085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>
                <a:latin typeface="Gill Sans MT" charset="0"/>
                <a:ea typeface="华文中宋" charset="-122"/>
              </a:rPr>
              <a:t>DDB design is still</a:t>
            </a:r>
            <a:br>
              <a:rPr lang="en-US" altLang="zh-CN" sz="6000">
                <a:latin typeface="Gill Sans MT" charset="0"/>
                <a:ea typeface="华文中宋" charset="-122"/>
              </a:rPr>
            </a:br>
            <a:r>
              <a:rPr lang="en-US" altLang="zh-CN" sz="200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OPEN</a:t>
            </a:r>
            <a:endParaRPr lang="zh-CN" altLang="en-US" sz="200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 out of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horizontal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fragmentation?</a:t>
            </a:r>
            <a:endParaRPr lang="en-US" dirty="0" smtClean="0"/>
          </a:p>
          <a:p>
            <a:r>
              <a:rPr lang="en-US" dirty="0" smtClean="0"/>
              <a:t>Three common horizontal partitioning techniques</a:t>
            </a:r>
          </a:p>
          <a:p>
            <a:pPr lvl="1"/>
            <a:r>
              <a:rPr lang="en-US" dirty="0" smtClean="0"/>
              <a:t>Round robin</a:t>
            </a:r>
          </a:p>
          <a:p>
            <a:pPr lvl="1"/>
            <a:r>
              <a:rPr lang="en-US" dirty="0" smtClean="0"/>
              <a:t>Hash partitioning</a:t>
            </a:r>
          </a:p>
          <a:p>
            <a:pPr lvl="1"/>
            <a:r>
              <a:rPr lang="en-US" dirty="0" smtClean="0"/>
              <a:t>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	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point or range queries</a:t>
            </a:r>
            <a:endParaRPr lang="en-US" altLang="x-none" u="sng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20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0508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45432" y="231879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21632" y="28521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1632" y="3309392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21632" y="384279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097832" y="42999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Hash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403350"/>
            <a:ext cx="7772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</a:t>
            </a:r>
            <a:r>
              <a:rPr lang="en-US" altLang="x-none" dirty="0" smtClean="0">
                <a:sym typeface="Symbol" charset="2"/>
              </a:rPr>
              <a:t>h</a:t>
            </a:r>
            <a:r>
              <a:rPr lang="en-US" altLang="x-none" dirty="0" smtClean="0"/>
              <a:t>(k</a:t>
            </a:r>
            <a:r>
              <a:rPr lang="en-US" altLang="x-none" sz="2400" dirty="0" smtClean="0"/>
              <a:t>3</a:t>
            </a:r>
            <a:r>
              <a:rPr lang="en-US" altLang="x-none" dirty="0" smtClean="0"/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4</a:t>
            </a:r>
            <a:r>
              <a:rPr lang="en-US" altLang="x-none" dirty="0" smtClean="0"/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If hash function good, even distribution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228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770040" y="21653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70040" y="3613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0040" y="2698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0040" y="315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1320</TotalTime>
  <Words>2088</Words>
  <Application>Microsoft Macintosh PowerPoint</Application>
  <PresentationFormat>On-screen Show (4:3)</PresentationFormat>
  <Paragraphs>637</Paragraphs>
  <Slides>68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3" baseType="lpstr">
      <vt:lpstr>Old English Text MT</vt:lpstr>
      <vt:lpstr>Tahoma</vt:lpstr>
      <vt:lpstr>ZapfDingbats</vt:lpstr>
      <vt:lpstr>华文中宋</vt:lpstr>
      <vt:lpstr>宋体</vt:lpstr>
      <vt:lpstr>Arial</vt:lpstr>
      <vt:lpstr>Calibri</vt:lpstr>
      <vt:lpstr>Gill Sans MT</vt:lpstr>
      <vt:lpstr>Symbol</vt:lpstr>
      <vt:lpstr>Times New Roman</vt:lpstr>
      <vt:lpstr>Verdana</vt:lpstr>
      <vt:lpstr>Wingdings 2</vt:lpstr>
      <vt:lpstr>Solstice</vt:lpstr>
      <vt:lpstr>Equation</vt:lpstr>
      <vt:lpstr>Worksheet</vt:lpstr>
      <vt:lpstr>Distributed Database Systems</vt:lpstr>
      <vt:lpstr>Review: Correctness for Rules of Fragmentation</vt:lpstr>
      <vt:lpstr>Which are good fragmentations?</vt:lpstr>
      <vt:lpstr>Which are good fragmentations?</vt:lpstr>
      <vt:lpstr>Which are good fragmentations?</vt:lpstr>
      <vt:lpstr>Review: Primary Horizontal Fragmentation</vt:lpstr>
      <vt:lpstr>Thinking out of the box</vt:lpstr>
      <vt:lpstr>Round Robin</vt:lpstr>
      <vt:lpstr> Hash partitioning</vt:lpstr>
      <vt:lpstr> Range partitioning</vt:lpstr>
      <vt:lpstr>How to get completeness and disjointness?</vt:lpstr>
      <vt:lpstr>How to get completeness and disjointness?</vt:lpstr>
      <vt:lpstr>Example of generation</vt:lpstr>
      <vt:lpstr>Minterm predicates (part I)</vt:lpstr>
      <vt:lpstr>Minterm predicates (part I)</vt:lpstr>
      <vt:lpstr>Minterm predicates (part 2)</vt:lpstr>
      <vt:lpstr>Minterm predicates (part 2)</vt:lpstr>
      <vt:lpstr>Final fragments</vt:lpstr>
      <vt:lpstr>Match Access Patterns</vt:lpstr>
      <vt:lpstr>Example</vt:lpstr>
      <vt:lpstr>Which one is better?</vt:lpstr>
      <vt:lpstr>How should we analyze it?</vt:lpstr>
      <vt:lpstr>A rule for COM_MIN algorithm</vt:lpstr>
      <vt:lpstr>Primary Horizontal Fragmentation - 2nd Step</vt:lpstr>
      <vt:lpstr>Primary Horizontal Fragmentation - 3rd Step</vt:lpstr>
      <vt:lpstr>PowerPoint Presentation</vt:lpstr>
      <vt:lpstr>Algorithm for PHORIZONTAL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Derived Horizontal Fragmentation</vt:lpstr>
      <vt:lpstr>Derived Horizontal Fragmentation</vt:lpstr>
      <vt:lpstr>Check for Correctness</vt:lpstr>
      <vt:lpstr>Check for Correctness</vt:lpstr>
      <vt:lpstr>Checking for Correctness</vt:lpstr>
      <vt:lpstr>Checking completeness</vt:lpstr>
      <vt:lpstr>Check for Correctness</vt:lpstr>
      <vt:lpstr>Check for Correctness</vt:lpstr>
      <vt:lpstr>PowerPoint Presentation</vt:lpstr>
      <vt:lpstr>Vertical Fragmentation</vt:lpstr>
      <vt:lpstr>Vertical fragmentation</vt:lpstr>
      <vt:lpstr>Properties:   R[T]  Ri[Ti] </vt:lpstr>
      <vt:lpstr>PowerPoint Presentation</vt:lpstr>
      <vt:lpstr>PowerPoint Presentation</vt:lpstr>
      <vt:lpstr>PowerPoint Presentation</vt:lpstr>
      <vt:lpstr> How do we decide what attributes     are grouped with which?</vt:lpstr>
      <vt:lpstr>Attribute affinity matrix</vt:lpstr>
      <vt:lpstr>Attribute affinity matrix</vt:lpstr>
      <vt:lpstr>Allocation</vt:lpstr>
      <vt:lpstr>Example of Allocation</vt:lpstr>
      <vt:lpstr>Issues</vt:lpstr>
      <vt:lpstr>Allocation Problem</vt:lpstr>
      <vt:lpstr>Optimization problem:</vt:lpstr>
      <vt:lpstr>Example: Single fragment F</vt:lpstr>
      <vt:lpstr>Scenario - Read cost</vt:lpstr>
      <vt:lpstr>Write cost</vt:lpstr>
      <vt:lpstr>Scenario - write cost</vt:lpstr>
      <vt:lpstr>Storage cost:</vt:lpstr>
      <vt:lpstr>Target function:</vt:lpstr>
      <vt:lpstr>Can add more complications:</vt:lpstr>
      <vt:lpstr>A Simple Formulation of the Cost Problem</vt:lpstr>
      <vt:lpstr>A Simple Formulation of the Cost Problem</vt:lpstr>
      <vt:lpstr>Case Study: PNUTS</vt:lpstr>
      <vt:lpstr>Case Study: PNUTS</vt:lpstr>
      <vt:lpstr>Conclusions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221</cp:revision>
  <dcterms:created xsi:type="dcterms:W3CDTF">2007-09-19T09:41:51Z</dcterms:created>
  <dcterms:modified xsi:type="dcterms:W3CDTF">2017-09-29T09:32:58Z</dcterms:modified>
</cp:coreProperties>
</file>