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96" r:id="rId1"/>
  </p:sldMasterIdLst>
  <p:notesMasterIdLst>
    <p:notesMasterId r:id="rId35"/>
  </p:notesMasterIdLst>
  <p:sldIdLst>
    <p:sldId id="256" r:id="rId2"/>
    <p:sldId id="557" r:id="rId3"/>
    <p:sldId id="558" r:id="rId4"/>
    <p:sldId id="559" r:id="rId5"/>
    <p:sldId id="560" r:id="rId6"/>
    <p:sldId id="561" r:id="rId7"/>
    <p:sldId id="562" r:id="rId8"/>
    <p:sldId id="564" r:id="rId9"/>
    <p:sldId id="463" r:id="rId10"/>
    <p:sldId id="565" r:id="rId11"/>
    <p:sldId id="566" r:id="rId12"/>
    <p:sldId id="567" r:id="rId13"/>
    <p:sldId id="568" r:id="rId14"/>
    <p:sldId id="570" r:id="rId15"/>
    <p:sldId id="571" r:id="rId16"/>
    <p:sldId id="569" r:id="rId17"/>
    <p:sldId id="572" r:id="rId18"/>
    <p:sldId id="573" r:id="rId19"/>
    <p:sldId id="574" r:id="rId20"/>
    <p:sldId id="575" r:id="rId21"/>
    <p:sldId id="578" r:id="rId22"/>
    <p:sldId id="579" r:id="rId23"/>
    <p:sldId id="583" r:id="rId24"/>
    <p:sldId id="581" r:id="rId25"/>
    <p:sldId id="582" r:id="rId26"/>
    <p:sldId id="580" r:id="rId27"/>
    <p:sldId id="584" r:id="rId28"/>
    <p:sldId id="585" r:id="rId29"/>
    <p:sldId id="587" r:id="rId30"/>
    <p:sldId id="588" r:id="rId31"/>
    <p:sldId id="586" r:id="rId32"/>
    <p:sldId id="589" r:id="rId33"/>
    <p:sldId id="590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 autoAdjust="0"/>
    <p:restoredTop sz="95126" autoAdjust="0"/>
  </p:normalViewPr>
  <p:slideViewPr>
    <p:cSldViewPr>
      <p:cViewPr>
        <p:scale>
          <a:sx n="65" d="100"/>
          <a:sy n="65" d="100"/>
        </p:scale>
        <p:origin x="2392" y="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8" Type="http://schemas.openxmlformats.org/officeDocument/2006/relationships/image" Target="../media/image15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EBBA82-06AF-0643-A9BE-0415272CB728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04FE671-9EB9-9F43-A939-501C0BE8579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A28D3C-FD75-3B40-B5FD-708288858D25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68448E-EEB3-9649-9EF5-127C3B9FBAB6}" type="datetime5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6716E-5AF2-0846-A6C9-B48EA5B8C0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82BBD-8AE7-6743-9B2F-6F8A617D5934}" type="datetime5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89CE5-A840-9D42-B88B-156CC956C6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6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2BAC8-41BE-7743-AAA1-ACE9C545FA42}" type="datetime5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0522A-A068-8A43-A2D6-BDAED525B7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6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E8E2-C314-244E-A72F-1842FF5F7316}" type="datetime5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23306-FB02-DA49-8740-8AB66B9734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B3BA14-03D0-4646-A2B9-93AEB979C365}" type="datetime5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2E2DA-D2B9-E24C-AAA4-35DE5454F4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6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AB5A2-54F3-B242-8393-E8346B817541}" type="datetime5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2BFF6-FF2D-E54F-B433-791554C9E3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6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74C5FA-1D9A-8A49-975F-9E6DD2D1A2EB}" type="datetime5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8AB76-1708-9642-8A81-DB12AC1817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B184E-96E7-CD45-A3EC-CC2844E08130}" type="datetime5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F2C56-59A4-144A-BCFD-C617145A13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8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724686-A240-EE46-9013-A6F97447016E}" type="datetime5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F7AE1-4507-5C4C-8BCB-89F30F063A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6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782250-E81E-B04B-BDF5-A94271010F62}" type="datetime5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DF07E-7ACF-4344-8191-9B81689925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3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C85926-6C18-6F45-83B4-FC2D5B2E3879}" type="datetime5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699A9-1BD4-644C-813F-28FFD8F194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BF62B2D-8081-C946-AD2A-EFB3E7A62740}" type="datetime5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8D6A192D-6262-C243-95AB-3DF8FC8A3C5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6" r:id="rId2"/>
    <p:sldLayoutId id="2147483822" r:id="rId3"/>
    <p:sldLayoutId id="2147483817" r:id="rId4"/>
    <p:sldLayoutId id="2147483823" r:id="rId5"/>
    <p:sldLayoutId id="2147483818" r:id="rId6"/>
    <p:sldLayoutId id="2147483824" r:id="rId7"/>
    <p:sldLayoutId id="2147483825" r:id="rId8"/>
    <p:sldLayoutId id="2147483826" r:id="rId9"/>
    <p:sldLayoutId id="2147483819" r:id="rId10"/>
    <p:sldLayoutId id="214748382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An%20Example%20of%20Transaction%20Program.do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3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0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14" Type="http://schemas.openxmlformats.org/officeDocument/2006/relationships/image" Target="../media/image13.wmf"/><Relationship Id="rId15" Type="http://schemas.openxmlformats.org/officeDocument/2006/relationships/oleObject" Target="../embeddings/oleObject14.bin"/><Relationship Id="rId16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18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Chapter 10</a:t>
            </a:r>
          </a:p>
          <a:p>
            <a:pPr eaLnBrk="1" hangingPunct="1"/>
            <a:endParaRPr lang="en-US" altLang="zh-CN" sz="280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4800">
                <a:latin typeface="Gill Sans MT" charset="0"/>
                <a:ea typeface="华文中宋" charset="-122"/>
              </a:rPr>
              <a:t>Introduction to</a:t>
            </a:r>
            <a:br>
              <a:rPr lang="en-US" altLang="zh-CN" sz="4800">
                <a:latin typeface="Gill Sans MT" charset="0"/>
                <a:ea typeface="华文中宋" charset="-122"/>
              </a:rPr>
            </a:br>
            <a:r>
              <a:rPr lang="en-US" altLang="zh-CN" sz="4800">
                <a:latin typeface="Gill Sans MT" charset="0"/>
                <a:ea typeface="华文中宋" charset="-122"/>
              </a:rPr>
              <a:t>Transaction Management</a:t>
            </a:r>
            <a:endParaRPr lang="zh-CN" altLang="en-US" sz="160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4C4847-D034-1A4E-98CC-7ECB7AC37B3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10.1.1 Termination Conditions of Transactions</a:t>
            </a:r>
            <a:endParaRPr lang="zh-CN" altLang="en-US" sz="2800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Commit</a:t>
            </a:r>
            <a:r>
              <a:rPr lang="en-US" altLang="zh-CN"/>
              <a:t> makes DB operations effect permanent and the result is visible to other transactions.</a:t>
            </a:r>
            <a:endParaRPr lang="zh-CN" altLang="en-US"/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Rollback</a:t>
            </a:r>
            <a:r>
              <a:rPr lang="en-US" altLang="zh-CN"/>
              <a:t> undoes all DB operations and restore the DB to the state before the execution of the transaction.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A13B27A-31DA-BB44-8E58-808E9067D33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10.1.1 Termination Conditions of Transactions</a:t>
            </a:r>
            <a:endParaRPr lang="zh-CN" altLang="en-US" sz="28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Rewrite the previous example to cope with full reservation.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5FE75D0-8C8C-ED4B-8CE2-6D40290225A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1806575" y="3429000"/>
            <a:ext cx="6765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hlinkClick r:id="rId2" action="ppaction://hlinkfile"/>
              </a:rPr>
              <a:t>An Example of Transaction Program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/>
              <a:t>10.1.2 Characterization of Transactions</a:t>
            </a:r>
            <a:endParaRPr lang="zh-CN" altLang="en-US" sz="3600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Read Set (RS) – the set of data items that a transaction reads</a:t>
            </a:r>
            <a:endParaRPr lang="zh-CN" altLang="en-US"/>
          </a:p>
          <a:p>
            <a:pPr eaLnBrk="1" hangingPunct="1"/>
            <a:r>
              <a:rPr lang="en-US" altLang="zh-CN"/>
              <a:t> Write Set (WS) – the set of data that a transaction  writes</a:t>
            </a:r>
            <a:endParaRPr lang="zh-CN" altLang="en-US"/>
          </a:p>
          <a:p>
            <a:pPr eaLnBrk="1" hangingPunct="1"/>
            <a:r>
              <a:rPr lang="en-US" altLang="zh-CN"/>
              <a:t> Base Set (B) – RS</a:t>
            </a:r>
            <a:r>
              <a:rPr lang="en-US" altLang="zh-CN">
                <a:sym typeface="Symbol" charset="2"/>
              </a:rPr>
              <a:t></a:t>
            </a:r>
            <a:r>
              <a:rPr lang="en-US" altLang="zh-CN"/>
              <a:t>WS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4748FA8-29CA-C14E-B245-B8813160DD7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10.1.3 </a:t>
            </a:r>
            <a:r>
              <a:rPr lang="en-US" dirty="0" smtClean="0"/>
              <a:t>Formalization of the Transaction Concept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C549FF-D75F-724C-B986-CADC3808E48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643063" y="1997075"/>
          <a:ext cx="989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997075"/>
                        <a:ext cx="989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4418013" y="1997075"/>
          <a:ext cx="428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190500" imgH="228600" progId="Equation.DSMT4">
                  <p:embed/>
                </p:oleObj>
              </mc:Choice>
              <mc:Fallback>
                <p:oleObj name="Equation" r:id="rId5" imgW="190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1997075"/>
                        <a:ext cx="4286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7061200" y="1997075"/>
          <a:ext cx="317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139639" imgH="203112" progId="Equation.DSMT4">
                  <p:embed/>
                </p:oleObj>
              </mc:Choice>
              <mc:Fallback>
                <p:oleObj name="Equation" r:id="rId7" imgW="139639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1997075"/>
                        <a:ext cx="3175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4"/>
          <p:cNvGraphicFramePr>
            <a:graphicFrameLocks noChangeAspect="1"/>
          </p:cNvGraphicFramePr>
          <p:nvPr/>
        </p:nvGraphicFramePr>
        <p:xfrm>
          <a:off x="2989263" y="3140075"/>
          <a:ext cx="447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140075"/>
                        <a:ext cx="4476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3"/>
          <p:cNvGraphicFramePr>
            <a:graphicFrameLocks noChangeAspect="1"/>
          </p:cNvGraphicFramePr>
          <p:nvPr/>
        </p:nvGraphicFramePr>
        <p:xfrm>
          <a:off x="1703388" y="4068763"/>
          <a:ext cx="6207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0" imgW="266700" imgH="203200" progId="Equation.DSMT4">
                  <p:embed/>
                </p:oleObj>
              </mc:Choice>
              <mc:Fallback>
                <p:oleObj name="Equation" r:id="rId10" imgW="2667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068763"/>
                        <a:ext cx="62071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2"/>
          <p:cNvGraphicFramePr>
            <a:graphicFrameLocks noChangeAspect="1"/>
          </p:cNvGraphicFramePr>
          <p:nvPr/>
        </p:nvGraphicFramePr>
        <p:xfrm>
          <a:off x="6918325" y="4068763"/>
          <a:ext cx="3175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2" imgW="139639" imgH="203112" progId="Equation.DSMT4">
                  <p:embed/>
                </p:oleObj>
              </mc:Choice>
              <mc:Fallback>
                <p:oleObj name="Equation" r:id="rId12" imgW="139639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4068763"/>
                        <a:ext cx="3175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2489200" y="19256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-- operation </a:t>
            </a:r>
            <a:endParaRPr lang="en-US" altLang="zh-CN" sz="2400"/>
          </a:p>
        </p:txBody>
      </p:sp>
      <p:sp>
        <p:nvSpPr>
          <p:cNvPr id="1037" name="Rectangle 10"/>
          <p:cNvSpPr>
            <a:spLocks noChangeArrowheads="1"/>
          </p:cNvSpPr>
          <p:nvPr/>
        </p:nvSpPr>
        <p:spPr bwMode="auto">
          <a:xfrm>
            <a:off x="4846638" y="1925638"/>
            <a:ext cx="3000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of transaction </a:t>
            </a:r>
            <a:endParaRPr lang="en-US" altLang="zh-CN" sz="2400"/>
          </a:p>
        </p:txBody>
      </p:sp>
      <p:sp>
        <p:nvSpPr>
          <p:cNvPr id="1038" name="Rectangle 11"/>
          <p:cNvSpPr>
            <a:spLocks noChangeArrowheads="1"/>
          </p:cNvSpPr>
          <p:nvPr/>
        </p:nvSpPr>
        <p:spPr bwMode="auto">
          <a:xfrm>
            <a:off x="2846388" y="2497138"/>
            <a:ext cx="5572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on the database entity x, where </a:t>
            </a:r>
            <a:endParaRPr lang="en-US" altLang="zh-CN" sz="2400"/>
          </a:p>
        </p:txBody>
      </p:sp>
      <p:sp>
        <p:nvSpPr>
          <p:cNvPr id="1039" name="Rectangle 12"/>
          <p:cNvSpPr>
            <a:spLocks noChangeArrowheads="1"/>
          </p:cNvSpPr>
          <p:nvPr/>
        </p:nvSpPr>
        <p:spPr bwMode="auto">
          <a:xfrm>
            <a:off x="3346450" y="3044825"/>
            <a:ext cx="450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宋体" charset="-122"/>
                <a:sym typeface="Symbol" charset="2"/>
              </a:rPr>
              <a:t></a:t>
            </a:r>
            <a:r>
              <a:rPr lang="en-US" altLang="zh-CN" sz="2800">
                <a:latin typeface="Times New Roman" charset="0"/>
              </a:rPr>
              <a:t>{read, write} and is atomic.</a:t>
            </a:r>
            <a:r>
              <a:rPr lang="en-US" altLang="zh-CN" sz="2800">
                <a:latin typeface="Times New Roman" charset="0"/>
                <a:sym typeface="Symbol" charset="2"/>
              </a:rPr>
              <a:t>   </a:t>
            </a:r>
            <a:endParaRPr lang="en-US" altLang="zh-CN" sz="2800">
              <a:latin typeface="宋体" charset="-122"/>
              <a:sym typeface="Symbol" charset="2"/>
            </a:endParaRPr>
          </a:p>
        </p:txBody>
      </p:sp>
      <p:sp>
        <p:nvSpPr>
          <p:cNvPr id="1040" name="Rectangle 13"/>
          <p:cNvSpPr>
            <a:spLocks noChangeArrowheads="1"/>
          </p:cNvSpPr>
          <p:nvPr/>
        </p:nvSpPr>
        <p:spPr bwMode="auto">
          <a:xfrm>
            <a:off x="2560638" y="3997325"/>
            <a:ext cx="4357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-- the set of all operations of </a:t>
            </a:r>
            <a:endParaRPr lang="en-US" altLang="zh-CN" sz="2400"/>
          </a:p>
        </p:txBody>
      </p:sp>
      <p:sp>
        <p:nvSpPr>
          <p:cNvPr id="1041" name="Rectangle 14"/>
          <p:cNvSpPr>
            <a:spLocks noChangeArrowheads="1"/>
          </p:cNvSpPr>
          <p:nvPr/>
        </p:nvSpPr>
        <p:spPr bwMode="auto">
          <a:xfrm>
            <a:off x="1703388" y="4926013"/>
            <a:ext cx="6143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i="1">
                <a:latin typeface="Times New Roman" charset="0"/>
              </a:rPr>
              <a:t>N</a:t>
            </a:r>
            <a:r>
              <a:rPr lang="en-US" altLang="zh-CN" sz="3600" i="1" baseline="-25000">
                <a:latin typeface="Times New Roman" charset="0"/>
              </a:rPr>
              <a:t>i</a:t>
            </a:r>
            <a:r>
              <a:rPr lang="en-US" altLang="zh-CN" sz="2800">
                <a:latin typeface="宋体" charset="-122"/>
                <a:sym typeface="Symbol" charset="2"/>
              </a:rPr>
              <a:t></a:t>
            </a:r>
            <a:r>
              <a:rPr lang="en-US" altLang="zh-CN" sz="2800">
                <a:latin typeface="Times New Roman" charset="0"/>
              </a:rPr>
              <a:t>{abort, commit} -- the termination of </a:t>
            </a:r>
            <a:endParaRPr lang="en-US" altLang="zh-CN" sz="2800">
              <a:latin typeface="宋体" charset="-122"/>
              <a:sym typeface="Symbol" charset="2"/>
            </a:endParaRPr>
          </a:p>
        </p:txBody>
      </p:sp>
      <p:graphicFrame>
        <p:nvGraphicFramePr>
          <p:cNvPr id="1032" name="Object 16"/>
          <p:cNvGraphicFramePr>
            <a:graphicFrameLocks noChangeAspect="1"/>
          </p:cNvGraphicFramePr>
          <p:nvPr/>
        </p:nvGraphicFramePr>
        <p:xfrm>
          <a:off x="7815263" y="5068888"/>
          <a:ext cx="3175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3" imgW="139639" imgH="203112" progId="Equation.DSMT4">
                  <p:embed/>
                </p:oleObj>
              </mc:Choice>
              <mc:Fallback>
                <p:oleObj name="Equation" r:id="rId13" imgW="139639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263" y="5068888"/>
                        <a:ext cx="3175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10.1.3 </a:t>
            </a:r>
            <a:r>
              <a:rPr lang="en-US" dirty="0" smtClean="0"/>
              <a:t>Formalization of the Transaction Concept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306603D-6E70-9542-9E55-E50FA5FF9C3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061" name="Rectangle 1"/>
          <p:cNvSpPr>
            <a:spLocks noChangeArrowheads="1"/>
          </p:cNvSpPr>
          <p:nvPr/>
        </p:nvSpPr>
        <p:spPr bwMode="auto">
          <a:xfrm>
            <a:off x="1571625" y="1714500"/>
            <a:ext cx="7143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A transaction 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>
                <a:latin typeface="Times New Roman" charset="0"/>
              </a:rPr>
              <a:t> is a </a:t>
            </a:r>
            <a:r>
              <a:rPr lang="en-US" altLang="zh-CN" sz="2800">
                <a:solidFill>
                  <a:srgbClr val="C00000"/>
                </a:solidFill>
                <a:latin typeface="Times New Roman" charset="0"/>
              </a:rPr>
              <a:t>partial ordering </a:t>
            </a:r>
            <a:r>
              <a:rPr lang="en-US" altLang="zh-CN" sz="2800">
                <a:latin typeface="Times New Roman" charset="0"/>
              </a:rPr>
              <a:t>over its operations and the termination condition,</a:t>
            </a:r>
            <a:br>
              <a:rPr lang="en-US" altLang="zh-CN" sz="2800">
                <a:latin typeface="Times New Roman" charset="0"/>
              </a:rPr>
            </a:br>
            <a:r>
              <a:rPr lang="en-US" altLang="zh-CN" sz="2800">
                <a:latin typeface="Times New Roman" charset="0"/>
              </a:rPr>
              <a:t>written as</a:t>
            </a:r>
            <a:endParaRPr lang="en-US" altLang="zh-CN" sz="2400"/>
          </a:p>
        </p:txBody>
      </p:sp>
      <p:graphicFrame>
        <p:nvGraphicFramePr>
          <p:cNvPr id="2050" name="Object 19"/>
          <p:cNvGraphicFramePr>
            <a:graphicFrameLocks noChangeAspect="1"/>
          </p:cNvGraphicFramePr>
          <p:nvPr/>
        </p:nvGraphicFramePr>
        <p:xfrm>
          <a:off x="3571875" y="2928938"/>
          <a:ext cx="15001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761760" imgH="253800" progId="Equation.DSMT4">
                  <p:embed/>
                </p:oleObj>
              </mc:Choice>
              <mc:Fallback>
                <p:oleObj name="Equation" r:id="rId3" imgW="761760" imgH="253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928938"/>
                        <a:ext cx="15001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8"/>
          <p:cNvGraphicFramePr>
            <a:graphicFrameLocks noChangeAspect="1"/>
          </p:cNvGraphicFramePr>
          <p:nvPr/>
        </p:nvGraphicFramePr>
        <p:xfrm>
          <a:off x="2143125" y="3571875"/>
          <a:ext cx="17859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571875"/>
                        <a:ext cx="178593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21"/>
          <p:cNvSpPr>
            <a:spLocks noChangeArrowheads="1"/>
          </p:cNvSpPr>
          <p:nvPr/>
        </p:nvSpPr>
        <p:spPr bwMode="auto">
          <a:xfrm>
            <a:off x="5143500" y="2928938"/>
            <a:ext cx="178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, where</a:t>
            </a:r>
            <a:endParaRPr lang="en-US" altLang="zh-CN" sz="2800"/>
          </a:p>
        </p:txBody>
      </p:sp>
      <p:graphicFrame>
        <p:nvGraphicFramePr>
          <p:cNvPr id="2052" name="Object 27"/>
          <p:cNvGraphicFramePr>
            <a:graphicFrameLocks noChangeAspect="1"/>
          </p:cNvGraphicFramePr>
          <p:nvPr/>
        </p:nvGraphicFramePr>
        <p:xfrm>
          <a:off x="5500688" y="4238625"/>
          <a:ext cx="1571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825500" imgH="228600" progId="Equation.DSMT4">
                  <p:embed/>
                </p:oleObj>
              </mc:Choice>
              <mc:Fallback>
                <p:oleObj name="Equation" r:id="rId7" imgW="8255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4238625"/>
                        <a:ext cx="15716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6"/>
          <p:cNvGraphicFramePr>
            <a:graphicFrameLocks noChangeAspect="1"/>
          </p:cNvGraphicFramePr>
          <p:nvPr/>
        </p:nvGraphicFramePr>
        <p:xfrm>
          <a:off x="2143125" y="4667250"/>
          <a:ext cx="12858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9" imgW="673100" imgH="228600" progId="Equation.DSMT4">
                  <p:embed/>
                </p:oleObj>
              </mc:Choice>
              <mc:Fallback>
                <p:oleObj name="Equation" r:id="rId9" imgW="6731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667250"/>
                        <a:ext cx="128587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5"/>
          <p:cNvGraphicFramePr>
            <a:graphicFrameLocks noChangeAspect="1"/>
          </p:cNvGraphicFramePr>
          <p:nvPr/>
        </p:nvGraphicFramePr>
        <p:xfrm>
          <a:off x="4071938" y="4667250"/>
          <a:ext cx="1428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1" imgW="723900" imgH="203200" progId="Equation.DSMT4">
                  <p:embed/>
                </p:oleObj>
              </mc:Choice>
              <mc:Fallback>
                <p:oleObj name="Equation" r:id="rId11" imgW="7239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667250"/>
                        <a:ext cx="14287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24"/>
          <p:cNvGraphicFramePr>
            <a:graphicFrameLocks noChangeAspect="1"/>
          </p:cNvGraphicFramePr>
          <p:nvPr/>
        </p:nvGraphicFramePr>
        <p:xfrm>
          <a:off x="2143125" y="5167313"/>
          <a:ext cx="10779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13" imgW="609600" imgH="228600" progId="Equation.DSMT4">
                  <p:embed/>
                </p:oleObj>
              </mc:Choice>
              <mc:Fallback>
                <p:oleObj name="Equation" r:id="rId13" imgW="6096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167313"/>
                        <a:ext cx="10779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23"/>
          <p:cNvGraphicFramePr>
            <a:graphicFrameLocks noChangeAspect="1"/>
          </p:cNvGraphicFramePr>
          <p:nvPr/>
        </p:nvGraphicFramePr>
        <p:xfrm>
          <a:off x="3786188" y="5167313"/>
          <a:ext cx="1143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15" imgW="609600" imgH="228600" progId="Equation.DSMT4">
                  <p:embed/>
                </p:oleObj>
              </mc:Choice>
              <mc:Fallback>
                <p:oleObj name="Equation" r:id="rId15" imgW="6096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167313"/>
                        <a:ext cx="11430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28"/>
          <p:cNvSpPr>
            <a:spLocks noChangeArrowheads="1"/>
          </p:cNvSpPr>
          <p:nvPr/>
        </p:nvSpPr>
        <p:spPr bwMode="auto">
          <a:xfrm>
            <a:off x="2071688" y="4143375"/>
            <a:ext cx="485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For any two operations </a:t>
            </a:r>
            <a:endParaRPr lang="en-US" altLang="zh-CN" sz="2400"/>
          </a:p>
        </p:txBody>
      </p:sp>
      <p:sp>
        <p:nvSpPr>
          <p:cNvPr id="2064" name="Rectangle 29"/>
          <p:cNvSpPr>
            <a:spLocks noChangeArrowheads="1"/>
          </p:cNvSpPr>
          <p:nvPr/>
        </p:nvSpPr>
        <p:spPr bwMode="auto">
          <a:xfrm>
            <a:off x="6929438" y="4143375"/>
            <a:ext cx="1035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, if </a:t>
            </a:r>
            <a:endParaRPr lang="en-US" altLang="zh-CN" sz="2400"/>
          </a:p>
        </p:txBody>
      </p:sp>
      <p:sp>
        <p:nvSpPr>
          <p:cNvPr id="2065" name="Rectangle 30"/>
          <p:cNvSpPr>
            <a:spLocks noChangeArrowheads="1"/>
          </p:cNvSpPr>
          <p:nvPr/>
        </p:nvSpPr>
        <p:spPr bwMode="auto">
          <a:xfrm>
            <a:off x="3357563" y="4572000"/>
            <a:ext cx="820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and </a:t>
            </a:r>
            <a:endParaRPr lang="en-US" altLang="zh-CN" sz="2400"/>
          </a:p>
        </p:txBody>
      </p:sp>
      <p:sp>
        <p:nvSpPr>
          <p:cNvPr id="2066" name="Rectangle 31"/>
          <p:cNvSpPr>
            <a:spLocks noChangeArrowheads="1"/>
          </p:cNvSpPr>
          <p:nvPr/>
        </p:nvSpPr>
        <p:spPr bwMode="auto">
          <a:xfrm>
            <a:off x="5500688" y="4595813"/>
            <a:ext cx="3286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for any 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, then either </a:t>
            </a:r>
            <a:endParaRPr lang="en-US" altLang="zh-CN" sz="2400"/>
          </a:p>
        </p:txBody>
      </p:sp>
      <p:sp>
        <p:nvSpPr>
          <p:cNvPr id="2067" name="Rectangle 32"/>
          <p:cNvSpPr>
            <a:spLocks noChangeArrowheads="1"/>
          </p:cNvSpPr>
          <p:nvPr/>
        </p:nvSpPr>
        <p:spPr bwMode="auto">
          <a:xfrm>
            <a:off x="3214688" y="5095875"/>
            <a:ext cx="749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or </a:t>
            </a:r>
            <a:endParaRPr lang="en-US" altLang="zh-CN" sz="2400"/>
          </a:p>
        </p:txBody>
      </p:sp>
      <p:graphicFrame>
        <p:nvGraphicFramePr>
          <p:cNvPr id="2057" name="Object 34"/>
          <p:cNvGraphicFramePr>
            <a:graphicFrameLocks noChangeAspect="1"/>
          </p:cNvGraphicFramePr>
          <p:nvPr/>
        </p:nvGraphicFramePr>
        <p:xfrm>
          <a:off x="2143125" y="5775325"/>
          <a:ext cx="2571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17" imgW="1396800" imgH="241200" progId="Equation.DSMT4">
                  <p:embed/>
                </p:oleObj>
              </mc:Choice>
              <mc:Fallback>
                <p:oleObj name="Equation" r:id="rId17" imgW="1396800" imgH="241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775325"/>
                        <a:ext cx="2571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" name="TextBox 39"/>
          <p:cNvSpPr txBox="1">
            <a:spLocks noChangeArrowheads="1"/>
          </p:cNvSpPr>
          <p:nvPr/>
        </p:nvSpPr>
        <p:spPr bwMode="auto">
          <a:xfrm>
            <a:off x="1571625" y="3521075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1.</a:t>
            </a:r>
            <a:endParaRPr lang="zh-CN" altLang="en-US" sz="2800"/>
          </a:p>
        </p:txBody>
      </p:sp>
      <p:sp>
        <p:nvSpPr>
          <p:cNvPr id="2069" name="TextBox 40"/>
          <p:cNvSpPr txBox="1">
            <a:spLocks noChangeArrowheads="1"/>
          </p:cNvSpPr>
          <p:nvPr/>
        </p:nvSpPr>
        <p:spPr bwMode="auto">
          <a:xfrm>
            <a:off x="1571625" y="4143375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2.</a:t>
            </a:r>
            <a:endParaRPr lang="zh-CN" altLang="en-US" sz="2800"/>
          </a:p>
        </p:txBody>
      </p:sp>
      <p:sp>
        <p:nvSpPr>
          <p:cNvPr id="2070" name="TextBox 41"/>
          <p:cNvSpPr txBox="1">
            <a:spLocks noChangeArrowheads="1"/>
          </p:cNvSpPr>
          <p:nvPr/>
        </p:nvSpPr>
        <p:spPr bwMode="auto">
          <a:xfrm>
            <a:off x="1614488" y="5691188"/>
            <a:ext cx="485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3.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10.1.3 </a:t>
            </a:r>
            <a:r>
              <a:rPr lang="en-US" dirty="0" smtClean="0"/>
              <a:t>Formalization of the Transaction Concept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B6E3A28-9E0C-AD47-9A79-20215545385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465388" y="2438400"/>
          <a:ext cx="5032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77415" imgH="202760" progId="Equation.DSMT4">
                  <p:embed/>
                </p:oleObj>
              </mc:Choice>
              <mc:Fallback>
                <p:oleObj name="Equation" r:id="rId3" imgW="177415" imgH="202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2438400"/>
                        <a:ext cx="503237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1536700" y="2509838"/>
            <a:ext cx="1785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Note </a:t>
            </a:r>
            <a:endParaRPr lang="en-US" altLang="zh-CN" sz="2800"/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3036888" y="2509838"/>
            <a:ext cx="532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 is an ordering relation for</a:t>
            </a:r>
            <a:endParaRPr lang="en-US" altLang="zh-CN" sz="2800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1536700" y="3081338"/>
            <a:ext cx="64293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database operations of </a:t>
            </a:r>
            <a:r>
              <a:rPr lang="en-US" altLang="zh-CN" sz="3200" i="1">
                <a:latin typeface="Times New Roman" charset="0"/>
              </a:rPr>
              <a:t>T</a:t>
            </a:r>
            <a:r>
              <a:rPr lang="en-US" altLang="zh-CN" sz="3200" i="1" baseline="-25000">
                <a:latin typeface="Times New Roman" charset="0"/>
              </a:rPr>
              <a:t>i</a:t>
            </a:r>
            <a:r>
              <a:rPr lang="en-US" altLang="zh-CN" sz="3200">
                <a:latin typeface="Times New Roman" charset="0"/>
              </a:rPr>
              <a:t> . Two operations are in conflict if one of them is a write.</a:t>
            </a:r>
            <a:endParaRPr lang="en-US" altLang="zh-CN" sz="2800"/>
          </a:p>
          <a:p>
            <a:pPr eaLnBrk="1" hangingPunct="1"/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10.5</a:t>
            </a:r>
            <a:endParaRPr lang="zh-CN" altLang="en-US" dirty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transaction T consisting of operations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Read(x), Read(y), x</a:t>
            </a:r>
            <a:r>
              <a:rPr lang="en-US" altLang="zh-CN">
                <a:latin typeface="Times New Roman" charset="0"/>
                <a:sym typeface="Symbol" charset="2"/>
              </a:rPr>
              <a:t></a:t>
            </a:r>
            <a:r>
              <a:rPr lang="en-US" altLang="zh-CN">
                <a:latin typeface="Times New Roman" charset="0"/>
              </a:rPr>
              <a:t>x+y, Write(x), Commit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45F2336-40E2-034B-BB84-E32C82D17A7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1928813" y="2928938"/>
            <a:ext cx="4559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  <a:sym typeface="Symbol" charset="2"/>
              </a:rPr>
              <a:t></a:t>
            </a:r>
            <a:r>
              <a:rPr lang="en-US" altLang="zh-CN" sz="3200">
                <a:latin typeface="Times New Roman" charset="0"/>
              </a:rPr>
              <a:t> = {R(x), R(y), W(x), C}</a:t>
            </a:r>
            <a:endParaRPr lang="zh-CN" altLang="en-US" sz="3200">
              <a:latin typeface="Times New Roman" charset="0"/>
            </a:endParaRP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2336800" y="4000500"/>
            <a:ext cx="57864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= {(R(x),W(x)), (R(y),W(x)), (W(x),C), (R(x),C), (R(y),C)}</a:t>
            </a:r>
            <a:endParaRPr lang="zh-CN" altLang="en-US" sz="3200">
              <a:latin typeface="Times New Roman" charset="0"/>
            </a:endParaRPr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979613" y="4071938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39700" imgH="139700" progId="Equation.DSMT4">
                  <p:embed/>
                </p:oleObj>
              </mc:Choice>
              <mc:Fallback>
                <p:oleObj name="Equation" r:id="rId3" imgW="139700" imgH="139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71938"/>
                        <a:ext cx="4286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10.5</a:t>
            </a:r>
            <a:endParaRPr lang="zh-CN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</a:t>
            </a:r>
            <a:r>
              <a:rPr lang="en-US" altLang="zh-CN">
                <a:solidFill>
                  <a:srgbClr val="C00000"/>
                </a:solidFill>
              </a:rPr>
              <a:t>partial order </a:t>
            </a:r>
            <a:r>
              <a:rPr lang="en-US" altLang="zh-CN"/>
              <a:t>can be represented by a DAG (Directed Acyclic Graph) whose vertices ate the operations and edges are ordering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BA125B8-BAF2-D74D-AFB0-CB22CBF5D1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714750"/>
            <a:ext cx="5357812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10.5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CE0C678-E869-4048-8A47-8D6BE0426CB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428750"/>
            <a:ext cx="391953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500188" y="1500188"/>
            <a:ext cx="30003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Note </a:t>
            </a:r>
            <a:r>
              <a:rPr lang="en-US" altLang="zh-CN" sz="3200">
                <a:solidFill>
                  <a:srgbClr val="C00000"/>
                </a:solidFill>
              </a:rPr>
              <a:t>no order exists </a:t>
            </a:r>
            <a:r>
              <a:rPr lang="en-US" altLang="zh-CN" sz="3200"/>
              <a:t>between </a:t>
            </a:r>
            <a:r>
              <a:rPr lang="en-US" altLang="zh-CN" sz="3200">
                <a:latin typeface="Times New Roman" charset="0"/>
              </a:rPr>
              <a:t>R(x)</a:t>
            </a:r>
            <a:r>
              <a:rPr lang="en-US" altLang="zh-CN" sz="3200"/>
              <a:t> and </a:t>
            </a:r>
            <a:r>
              <a:rPr lang="en-US" altLang="zh-CN" sz="3200">
                <a:latin typeface="Times New Roman" charset="0"/>
              </a:rPr>
              <a:t>R(y)</a:t>
            </a:r>
            <a:endParaRPr lang="zh-CN" altLang="en-US" sz="3200">
              <a:latin typeface="Times New Roman" charset="0"/>
            </a:endParaRP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571625" y="3500438"/>
            <a:ext cx="735806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A transaction can be simplified by using its relative order of operations, e.g. the above </a:t>
            </a:r>
            <a:r>
              <a:rPr lang="en-US" altLang="zh-CN" sz="3200" i="1">
                <a:latin typeface="Times New Roman" charset="0"/>
              </a:rPr>
              <a:t>T</a:t>
            </a:r>
            <a:r>
              <a:rPr lang="en-US" altLang="zh-CN" sz="3200"/>
              <a:t> can be written as</a:t>
            </a:r>
          </a:p>
          <a:p>
            <a:pPr eaLnBrk="1" hangingPunct="1"/>
            <a:endParaRPr lang="zh-CN" altLang="en-US" sz="3200"/>
          </a:p>
          <a:p>
            <a:pPr eaLnBrk="1" hangingPunct="1"/>
            <a:r>
              <a:rPr lang="en-US" altLang="zh-CN" sz="3200"/>
              <a:t>	</a:t>
            </a:r>
            <a:r>
              <a:rPr lang="en-US" altLang="zh-CN" sz="3200" i="1">
                <a:latin typeface="Times New Roman" charset="0"/>
              </a:rPr>
              <a:t>T</a:t>
            </a:r>
            <a:r>
              <a:rPr lang="en-US" altLang="zh-CN" sz="3200">
                <a:latin typeface="Times New Roman" charset="0"/>
              </a:rPr>
              <a:t> = {R(x), R(y),W(x),C}</a:t>
            </a:r>
            <a:r>
              <a:rPr lang="en-US" altLang="zh-CN" sz="3200"/>
              <a:t>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 Properties of Transactions</a:t>
            </a:r>
            <a:endParaRPr lang="zh-CN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10.2.1 Atomicity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 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“All-or-nothing” principle.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67C8085-164F-A64D-8CFD-514A648FC3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56E54B-7ABC-B94C-9B1E-6129C1ABF85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643063" y="1500188"/>
            <a:ext cx="69294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What is a transaction</a:t>
            </a:r>
          </a:p>
          <a:p>
            <a:pPr eaLnBrk="1" hangingPunct="1"/>
            <a:endParaRPr lang="en-US" altLang="zh-CN" sz="360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3600">
                <a:solidFill>
                  <a:srgbClr val="C00000"/>
                </a:solidFill>
              </a:rPr>
              <a:t>Transaction </a:t>
            </a:r>
            <a:r>
              <a:rPr lang="en-US" altLang="zh-CN" sz="3600"/>
              <a:t>is a sequence of database operations organized in a basic unit for keeping database </a:t>
            </a:r>
            <a:r>
              <a:rPr lang="en-US" altLang="zh-CN" sz="3600">
                <a:solidFill>
                  <a:srgbClr val="C00000"/>
                </a:solidFill>
              </a:rPr>
              <a:t>consistent</a:t>
            </a:r>
            <a:r>
              <a:rPr lang="en-US" altLang="zh-CN" sz="3600"/>
              <a:t> and </a:t>
            </a:r>
            <a:r>
              <a:rPr lang="en-US" altLang="zh-CN" sz="3600">
                <a:solidFill>
                  <a:srgbClr val="C00000"/>
                </a:solidFill>
              </a:rPr>
              <a:t>reliable</a:t>
            </a:r>
            <a:r>
              <a:rPr lang="en-US" altLang="zh-CN" sz="3600"/>
              <a:t>. 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10.2.2 Consistency</a:t>
            </a:r>
            <a:endParaRPr lang="zh-CN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property to be guaranteed by </a:t>
            </a:r>
            <a:r>
              <a:rPr lang="en-US" altLang="zh-CN">
                <a:solidFill>
                  <a:srgbClr val="C00000"/>
                </a:solidFill>
              </a:rPr>
              <a:t>concurrency control</a:t>
            </a:r>
            <a:r>
              <a:rPr lang="en-US" altLang="zh-CN"/>
              <a:t>. Four levels of consistency can be defined on the basis of </a:t>
            </a:r>
            <a:r>
              <a:rPr lang="en-US" altLang="zh-CN">
                <a:solidFill>
                  <a:srgbClr val="C00000"/>
                </a:solidFill>
              </a:rPr>
              <a:t>dirty data </a:t>
            </a:r>
            <a:r>
              <a:rPr lang="en-US" altLang="zh-CN"/>
              <a:t>concept.</a:t>
            </a:r>
            <a:endParaRPr lang="zh-CN" altLang="en-US"/>
          </a:p>
          <a:p>
            <a:pPr eaLnBrk="1" hangingPunct="1"/>
            <a:r>
              <a:rPr lang="en-US" altLang="zh-CN"/>
              <a:t>Dirty data – the data value that have been changed by a transaction prior to its commitment.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38EE14-CB79-F747-B6ED-435CDB8A005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10.2.2 Consistency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C6BA96C-392D-0341-B96C-B9BC8AD53A4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28717" name="Group 45"/>
          <p:cNvGraphicFramePr>
            <a:graphicFrameLocks noGrp="1"/>
          </p:cNvGraphicFramePr>
          <p:nvPr/>
        </p:nvGraphicFramePr>
        <p:xfrm>
          <a:off x="1571625" y="1485900"/>
          <a:ext cx="7048500" cy="4371975"/>
        </p:xfrm>
        <a:graphic>
          <a:graphicData uri="http://schemas.openxmlformats.org/drawingml/2006/table">
            <a:tbl>
              <a:tblPr/>
              <a:tblGrid>
                <a:gridCol w="4643438"/>
                <a:gridCol w="601662"/>
                <a:gridCol w="601663"/>
                <a:gridCol w="600075"/>
                <a:gridCol w="601662"/>
              </a:tblGrid>
              <a:tr h="7143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Consistency degree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Conditions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A transaction T does not overwrite dirty data of other transactions.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A transaction T does not commit any writes until it completes all writes, i.e. until the end of T.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T does not read dirty data from other transactions.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Other transactions do not dirty any data read by T before T completes.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10.2.3 Isolation</a:t>
            </a:r>
            <a:endParaRPr lang="zh-CN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executing transaction cannot reveal its results to other concurrent transactions before its commitment.</a:t>
            </a:r>
          </a:p>
          <a:p>
            <a:pPr eaLnBrk="1" hangingPunct="1"/>
            <a:r>
              <a:rPr lang="en-US" altLang="zh-CN"/>
              <a:t>Reasons for requiring isolation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(see next pages)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AC680E3-CAB2-AA46-8683-1ECE08625D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10.2.3 Isolation</a:t>
            </a:r>
            <a:endParaRPr lang="zh-CN" alt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357313" y="1428750"/>
            <a:ext cx="7499350" cy="4800600"/>
          </a:xfrm>
        </p:spPr>
        <p:txBody>
          <a:bodyPr/>
          <a:lstStyle/>
          <a:p>
            <a:pPr eaLnBrk="1" hangingPunct="1"/>
            <a:r>
              <a:rPr lang="en-US" altLang="zh-CN"/>
              <a:t>Reasons for requiring isolation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Lost update caused by early release of x before commit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1289B5B-BB75-CE4B-AFD0-E667DA17BD9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000375"/>
            <a:ext cx="53435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10.2.3 Isolation</a:t>
            </a:r>
            <a:endParaRPr lang="zh-C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Reasons for requiring isolation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Cascading abort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777AE72-9178-8F4C-A00F-B37EFFC425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857500"/>
            <a:ext cx="35814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5572125" y="3286125"/>
            <a:ext cx="307181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>
                <a:latin typeface="Times New Roman" charset="0"/>
              </a:rPr>
              <a:t> reveals its data to 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 baseline="-25000">
                <a:latin typeface="Times New Roman" charset="0"/>
              </a:rPr>
              <a:t>+1</a:t>
            </a:r>
            <a:r>
              <a:rPr lang="en-US" altLang="zh-CN" sz="2800">
                <a:latin typeface="Times New Roman" charset="0"/>
              </a:rPr>
              <a:t> before commit, when 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baseline="-25000">
                <a:latin typeface="Times New Roman" charset="0"/>
              </a:rPr>
              <a:t>1</a:t>
            </a:r>
            <a:r>
              <a:rPr lang="en-US" altLang="zh-CN" sz="2800">
                <a:latin typeface="Times New Roman" charset="0"/>
              </a:rPr>
              <a:t> aborts, all other transactions must abort.</a:t>
            </a:r>
            <a:endParaRPr lang="zh-CN" altLang="en-US" sz="28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10.2.3 Isolation</a:t>
            </a:r>
            <a:endParaRPr lang="zh-CN" alt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 sz="4400"/>
              <a:t>Consistency degree level 3 provides complete isolation.</a:t>
            </a:r>
            <a:endParaRPr lang="zh-CN" altLang="en-US" sz="4400"/>
          </a:p>
          <a:p>
            <a:pPr eaLnBrk="1" hangingPunct="1"/>
            <a:endParaRPr lang="en-US" altLang="zh-CN" sz="4400"/>
          </a:p>
          <a:p>
            <a:pPr eaLnBrk="1" hangingPunct="1"/>
            <a:r>
              <a:rPr lang="en-US" altLang="zh-CN" sz="4400"/>
              <a:t>Consistency degree level 2 avoids cascading aborts</a:t>
            </a:r>
            <a:endParaRPr lang="zh-CN" altLang="en-US" sz="4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506AE18-DE64-4441-9CF9-6313388F38A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10.2.4 Durability</a:t>
            </a:r>
            <a:endParaRPr lang="zh-CN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Once a transaction commits, its results are </a:t>
            </a:r>
            <a:r>
              <a:rPr lang="en-US" altLang="zh-CN" sz="3600">
                <a:solidFill>
                  <a:srgbClr val="C00000"/>
                </a:solidFill>
              </a:rPr>
              <a:t>permanent</a:t>
            </a:r>
            <a:r>
              <a:rPr lang="en-US" altLang="zh-CN" sz="3600"/>
              <a:t> and will survive subsequent system failures.</a:t>
            </a:r>
          </a:p>
          <a:p>
            <a:pPr eaLnBrk="1" hangingPunct="1"/>
            <a:r>
              <a:rPr lang="en-US" altLang="zh-CN" sz="3600"/>
              <a:t>Durability demands recovery functions of a DBMS.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3600"/>
              <a:t>	(to be discussed later)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08ACD8-99A7-304C-A5AD-CFD8106F428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 Types of Transactions</a:t>
            </a:r>
            <a:endParaRPr lang="zh-CN" alt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endParaRPr lang="en-US" altLang="zh-CN" sz="1800"/>
          </a:p>
          <a:p>
            <a:pPr eaLnBrk="1" hangingPunct="1">
              <a:buFont typeface="Wingdings 2" charset="2"/>
              <a:buNone/>
            </a:pPr>
            <a:r>
              <a:rPr lang="en-US" altLang="zh-CN" sz="4000"/>
              <a:t>Classifications of transactions</a:t>
            </a:r>
          </a:p>
          <a:p>
            <a:pPr eaLnBrk="1" hangingPunct="1">
              <a:buFont typeface="Wingdings 2" charset="2"/>
              <a:buNone/>
            </a:pPr>
            <a:endParaRPr lang="zh-CN" altLang="en-US" sz="1800"/>
          </a:p>
          <a:p>
            <a:pPr eaLnBrk="1" hangingPunct="1"/>
            <a:r>
              <a:rPr lang="en-US" altLang="zh-CN"/>
              <a:t>By applications</a:t>
            </a:r>
            <a:endParaRPr lang="zh-CN" altLang="en-US"/>
          </a:p>
          <a:p>
            <a:pPr lvl="1" eaLnBrk="1" hangingPunct="1"/>
            <a:r>
              <a:rPr lang="en-US" altLang="zh-CN"/>
              <a:t>Regular vs. Distributed</a:t>
            </a:r>
            <a:endParaRPr lang="zh-CN" altLang="en-US"/>
          </a:p>
          <a:p>
            <a:pPr lvl="1" eaLnBrk="1" hangingPunct="1"/>
            <a:r>
              <a:rPr lang="en-US" altLang="zh-CN"/>
              <a:t>Compensating, if its purpose is to undo the effect of previous transactions</a:t>
            </a:r>
            <a:endParaRPr lang="zh-CN" altLang="en-US"/>
          </a:p>
          <a:p>
            <a:pPr lvl="1" eaLnBrk="1" hangingPunct="1"/>
            <a:r>
              <a:rPr lang="en-US" altLang="zh-CN"/>
              <a:t>Heterogeneous, if the application runs in a heterogeneous DB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83B9DF-8383-914F-9CD7-8D8FC563C22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 Types of Transactions</a:t>
            </a:r>
            <a:endParaRPr lang="zh-CN" alt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By duration</a:t>
            </a:r>
            <a:endParaRPr lang="zh-CN" altLang="en-US"/>
          </a:p>
          <a:p>
            <a:pPr lvl="1" eaLnBrk="1" hangingPunct="1"/>
            <a:r>
              <a:rPr lang="en-US" altLang="zh-CN"/>
              <a:t>On-line or short-life transactions</a:t>
            </a:r>
            <a:endParaRPr lang="zh-CN" altLang="en-US"/>
          </a:p>
          <a:p>
            <a:pPr lvl="1" eaLnBrk="1" hangingPunct="1"/>
            <a:r>
              <a:rPr lang="en-US" altLang="zh-CN"/>
              <a:t>Batch or long-life transactions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By structure</a:t>
            </a:r>
            <a:endParaRPr lang="zh-CN" altLang="en-US"/>
          </a:p>
          <a:p>
            <a:pPr lvl="1" eaLnBrk="1" hangingPunct="1"/>
            <a:r>
              <a:rPr lang="en-US" altLang="zh-CN"/>
              <a:t>Traditional flat structure</a:t>
            </a:r>
            <a:endParaRPr lang="zh-CN" altLang="en-US"/>
          </a:p>
          <a:p>
            <a:pPr lvl="1" eaLnBrk="1" hangingPunct="1"/>
            <a:r>
              <a:rPr lang="en-US" altLang="zh-CN"/>
              <a:t>Nested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E69B059-8583-6E47-99E9-5E15E0F9522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 Types of Transactions</a:t>
            </a:r>
            <a:endParaRPr lang="zh-C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of nested transactions:</a:t>
            </a:r>
            <a:endParaRPr lang="zh-CN" altLang="en-US"/>
          </a:p>
          <a:p>
            <a:pPr lvl="1" eaLnBrk="1" hangingPunct="1">
              <a:buFont typeface="Verdana" charset="0"/>
              <a:buNone/>
            </a:pPr>
            <a:endParaRPr lang="en-US" altLang="zh-CN" sz="1800">
              <a:latin typeface="Times New Roman" charset="0"/>
            </a:endParaRP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Begin_transaction Reservation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Begin_transaction Airline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…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end. {Airline}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Begin_transaction Hotel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…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end. {Hotel}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end.</a:t>
            </a:r>
            <a:endParaRPr lang="zh-CN" altLang="en-US">
              <a:latin typeface="Times New Roman" charset="0"/>
            </a:endParaRPr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10B1B3F-2F3F-FD47-BB26-C8411950720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CCD0A45-0BBB-AA4C-B136-2C91ABC948A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643063" y="1500188"/>
            <a:ext cx="721518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A database is in a </a:t>
            </a:r>
            <a:r>
              <a:rPr lang="en-US" altLang="zh-CN" sz="3600">
                <a:solidFill>
                  <a:srgbClr val="C00000"/>
                </a:solidFill>
              </a:rPr>
              <a:t>consistent</a:t>
            </a:r>
            <a:r>
              <a:rPr lang="en-US" altLang="zh-CN" sz="3600"/>
              <a:t> state if it follows:</a:t>
            </a:r>
          </a:p>
          <a:p>
            <a:pPr eaLnBrk="1" hangingPunct="1"/>
            <a:endParaRPr lang="zh-CN" altLang="en-US" sz="3600"/>
          </a:p>
          <a:p>
            <a:pPr eaLnBrk="1" hangingPunct="1">
              <a:buFont typeface="Arial" charset="0"/>
              <a:buChar char="•"/>
            </a:pPr>
            <a:r>
              <a:rPr lang="en-US" altLang="zh-CN" sz="3600"/>
              <a:t>  Entity integrity</a:t>
            </a:r>
            <a:endParaRPr lang="zh-CN" altLang="en-US" sz="3600"/>
          </a:p>
          <a:p>
            <a:pPr eaLnBrk="1" hangingPunct="1">
              <a:buFont typeface="Arial" charset="0"/>
              <a:buChar char="•"/>
            </a:pPr>
            <a:r>
              <a:rPr lang="en-US" altLang="zh-CN" sz="3600"/>
              <a:t>  Referential integrity</a:t>
            </a:r>
            <a:endParaRPr lang="zh-CN" altLang="en-US" sz="3600"/>
          </a:p>
          <a:p>
            <a:pPr eaLnBrk="1" hangingPunct="1">
              <a:buFont typeface="Arial" charset="0"/>
              <a:buChar char="•"/>
            </a:pPr>
            <a:r>
              <a:rPr lang="en-US" altLang="zh-CN" sz="3600"/>
              <a:t>  Domain value constraints</a:t>
            </a:r>
            <a:endParaRPr lang="zh-CN" altLang="en-US" sz="3600"/>
          </a:p>
          <a:p>
            <a:pPr eaLnBrk="1" hangingPunct="1">
              <a:buFont typeface="Arial" charset="0"/>
              <a:buChar char="•"/>
            </a:pPr>
            <a:r>
              <a:rPr lang="en-US" altLang="zh-CN" sz="3600"/>
              <a:t>  etc.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 Types of Transactions</a:t>
            </a:r>
            <a:endParaRPr lang="zh-CN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A subtransaction must begin after its parent and finish before its parent.</a:t>
            </a:r>
            <a:endParaRPr lang="zh-CN" altLang="en-US" sz="2800"/>
          </a:p>
          <a:p>
            <a:pPr eaLnBrk="1" hangingPunct="1"/>
            <a:r>
              <a:rPr lang="en-US" altLang="zh-CN" sz="2800"/>
              <a:t>The commit/abort of a subtransaction depends on its parent.</a:t>
            </a:r>
            <a:endParaRPr lang="zh-CN" altLang="en-US" sz="2800"/>
          </a:p>
          <a:p>
            <a:pPr eaLnBrk="1" hangingPunct="1"/>
            <a:r>
              <a:rPr lang="en-US" altLang="zh-CN" sz="2800"/>
              <a:t>Subtransaction within a parent may be executed in parallel.</a:t>
            </a:r>
            <a:endParaRPr lang="zh-CN" altLang="en-US" sz="2800"/>
          </a:p>
          <a:p>
            <a:pPr eaLnBrk="1" hangingPunct="1"/>
            <a:r>
              <a:rPr lang="en-US" altLang="zh-CN" sz="2800"/>
              <a:t>Subtransactions may recover from failures independently.</a:t>
            </a:r>
            <a:endParaRPr lang="zh-CN" altLang="en-US" sz="2800"/>
          </a:p>
          <a:p>
            <a:pPr eaLnBrk="1" hangingPunct="1"/>
            <a:r>
              <a:rPr lang="en-US" altLang="zh-CN" sz="2800"/>
              <a:t>We only deal with </a:t>
            </a:r>
            <a:r>
              <a:rPr lang="en-US" altLang="zh-CN" sz="2800">
                <a:solidFill>
                  <a:srgbClr val="C00000"/>
                </a:solidFill>
              </a:rPr>
              <a:t>general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C00000"/>
                </a:solidFill>
              </a:rPr>
              <a:t>flat</a:t>
            </a:r>
            <a:r>
              <a:rPr lang="en-US" altLang="zh-CN" sz="2800"/>
              <a:t> transactions in this course.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6EA0D9-2576-1944-89EC-2769A624213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10.4 Architecture Revised</a:t>
            </a:r>
            <a:endParaRPr lang="zh-C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Expand the </a:t>
            </a:r>
            <a:r>
              <a:rPr lang="en-US" altLang="zh-CN">
                <a:solidFill>
                  <a:srgbClr val="C00000"/>
                </a:solidFill>
              </a:rPr>
              <a:t>Distributed Execution Monitor</a:t>
            </a:r>
            <a:r>
              <a:rPr lang="en-US" altLang="zh-CN"/>
              <a:t> (DEM) in Figure 4.7 on Page 85 to include two modules: a </a:t>
            </a:r>
            <a:r>
              <a:rPr lang="en-US" altLang="zh-CN">
                <a:solidFill>
                  <a:srgbClr val="C00000"/>
                </a:solidFill>
              </a:rPr>
              <a:t>transaction monitor</a:t>
            </a:r>
            <a:r>
              <a:rPr lang="en-US" altLang="zh-CN"/>
              <a:t> (TM) and a </a:t>
            </a:r>
            <a:r>
              <a:rPr lang="en-US" altLang="zh-CN">
                <a:solidFill>
                  <a:srgbClr val="C00000"/>
                </a:solidFill>
              </a:rPr>
              <a:t>scheduler</a:t>
            </a:r>
            <a:r>
              <a:rPr lang="en-US" altLang="zh-CN"/>
              <a:t> (SC).</a:t>
            </a:r>
            <a:endParaRPr lang="zh-CN" altLang="en-US"/>
          </a:p>
          <a:p>
            <a:pPr lvl="1" eaLnBrk="1" hangingPunct="1"/>
            <a:r>
              <a:rPr lang="en-US" altLang="zh-CN"/>
              <a:t>TM: coordinate the execution of DB operations on behalf of an application.</a:t>
            </a:r>
            <a:endParaRPr lang="zh-CN" altLang="en-US"/>
          </a:p>
          <a:p>
            <a:pPr lvl="1" eaLnBrk="1" hangingPunct="1"/>
            <a:r>
              <a:rPr lang="en-US" altLang="zh-CN"/>
              <a:t>SC: implement a specific concurrency control algorithm to synchronize accesses to DB.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0A0BD2A-A329-7843-BD0D-9A9454D76AD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10.4 Architecture Revised for DEM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2D5B8E1-91D6-2747-AE2D-29E4CB1564C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500188"/>
            <a:ext cx="48387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215063" y="2000250"/>
            <a:ext cx="26431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/>
              <a:t>This model is </a:t>
            </a:r>
            <a:r>
              <a:rPr lang="en-US" altLang="zh-CN" sz="5400">
                <a:solidFill>
                  <a:srgbClr val="C00000"/>
                </a:solidFill>
              </a:rPr>
              <a:t>NOT unique</a:t>
            </a:r>
            <a:endParaRPr lang="zh-CN" alt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Transaction is a unit of consistent and reliable access to the database</a:t>
            </a:r>
          </a:p>
          <a:p>
            <a:r>
              <a:rPr lang="en-US" altLang="zh-CN"/>
              <a:t>Transaction has the ACID property</a:t>
            </a:r>
          </a:p>
          <a:p>
            <a:r>
              <a:rPr lang="en-US" altLang="zh-CN"/>
              <a:t>A and D are enforced by reliability (Chapter 12)</a:t>
            </a:r>
          </a:p>
          <a:p>
            <a:r>
              <a:rPr lang="en-US" altLang="zh-CN"/>
              <a:t>C and I are enforced by concurrency control (Chapter 11)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7BC8475-020B-8C4B-AAB7-098565EC747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071563"/>
            <a:ext cx="60674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1285875" y="3071813"/>
            <a:ext cx="7358063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A temporary inconsistent state of a transaction should not be exposed to other transactions.</a:t>
            </a:r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en-US" altLang="zh-CN" sz="2800"/>
              <a:t>A database should be in a consistent state even if there are a number of concurrent transactions accessing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1928813" y="1857375"/>
            <a:ext cx="592931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4000">
                <a:solidFill>
                  <a:srgbClr val="0070C0"/>
                </a:solidFill>
              </a:rPr>
              <a:t>What does reliability mean to DB</a:t>
            </a:r>
          </a:p>
          <a:p>
            <a:pPr eaLnBrk="1" hangingPunct="1"/>
            <a:r>
              <a:rPr lang="en-US" altLang="zh-CN" sz="4000"/>
              <a:t>A database is reliable if it is resilient and capable of recovering.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1571625" y="1357313"/>
            <a:ext cx="67865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A transaction is </a:t>
            </a:r>
            <a:r>
              <a:rPr lang="en-US" altLang="zh-CN" sz="2800">
                <a:solidFill>
                  <a:srgbClr val="C00000"/>
                </a:solidFill>
              </a:rPr>
              <a:t>a sequence of read and write operations</a:t>
            </a:r>
            <a:r>
              <a:rPr lang="en-US" altLang="zh-CN" sz="2800"/>
              <a:t> on a DB with some special properties (ACID).</a:t>
            </a:r>
          </a:p>
          <a:p>
            <a:pPr eaLnBrk="1" hangingPunct="1"/>
            <a:endParaRPr lang="en-US" altLang="zh-CN" sz="2800"/>
          </a:p>
          <a:p>
            <a:pPr eaLnBrk="1" hangingPunct="1">
              <a:buFont typeface="Arial" charset="0"/>
              <a:buChar char="•"/>
            </a:pPr>
            <a:r>
              <a:rPr lang="en-US" altLang="zh-CN" sz="2800"/>
              <a:t>  An SQL statement is a transaction.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2800"/>
              <a:t>  An embedded SQL statement is a transaction.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2800"/>
              <a:t>  A program enclosed by “Begin-transaction” and “end” is a transaction.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ChangeArrowheads="1"/>
          </p:cNvSpPr>
          <p:nvPr/>
        </p:nvSpPr>
        <p:spPr bwMode="auto">
          <a:xfrm>
            <a:off x="1571625" y="1357313"/>
            <a:ext cx="7072313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Example: an airline DB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>
                <a:latin typeface="Times New Roman" charset="0"/>
              </a:rPr>
              <a:t>FLIGHT(</a:t>
            </a:r>
            <a:r>
              <a:rPr lang="en-US" altLang="zh-CN" sz="2400" u="sng">
                <a:latin typeface="Times New Roman" charset="0"/>
              </a:rPr>
              <a:t>FNO, DATE</a:t>
            </a:r>
            <a:r>
              <a:rPr lang="en-US" altLang="zh-CN" sz="2400">
                <a:latin typeface="Times New Roman" charset="0"/>
              </a:rPr>
              <a:t>, SRC, DEST, STSOLD, CAP)</a:t>
            </a:r>
            <a:endParaRPr lang="zh-CN" altLang="en-US" sz="2400">
              <a:latin typeface="Times New Roman" charset="0"/>
            </a:endParaRP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>
                <a:latin typeface="Times New Roman" charset="0"/>
              </a:rPr>
              <a:t>CUST(</a:t>
            </a:r>
            <a:r>
              <a:rPr lang="en-US" altLang="zh-CN" sz="2400" u="sng">
                <a:latin typeface="Times New Roman" charset="0"/>
              </a:rPr>
              <a:t>CNAME</a:t>
            </a:r>
            <a:r>
              <a:rPr lang="en-US" altLang="zh-CN" sz="2400">
                <a:latin typeface="Times New Roman" charset="0"/>
              </a:rPr>
              <a:t>, ADDR, BAL)</a:t>
            </a:r>
            <a:endParaRPr lang="zh-CN" altLang="en-US" sz="2400">
              <a:latin typeface="Times New Roman" charset="0"/>
            </a:endParaRP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>
                <a:latin typeface="Times New Roman" charset="0"/>
              </a:rPr>
              <a:t>FC(</a:t>
            </a:r>
            <a:r>
              <a:rPr lang="en-US" altLang="zh-CN" sz="2400" u="sng">
                <a:latin typeface="Times New Roman" charset="0"/>
              </a:rPr>
              <a:t>FNO, DATE, CNAME</a:t>
            </a:r>
            <a:r>
              <a:rPr lang="en-US" altLang="zh-CN" sz="2400">
                <a:latin typeface="Times New Roman" charset="0"/>
              </a:rPr>
              <a:t>, SPETIAL)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1500188" y="1143000"/>
            <a:ext cx="70723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The reservation program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400">
              <a:latin typeface="Times New Roman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928813"/>
            <a:ext cx="72580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10.1.1 Termination Conditions of Transactions</a:t>
            </a:r>
            <a:endParaRPr lang="zh-CN" altLang="en-US" sz="28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transaction may be terminated by command of 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commit</a:t>
            </a:r>
            <a:r>
              <a:rPr lang="en-US" altLang="zh-CN"/>
              <a:t>, i.e. successfully completed, or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rollback</a:t>
            </a:r>
            <a:r>
              <a:rPr lang="en-US" altLang="zh-CN"/>
              <a:t>, i.e. aborted, and</a:t>
            </a:r>
            <a:endParaRPr lang="zh-CN" altLang="en-US"/>
          </a:p>
          <a:p>
            <a:pPr lvl="1" eaLnBrk="1" hangingPunct="1"/>
            <a:r>
              <a:rPr lang="en-US" altLang="zh-CN"/>
              <a:t>no third choice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BBC4B6F-64D1-3C41-82F1-96BD052FCA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4288</TotalTime>
  <Words>1143</Words>
  <Application>Microsoft Macintosh PowerPoint</Application>
  <PresentationFormat>On-screen Show (4:3)</PresentationFormat>
  <Paragraphs>232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Gill Sans MT</vt:lpstr>
      <vt:lpstr>Symbol</vt:lpstr>
      <vt:lpstr>Times New Roman</vt:lpstr>
      <vt:lpstr>Verdana</vt:lpstr>
      <vt:lpstr>Wingdings 2</vt:lpstr>
      <vt:lpstr>华文中宋</vt:lpstr>
      <vt:lpstr>宋体</vt:lpstr>
      <vt:lpstr>Solstice</vt:lpstr>
      <vt:lpstr>Equation</vt:lpstr>
      <vt:lpstr>Distributed Database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10.1.1 Termination Conditions of Transactions</vt:lpstr>
      <vt:lpstr>10.1.1 Termination Conditions of Transactions</vt:lpstr>
      <vt:lpstr>10.1.1 Termination Conditions of Transactions</vt:lpstr>
      <vt:lpstr>10.1.2 Characterization of Transactions</vt:lpstr>
      <vt:lpstr>10.1.3 Formalization of the Transaction Concept</vt:lpstr>
      <vt:lpstr>10.1.3 Formalization of the Transaction Concept</vt:lpstr>
      <vt:lpstr>10.1.3 Formalization of the Transaction Concept</vt:lpstr>
      <vt:lpstr>Example 10.5</vt:lpstr>
      <vt:lpstr>Example 10.5</vt:lpstr>
      <vt:lpstr>Example 10.5</vt:lpstr>
      <vt:lpstr>10.2 Properties of Transactions</vt:lpstr>
      <vt:lpstr>10.2.2 Consistency</vt:lpstr>
      <vt:lpstr>10.2.2 Consistency</vt:lpstr>
      <vt:lpstr>10.2.3 Isolation</vt:lpstr>
      <vt:lpstr>10.2.3 Isolation</vt:lpstr>
      <vt:lpstr>10.2.3 Isolation</vt:lpstr>
      <vt:lpstr>10.2.3 Isolation</vt:lpstr>
      <vt:lpstr>10.2.4 Durability</vt:lpstr>
      <vt:lpstr>10.3 Types of Transactions</vt:lpstr>
      <vt:lpstr>10.3 Types of Transactions</vt:lpstr>
      <vt:lpstr>10.3 Types of Transactions</vt:lpstr>
      <vt:lpstr>10.3 Types of Transactions</vt:lpstr>
      <vt:lpstr>10.4 Architecture Revised</vt:lpstr>
      <vt:lpstr>10.4 Architecture Revised for DEM</vt:lpstr>
      <vt:lpstr>Conclusion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825</cp:revision>
  <dcterms:created xsi:type="dcterms:W3CDTF">2007-09-19T09:41:51Z</dcterms:created>
  <dcterms:modified xsi:type="dcterms:W3CDTF">2017-11-15T07:30:38Z</dcterms:modified>
</cp:coreProperties>
</file>