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561" r:id="rId3"/>
    <p:sldId id="603" r:id="rId4"/>
    <p:sldId id="604" r:id="rId5"/>
    <p:sldId id="605" r:id="rId6"/>
    <p:sldId id="606" r:id="rId7"/>
    <p:sldId id="607" r:id="rId8"/>
    <p:sldId id="608" r:id="rId9"/>
    <p:sldId id="609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0" autoAdjust="0"/>
    <p:restoredTop sz="96851" autoAdjust="0"/>
  </p:normalViewPr>
  <p:slideViewPr>
    <p:cSldViewPr>
      <p:cViewPr varScale="1">
        <p:scale>
          <a:sx n="71" d="100"/>
          <a:sy n="71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BF3DA7-F8C4-5E4D-8A20-84573C8CE4D8}" type="datetimeFigureOut">
              <a:rPr lang="en-US"/>
              <a:pPr>
                <a:defRPr/>
              </a:pPr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7D66E9-FA32-4B4E-A09A-B36A2D8F4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9C33F-405E-1447-B421-A9E954C65C39}" type="datetimeFigureOut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B9FED48-DEE7-524E-B0AF-4BC32FAEB6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97AE79F-1C24-6C41-8EA1-E2D88B8CB63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DC2AAE-47B4-A448-A4F5-3E9FE23170E0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4AC1DF-8D0F-FC4D-A23B-89B39D490C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492D-143F-F140-AE63-D0DD8A5A7332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525D5-436F-7241-A27C-7C51F906E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3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9E5EA-2A02-4E4C-AA68-292E5534BD4A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BCD4C-E2AF-294D-B1C4-C4026F27A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1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0DFB4-4982-0B4F-BBF6-5CCCF7C87D61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F5F8E-D830-3344-B3F0-A8F3E389C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F0EE42-3BF2-CB47-BFC2-170E06C8CAA5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59435-720D-4344-B1BD-5C6F792805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2CAD7-B378-9543-9690-27DD130288C8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1B4B-7A93-0248-99BD-5B412EB9C9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8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3812F0-ED08-FF48-825F-286D4C8E9B8D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10B544-CD2F-9349-BC3B-B791FAE2D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7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FC6A-AFDC-9D46-94FB-298C6E41FCE4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C828B-D16B-834D-BCFF-90B023AF4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80EB9C-F914-6444-9EC2-47F733D86E19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3295F2-AB84-B44B-86F3-A0A6D36177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A437BB-DEFE-3244-8BF1-28713A5E20D9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57AAA2-9B39-D04B-829F-D6F0C766F8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0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73958B-14EF-6B49-B5AD-EA07B2E96091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06250D-C9FB-9247-BABB-A55B8CBE1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71F816F-7AC4-CC43-944E-90AC3A6CFA69}" type="datetime5">
              <a:rPr lang="zh-CN" altLang="en-US"/>
              <a:pPr>
                <a:defRPr/>
              </a:pPr>
              <a:t>2017/12/13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77F61494-2ADB-DF46-AE11-6ADF5DBD1D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5" r:id="rId2"/>
    <p:sldLayoutId id="2147483771" r:id="rId3"/>
    <p:sldLayoutId id="2147483766" r:id="rId4"/>
    <p:sldLayoutId id="2147483772" r:id="rId5"/>
    <p:sldLayoutId id="2147483767" r:id="rId6"/>
    <p:sldLayoutId id="2147483773" r:id="rId7"/>
    <p:sldLayoutId id="2147483774" r:id="rId8"/>
    <p:sldLayoutId id="2147483775" r:id="rId9"/>
    <p:sldLayoutId id="2147483768" r:id="rId10"/>
    <p:sldLayoutId id="214748376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</a:t>
            </a:r>
            <a:r>
              <a:rPr lang="en-US" altLang="zh-CN" sz="2800" dirty="0" smtClean="0"/>
              <a:t>2017</a:t>
            </a:r>
            <a:endParaRPr lang="zh-CN" altLang="en-US" sz="2800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3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11B0D-15F6-1149-97CB-4D56845AEC1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Optimistic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73DB3-E3C6-9D48-AF44-904BB0610B9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11.5 Optimistic Concurrency Control Algorithms</a:t>
            </a:r>
            <a:endParaRPr lang="zh-CN" altLang="en-US" sz="28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3422650" cy="4800600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Pessimistic algorithms assume conflicts happen </a:t>
            </a:r>
            <a:r>
              <a:rPr lang="en-US" altLang="zh-CN" sz="2400">
                <a:solidFill>
                  <a:srgbClr val="FF0000"/>
                </a:solidFill>
              </a:rPr>
              <a:t>quite often</a:t>
            </a:r>
            <a:r>
              <a:rPr lang="en-US" altLang="zh-CN" sz="2400"/>
              <a:t>.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Optimistic algorithms </a:t>
            </a:r>
            <a:r>
              <a:rPr lang="en-US" altLang="zh-CN" sz="2400">
                <a:solidFill>
                  <a:srgbClr val="FF0000"/>
                </a:solidFill>
              </a:rPr>
              <a:t>delay the validation phase </a:t>
            </a:r>
            <a:r>
              <a:rPr lang="en-US" altLang="zh-CN" sz="2400"/>
              <a:t>until write phase.</a:t>
            </a:r>
            <a:endParaRPr lang="zh-CN" altLang="en-US" sz="2400"/>
          </a:p>
          <a:p>
            <a:pPr eaLnBrk="1" hangingPunct="1"/>
            <a:endParaRPr lang="en-US" altLang="zh-C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F7144-95BD-1C42-AA7E-11BA57E3FA8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00250"/>
            <a:ext cx="4100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000500"/>
            <a:ext cx="43624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Concepts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Timestamps are only associated with transactions, but not with data items.</a:t>
            </a:r>
            <a:endParaRPr lang="zh-CN" altLang="en-US"/>
          </a:p>
          <a:p>
            <a:pPr eaLnBrk="1" hangingPunct="1"/>
            <a:r>
              <a:rPr lang="en-US" altLang="zh-CN"/>
              <a:t>Timestamps are assigned at the beginning of validation phase, but not the initialization of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01823-AA7B-A140-B972-D587728AFE7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75" y="4357688"/>
          <a:ext cx="6929438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8"/>
                <a:gridCol w="6286500"/>
              </a:tblGrid>
              <a:tr h="556617"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transaction</a:t>
                      </a:r>
                      <a:endParaRPr lang="zh-CN" altLang="en-US" sz="2800" b="0" dirty="0"/>
                    </a:p>
                  </a:txBody>
                  <a:tcPr marL="91439" marR="91439"/>
                </a:tc>
              </a:tr>
              <a:tr h="1015008">
                <a:tc>
                  <a:txBody>
                    <a:bodyPr/>
                    <a:lstStyle/>
                    <a:p>
                      <a:r>
                        <a:rPr lang="en-US" altLang="zh-CN" sz="28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sub-transaction of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dirty="0" smtClean="0"/>
                        <a:t> </a:t>
                      </a:r>
                      <a:r>
                        <a:rPr lang="en-US" altLang="zh-CN" sz="2800" b="0" dirty="0" smtClean="0"/>
                        <a:t>executed at site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1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all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/>
              <a:t> with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have completed before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has started, then the validation succeeds.</a:t>
            </a:r>
          </a:p>
          <a:p>
            <a:pPr eaLnBrk="1" hangingPunct="1"/>
            <a:r>
              <a:rPr lang="en-US" altLang="zh-CN"/>
              <a:t>This is a serial order.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38698-F58F-E64F-AB8B-B1E3DD0BBB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2450"/>
            <a:ext cx="5838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2</a:t>
            </a:r>
            <a:endParaRPr lang="zh-CN" alt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any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zh-CN" altLang="en-US" b="1" i="1" baseline="-25000">
                <a:latin typeface="Times New Roman" charset="0"/>
              </a:rPr>
              <a:t> </a:t>
            </a:r>
            <a:r>
              <a:rPr lang="en-US" altLang="zh-CN"/>
              <a:t>, s.t.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, and</a:t>
            </a:r>
            <a:endParaRPr lang="en-US" altLang="zh-CN">
              <a:latin typeface="Times New Roman" charset="0"/>
            </a:endParaRP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is in 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is in </a:t>
            </a: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>
                <a:latin typeface="Times New Roman" charset="0"/>
              </a:rPr>
              <a:t>WS(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Symbol" charset="2"/>
              </a:rPr>
              <a:t> </a:t>
            </a:r>
            <a:r>
              <a:rPr lang="en-US" altLang="zh-CN">
                <a:latin typeface="Times New Roman" charset="0"/>
              </a:rPr>
              <a:t>RS(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= </a:t>
            </a:r>
            <a:r>
              <a:rPr lang="en-US" altLang="zh-CN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  <a:sym typeface="Symbol" charset="2"/>
              </a:rPr>
              <a:t>	</a:t>
            </a:r>
            <a:r>
              <a:rPr lang="en-US" altLang="zh-CN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27E38-8621-1641-AF22-772D362A53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857750"/>
            <a:ext cx="5200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3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If there is any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k</a:t>
            </a:r>
            <a:r>
              <a:rPr lang="zh-CN" altLang="en-US" sz="2800" b="1" i="1" baseline="-25000">
                <a:latin typeface="Times New Roman" charset="0"/>
              </a:rPr>
              <a:t> </a:t>
            </a:r>
            <a:r>
              <a:rPr lang="en-US" altLang="zh-CN" sz="2800"/>
              <a:t>, s.t.</a:t>
            </a: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&lt; </a:t>
            </a:r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</a:t>
            </a:r>
            <a:r>
              <a:rPr lang="en-US" altLang="zh-CN" sz="2400"/>
              <a:t>, and</a:t>
            </a:r>
            <a:endParaRPr lang="en-US" altLang="zh-CN" sz="2400">
              <a:latin typeface="Times New Roman" charset="0"/>
            </a:endParaRP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 before 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WS(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</a:t>
            </a:r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  <a:r>
              <a:rPr lang="en-US" altLang="zh-CN" sz="2400"/>
              <a:t> 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W</a:t>
            </a:r>
            <a:r>
              <a:rPr lang="en-US" altLang="zh-CN" sz="2400">
                <a:latin typeface="Times New Roman" charset="0"/>
              </a:rPr>
              <a:t>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  <a:sym typeface="Symbol" charset="2"/>
              </a:rPr>
              <a:t>	</a:t>
            </a:r>
            <a:r>
              <a:rPr lang="en-US" altLang="zh-CN" sz="2800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DC82A-DFAE-DF4A-BE7D-358764D06E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929188"/>
            <a:ext cx="3190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Global validation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no known optimistic method for doing it!</a:t>
            </a:r>
          </a:p>
          <a:p>
            <a:pPr eaLnBrk="1" hangingPunct="1"/>
            <a:r>
              <a:rPr lang="en-US" altLang="zh-CN"/>
              <a:t>One pessimistic method for doing it</a:t>
            </a:r>
            <a:endParaRPr lang="zh-CN" altLang="en-US"/>
          </a:p>
          <a:p>
            <a:pPr lvl="1" eaLnBrk="1" hangingPunct="1"/>
            <a:r>
              <a:rPr lang="en-US" altLang="zh-CN"/>
              <a:t>A transaction is globally validated if all the transactions that precede it in the serialization order (at that site) terminate i.e. commit/abort.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681BA-35AC-3841-B6F5-89A4774C52C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optimistic algorithm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concurrency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Disadvantages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storage cost</a:t>
            </a:r>
            <a:r>
              <a:rPr lang="en-US" altLang="zh-CN"/>
              <a:t> for ordering of transactions.</a:t>
            </a:r>
            <a:endParaRPr lang="zh-CN" altLang="en-US"/>
          </a:p>
          <a:p>
            <a:pPr eaLnBrk="1" hangingPunct="1"/>
            <a:r>
              <a:rPr lang="en-US" altLang="zh-CN"/>
              <a:t>No implementation at the time of writing the textbook.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ECCCE-679C-D446-B864-FD9C72087C5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5689</TotalTime>
  <Words>324</Words>
  <Application>Microsoft Macintosh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宋体</vt:lpstr>
      <vt:lpstr>Gill Sans MT</vt:lpstr>
      <vt:lpstr>华文中宋</vt:lpstr>
      <vt:lpstr>Wingdings 2</vt:lpstr>
      <vt:lpstr>Verdana</vt:lpstr>
      <vt:lpstr>Calibri</vt:lpstr>
      <vt:lpstr>Times New Roman</vt:lpstr>
      <vt:lpstr>Symbol</vt:lpstr>
      <vt:lpstr>Solstice</vt:lpstr>
      <vt:lpstr>Distributed Database Systems</vt:lpstr>
      <vt:lpstr>Optimistic Concurrency Control Algorithms</vt:lpstr>
      <vt:lpstr>11.5 Optimistic Concurrency Control Algorithms</vt:lpstr>
      <vt:lpstr>Concepts</vt:lpstr>
      <vt:lpstr>Local validation of Tij – Rule 1</vt:lpstr>
      <vt:lpstr>Local validation of Tij – Rule 2</vt:lpstr>
      <vt:lpstr>Local validation of Tij – Rule 3</vt:lpstr>
      <vt:lpstr>Global validation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1048</cp:revision>
  <dcterms:created xsi:type="dcterms:W3CDTF">2007-09-19T09:41:51Z</dcterms:created>
  <dcterms:modified xsi:type="dcterms:W3CDTF">2017-12-13T07:26:59Z</dcterms:modified>
</cp:coreProperties>
</file>