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handoutMasterIdLst>
    <p:handoutMasterId r:id="rId20"/>
  </p:handoutMasterIdLst>
  <p:sldIdLst>
    <p:sldId id="256" r:id="rId2"/>
    <p:sldId id="610" r:id="rId3"/>
    <p:sldId id="561" r:id="rId4"/>
    <p:sldId id="604" r:id="rId5"/>
    <p:sldId id="654" r:id="rId6"/>
    <p:sldId id="687" r:id="rId7"/>
    <p:sldId id="655" r:id="rId8"/>
    <p:sldId id="688" r:id="rId9"/>
    <p:sldId id="689" r:id="rId10"/>
    <p:sldId id="690" r:id="rId11"/>
    <p:sldId id="691" r:id="rId12"/>
    <p:sldId id="692" r:id="rId13"/>
    <p:sldId id="723" r:id="rId14"/>
    <p:sldId id="724" r:id="rId15"/>
    <p:sldId id="725" r:id="rId16"/>
    <p:sldId id="726" r:id="rId17"/>
    <p:sldId id="727" r:id="rId1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11" autoAdjust="0"/>
    <p:restoredTop sz="96851" autoAdjust="0"/>
  </p:normalViewPr>
  <p:slideViewPr>
    <p:cSldViewPr>
      <p:cViewPr>
        <p:scale>
          <a:sx n="111" d="100"/>
          <a:sy n="111" d="100"/>
        </p:scale>
        <p:origin x="1504" y="-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7C92AD4-5C71-7D44-9CDE-66292ABCF78A}" type="datetimeFigureOut">
              <a:rPr lang="en-US"/>
              <a:pPr>
                <a:defRPr/>
              </a:pPr>
              <a:t>1/3/18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1311F9-A587-A447-82A4-E2944E0C6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9F0FEC3-625A-024F-97C0-2954B193619B}" type="datetimeFigureOut">
              <a:rPr lang="zh-CN" altLang="en-US"/>
              <a:pPr>
                <a:defRPr/>
              </a:pPr>
              <a:t>2018/1/3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5F4FD21C-3A28-0F4D-8577-8A42922D03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5F93E9AF-63BE-2C42-A418-79526A7BF664}" type="slidenum">
              <a:rPr lang="zh-CN" altLang="en-US"/>
              <a:pPr>
                <a:spcBef>
                  <a:spcPct val="0"/>
                </a:spcBef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6DB1095-4CF8-6E42-985E-F3A038095906}" type="datetime5">
              <a:rPr lang="zh-CN" altLang="en-US"/>
              <a:pPr>
                <a:defRPr/>
              </a:pPr>
              <a:t>2018/1/3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89976-14C1-AE49-AA88-EF1050FEBD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03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8B0DC-F7FF-8340-BB9C-FEA106057046}" type="datetime5">
              <a:rPr lang="zh-CN" altLang="en-US"/>
              <a:pPr>
                <a:defRPr/>
              </a:pPr>
              <a:t>2018/1/3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2612F-B1E6-6B47-9A67-9C862A131A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17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1E4EA-24B6-0444-9F70-92316CFFF411}" type="datetime5">
              <a:rPr lang="zh-CN" altLang="en-US"/>
              <a:pPr>
                <a:defRPr/>
              </a:pPr>
              <a:t>2018/1/3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0502B-A706-A741-9E22-43438DDBBE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5E2BA-0012-054E-BFC7-51AE9519C06A}" type="datetime5">
              <a:rPr lang="zh-CN" altLang="en-US"/>
              <a:pPr>
                <a:defRPr/>
              </a:pPr>
              <a:t>2018/1/3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5CAEE-885A-5D41-93DF-9DC29A9FE4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96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A1CD8D2-91BB-9042-861D-105735517F76}" type="datetime5">
              <a:rPr lang="zh-CN" altLang="en-US"/>
              <a:pPr>
                <a:defRPr/>
              </a:pPr>
              <a:t>2018/1/3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40FD0-8EE3-EB4C-9F5D-1265FFD62F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06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A570B-1793-E142-B703-D4D4396082F3}" type="datetime5">
              <a:rPr lang="zh-CN" altLang="en-US"/>
              <a:pPr>
                <a:defRPr/>
              </a:pPr>
              <a:t>2018/1/3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75E58-BA64-CE44-99C4-F88A6043C0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5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1CC4731-1A53-D245-9BE7-D2826DD274DF}" type="datetime5">
              <a:rPr lang="zh-CN" altLang="en-US"/>
              <a:pPr>
                <a:defRPr/>
              </a:pPr>
              <a:t>2018/1/3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2F760-B856-BF4D-942A-CE38D478F8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77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2CCE5-4FC0-0348-92D0-CADFACCEEE8D}" type="datetime5">
              <a:rPr lang="zh-CN" altLang="en-US"/>
              <a:pPr>
                <a:defRPr/>
              </a:pPr>
              <a:t>2018/1/3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B6FBC-F874-CB43-92C6-2781C33F17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87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50498A3-15E0-1847-A78D-C5EB1A718412}" type="datetime5">
              <a:rPr lang="zh-CN" altLang="en-US"/>
              <a:pPr>
                <a:defRPr/>
              </a:pPr>
              <a:t>2018/1/3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982D6-D174-A545-B131-2B2F10B139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48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75CFF1D-FBD6-654E-9F18-005BD2A549F0}" type="datetime5">
              <a:rPr lang="zh-CN" altLang="en-US"/>
              <a:pPr>
                <a:defRPr/>
              </a:pPr>
              <a:t>2018/1/3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3E134-9DE7-734F-9768-FD4386680F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4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eaLnBrk="1" fontAlgn="auto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8"/>
              </a:srgbClr>
            </a:outerShdw>
          </a:effec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5DCCE6F-57B1-4C49-8FDC-78A98968FE29}" type="datetime5">
              <a:rPr lang="zh-CN" altLang="en-US"/>
              <a:pPr>
                <a:defRPr/>
              </a:pPr>
              <a:t>2018/1/3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E1A67-5B7E-B341-AF14-94DBF2AE31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11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A8D172B3-BFC6-0547-9B8D-975E43B8DB29}" type="datetime5">
              <a:rPr lang="zh-CN" altLang="en-US"/>
              <a:pPr>
                <a:defRPr/>
              </a:pPr>
              <a:t>2018/1/3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pPr>
              <a:defRPr/>
            </a:pPr>
            <a:fld id="{83395214-8E5F-614C-B33E-985BD0EFBF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2" r:id="rId2"/>
    <p:sldLayoutId id="2147483788" r:id="rId3"/>
    <p:sldLayoutId id="2147483783" r:id="rId4"/>
    <p:sldLayoutId id="2147483789" r:id="rId5"/>
    <p:sldLayoutId id="2147483784" r:id="rId6"/>
    <p:sldLayoutId id="2147483790" r:id="rId7"/>
    <p:sldLayoutId id="2147483791" r:id="rId8"/>
    <p:sldLayoutId id="2147483792" r:id="rId9"/>
    <p:sldLayoutId id="2147483785" r:id="rId10"/>
    <p:sldLayoutId id="214748378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800" dirty="0" smtClean="0"/>
              <a:t>Autumn, 2007</a:t>
            </a:r>
            <a:endParaRPr lang="zh-CN" altLang="en-US" sz="2800" dirty="0"/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1428750" y="3000375"/>
            <a:ext cx="6929438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latin typeface="Gill Sans MT" pitchFamily="34" charset="0"/>
                <a:ea typeface="华文中宋" pitchFamily="2" charset="-122"/>
              </a:rPr>
              <a:t>Chapter 12 – Part 3 of 3</a:t>
            </a:r>
          </a:p>
          <a:p>
            <a:pPr eaLnBrk="1" hangingPunct="1">
              <a:defRPr/>
            </a:pPr>
            <a:endParaRPr lang="en-US" altLang="zh-CN" sz="2800" dirty="0">
              <a:latin typeface="Gill Sans MT" pitchFamily="34" charset="0"/>
              <a:ea typeface="华文中宋" pitchFamily="2" charset="-122"/>
            </a:endParaRPr>
          </a:p>
          <a:p>
            <a:pPr eaLnBrk="1" hangingPunct="1">
              <a:defRPr/>
            </a:pPr>
            <a:r>
              <a:rPr lang="en-US" sz="6000" dirty="0">
                <a:latin typeface="+mj-lt"/>
                <a:ea typeface="宋体" pitchFamily="2" charset="-122"/>
              </a:rPr>
              <a:t>Distributed DBMS Reliability</a:t>
            </a:r>
            <a:endParaRPr lang="zh-CN" altLang="en-US" sz="6000" dirty="0">
              <a:latin typeface="+mj-lt"/>
              <a:ea typeface="华文中宋" pitchFamily="2" charset="-122"/>
            </a:endParaRPr>
          </a:p>
        </p:txBody>
      </p:sp>
      <p:sp>
        <p:nvSpPr>
          <p:cNvPr id="15364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C8B225-EDC5-0C4E-A446-B2628CAB040F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Participant time-outs</a:t>
            </a:r>
            <a:endParaRPr lang="zh-CN" alt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A participant can time-out in INITIAL or READY states.</a:t>
            </a:r>
          </a:p>
          <a:p>
            <a:pPr eaLnBrk="1" hangingPunct="1"/>
            <a:r>
              <a:rPr lang="en-US" altLang="zh-CN" sz="2800"/>
              <a:t>INITIAL</a:t>
            </a:r>
          </a:p>
          <a:p>
            <a:pPr lvl="1" eaLnBrk="1" hangingPunct="1"/>
            <a:r>
              <a:rPr lang="en-US" altLang="zh-CN" sz="2400"/>
              <a:t>The participant is waiting for a “prepare” message.</a:t>
            </a:r>
          </a:p>
          <a:p>
            <a:pPr lvl="1" eaLnBrk="1" hangingPunct="1"/>
            <a:r>
              <a:rPr lang="en-US" altLang="zh-CN" sz="2400"/>
              <a:t>The coordinator must have failed in INITIAL state.</a:t>
            </a:r>
            <a:endParaRPr lang="zh-CN" altLang="en-US" sz="700"/>
          </a:p>
          <a:p>
            <a:pPr lvl="1" eaLnBrk="1" hangingPunct="1"/>
            <a:r>
              <a:rPr lang="en-US" altLang="zh-CN" sz="2400">
                <a:solidFill>
                  <a:srgbClr val="0000FF"/>
                </a:solidFill>
              </a:rPr>
              <a:t>Solution</a:t>
            </a:r>
            <a:r>
              <a:rPr lang="en-US" altLang="zh-CN" sz="2400"/>
              <a:t>: the participant unilaterally aborts the transaction. If the "prepare" message arrives later. It can be responded by</a:t>
            </a:r>
            <a:endParaRPr lang="zh-CN" altLang="en-US" sz="700"/>
          </a:p>
          <a:p>
            <a:pPr lvl="2" eaLnBrk="1" hangingPunct="1"/>
            <a:r>
              <a:rPr lang="en-US" altLang="zh-CN" sz="2000"/>
              <a:t>vote abort, or</a:t>
            </a:r>
            <a:endParaRPr lang="zh-CN" altLang="en-US" sz="300"/>
          </a:p>
          <a:p>
            <a:pPr lvl="2" eaLnBrk="1" hangingPunct="1"/>
            <a:r>
              <a:rPr lang="en-US" altLang="zh-CN" sz="2000"/>
              <a:t>just ignoring the message. This causes the time-out of the coordinator in the WAIT state (see the previous discussion for this case).</a:t>
            </a:r>
            <a:endParaRPr lang="zh-CN" altLang="en-US" sz="300"/>
          </a:p>
          <a:p>
            <a:pPr eaLnBrk="1" hangingPunct="1"/>
            <a:endParaRPr lang="en-US" altLang="zh-CN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Distributed Database Systems</a:t>
            </a:r>
            <a:endParaRPr lang="zh-CN" altLang="en-US" dirty="0"/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BDF4C3-6833-E84B-AA43-E4A0BC35033C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Participant time-outs</a:t>
            </a:r>
            <a:endParaRPr lang="zh-CN" altLang="en-US" dirty="0"/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READY</a:t>
            </a:r>
          </a:p>
          <a:p>
            <a:pPr lvl="1" eaLnBrk="1" hangingPunct="1"/>
            <a:r>
              <a:rPr lang="en-US" altLang="zh-CN" sz="2400"/>
              <a:t>The participant must have "voted commit" and therefore cannot change it and unilaterally abort it.</a:t>
            </a:r>
            <a:endParaRPr lang="zh-CN" altLang="en-US" sz="700"/>
          </a:p>
          <a:p>
            <a:pPr lvl="1" eaLnBrk="1" hangingPunct="1"/>
            <a:r>
              <a:rPr lang="en-US" altLang="zh-CN" sz="2400">
                <a:solidFill>
                  <a:srgbClr val="0000FF"/>
                </a:solidFill>
              </a:rPr>
              <a:t>Solution: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FF0000"/>
                </a:solidFill>
              </a:rPr>
              <a:t>blocked</a:t>
            </a:r>
            <a:r>
              <a:rPr lang="en-US" altLang="zh-CN" sz="2400"/>
              <a:t> until it can learn (from the coordinator or other participants) the ultimate fate of the transaction.</a:t>
            </a:r>
          </a:p>
          <a:p>
            <a:pPr eaLnBrk="1" hangingPunct="1"/>
            <a:r>
              <a:rPr lang="en-US" altLang="zh-CN" sz="2800"/>
              <a:t>In centralized communication structure, a participant has to ask the coordinator for its decision. If the coordinator failed, the participant will remain blocked.</a:t>
            </a:r>
            <a:endParaRPr lang="zh-CN" altLang="en-US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954799-EE9C-D34F-A24C-245E6B3220F8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Can blocking problem be overcome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?</a:t>
            </a:r>
            <a:r>
              <a:rPr lang="en-US" sz="3600" dirty="0" smtClean="0"/>
              <a:t> </a:t>
            </a:r>
            <a:endParaRPr lang="zh-CN" altLang="en-US" sz="3600" dirty="0"/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  <a:r>
              <a:rPr lang="en-US" altLang="zh-CN" sz="6000"/>
              <a:t>No!</a:t>
            </a:r>
            <a:endParaRPr lang="zh-CN" altLang="en-US"/>
          </a:p>
          <a:p>
            <a:pPr eaLnBrk="1" hangingPunct="1"/>
            <a:r>
              <a:rPr lang="en-US" altLang="zh-CN"/>
              <a:t> 2PC is an inherently blocking protocol.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46A4B0-7718-2E43-858B-224603F9E8CA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Course Summary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  <a:defRPr/>
            </a:pPr>
            <a:r>
              <a:rPr lang="en-US" dirty="0" smtClean="0"/>
              <a:t>    Course objectives: study the fundamental issues of DDB.  Topics covered</a:t>
            </a:r>
          </a:p>
          <a:p>
            <a:pPr>
              <a:buFont typeface="Wingdings 2" pitchFamily="18" charset="2"/>
              <a:buChar char=""/>
              <a:defRPr/>
            </a:pPr>
            <a:r>
              <a:rPr lang="en-US" sz="2400" dirty="0" smtClean="0"/>
              <a:t>Chapter 1 Introduction</a:t>
            </a:r>
            <a:endParaRPr lang="zh-CN" altLang="en-US" sz="2400" dirty="0" smtClean="0"/>
          </a:p>
          <a:p>
            <a:pPr>
              <a:buFont typeface="Wingdings 2" pitchFamily="18" charset="2"/>
              <a:buChar char=""/>
              <a:defRPr/>
            </a:pPr>
            <a:r>
              <a:rPr lang="en-US" sz="2400" dirty="0" smtClean="0"/>
              <a:t>Chapter 4 Distributed DBMS Architecture</a:t>
            </a:r>
            <a:endParaRPr lang="zh-CN" altLang="en-US" sz="2400" dirty="0" smtClean="0"/>
          </a:p>
          <a:p>
            <a:pPr lvl="1">
              <a:buFont typeface="Verdana" pitchFamily="34" charset="0"/>
              <a:buChar char="◦"/>
              <a:defRPr/>
            </a:pPr>
            <a:r>
              <a:rPr lang="en-US" sz="2000" dirty="0" smtClean="0"/>
              <a:t>Transparency and data independence, the major goals of DBMS</a:t>
            </a:r>
            <a:endParaRPr lang="zh-CN" altLang="en-US" sz="2000" dirty="0" smtClean="0"/>
          </a:p>
          <a:p>
            <a:pPr lvl="1">
              <a:buFont typeface="Verdana" pitchFamily="34" charset="0"/>
              <a:buChar char="◦"/>
              <a:defRPr/>
            </a:pPr>
            <a:r>
              <a:rPr lang="en-US" sz="2000" dirty="0" smtClean="0"/>
              <a:t>ANSI/SPARC 3-level architecture</a:t>
            </a:r>
            <a:endParaRPr lang="zh-CN" altLang="en-US" sz="2000" dirty="0" smtClean="0"/>
          </a:p>
          <a:p>
            <a:pPr lvl="1">
              <a:buFont typeface="Verdana" pitchFamily="34" charset="0"/>
              <a:buChar char="◦"/>
              <a:defRPr/>
            </a:pPr>
            <a:r>
              <a:rPr lang="en-US" sz="2000" dirty="0" smtClean="0"/>
              <a:t>Components of DDBMS</a:t>
            </a:r>
            <a:endParaRPr lang="zh-CN" altLang="en-US" sz="2000" dirty="0" smtClean="0"/>
          </a:p>
          <a:p>
            <a:pPr lvl="1">
              <a:buFont typeface="Verdana" pitchFamily="34" charset="0"/>
              <a:buChar char="◦"/>
              <a:defRPr/>
            </a:pPr>
            <a:r>
              <a:rPr lang="en-US" sz="2000" dirty="0" smtClean="0"/>
              <a:t>User Processor at local site, plus Data Processor at remote site</a:t>
            </a:r>
            <a:endParaRPr lang="zh-CN" altLang="en-US" sz="2000" dirty="0" smtClean="0"/>
          </a:p>
          <a:p>
            <a:pPr lvl="1">
              <a:buFont typeface="Verdana" pitchFamily="34" charset="0"/>
              <a:buChar char="◦"/>
              <a:defRPr/>
            </a:pPr>
            <a:r>
              <a:rPr lang="en-US" sz="2000" dirty="0" smtClean="0"/>
              <a:t>Global directory</a:t>
            </a:r>
            <a:endParaRPr lang="zh-CN" altLang="en-US" sz="2000" dirty="0" smtClean="0"/>
          </a:p>
          <a:p>
            <a:pPr marL="0" indent="0">
              <a:buFont typeface="Wingdings 2" pitchFamily="18" charset="2"/>
              <a:buNone/>
              <a:defRPr/>
            </a:pPr>
            <a:endParaRPr lang="zh-CN" altLang="en-US" dirty="0" smtClean="0"/>
          </a:p>
          <a:p>
            <a:pPr>
              <a:buFont typeface="Wingdings 2" pitchFamily="18" charset="2"/>
              <a:buChar char=""/>
              <a:defRPr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DBE5D9-5708-B94D-8210-CFBE5C153414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Chapter 5 Distributed DB Design</a:t>
            </a:r>
          </a:p>
          <a:p>
            <a:pPr lvl="1"/>
            <a:r>
              <a:rPr lang="en-US" altLang="zh-CN" sz="2000"/>
              <a:t>DDB design = Data fragmentation</a:t>
            </a:r>
            <a:endParaRPr lang="zh-CN" altLang="en-US" sz="2000"/>
          </a:p>
          <a:p>
            <a:pPr lvl="1"/>
            <a:r>
              <a:rPr lang="en-US" altLang="zh-CN" sz="2000"/>
              <a:t>Why</a:t>
            </a:r>
            <a:endParaRPr lang="zh-CN" altLang="en-US" sz="2000"/>
          </a:p>
          <a:p>
            <a:pPr lvl="1"/>
            <a:r>
              <a:rPr lang="en-US" altLang="zh-CN" sz="2000"/>
              <a:t>How</a:t>
            </a:r>
            <a:endParaRPr lang="zh-CN" altLang="en-US" sz="2000"/>
          </a:p>
          <a:p>
            <a:pPr lvl="1"/>
            <a:r>
              <a:rPr lang="en-US" altLang="zh-CN" sz="2000"/>
              <a:t>Correctness of fragmentation</a:t>
            </a:r>
            <a:endParaRPr lang="zh-CN" altLang="en-US" sz="2000"/>
          </a:p>
          <a:p>
            <a:r>
              <a:rPr lang="en-US" altLang="zh-CN" sz="2400"/>
              <a:t>Chapter 7 Overview of Query Processing</a:t>
            </a:r>
            <a:endParaRPr lang="zh-CN" altLang="en-US" sz="2400"/>
          </a:p>
          <a:p>
            <a:pPr lvl="1"/>
            <a:r>
              <a:rPr lang="en-US" altLang="zh-CN" sz="2000"/>
              <a:t>Problem</a:t>
            </a:r>
            <a:endParaRPr lang="zh-CN" altLang="en-US" sz="2000"/>
          </a:p>
          <a:p>
            <a:pPr lvl="1"/>
            <a:r>
              <a:rPr lang="en-US" altLang="zh-CN" sz="2000"/>
              <a:t>Objective</a:t>
            </a:r>
            <a:endParaRPr lang="zh-CN" altLang="en-US" sz="2000"/>
          </a:p>
          <a:p>
            <a:pPr lvl="1"/>
            <a:r>
              <a:rPr lang="en-US" altLang="zh-CN" sz="2000"/>
              <a:t>Complexity, characterization</a:t>
            </a:r>
            <a:endParaRPr lang="zh-CN" altLang="en-US" sz="2000"/>
          </a:p>
          <a:p>
            <a:pPr lvl="1"/>
            <a:r>
              <a:rPr lang="en-US" altLang="zh-CN" sz="2000"/>
              <a:t>Layers of query processing</a:t>
            </a:r>
            <a:endParaRPr lang="zh-CN" altLang="en-US" sz="2000"/>
          </a:p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507E99-77C1-004D-A82A-AD81B91BFA74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Chapter 8 Optimization of Distributed Queries</a:t>
            </a:r>
            <a:endParaRPr lang="zh-CN" altLang="en-US" sz="2400"/>
          </a:p>
          <a:p>
            <a:pPr lvl="1"/>
            <a:r>
              <a:rPr lang="en-US" altLang="zh-CN" sz="2000"/>
              <a:t>Cost model </a:t>
            </a:r>
            <a:endParaRPr lang="zh-CN" altLang="en-US" sz="2000"/>
          </a:p>
          <a:p>
            <a:pPr lvl="1"/>
            <a:r>
              <a:rPr lang="en-US" altLang="zh-CN" sz="2000"/>
              <a:t>Centralized query optimization</a:t>
            </a:r>
            <a:endParaRPr lang="zh-CN" altLang="en-US" sz="2000"/>
          </a:p>
          <a:p>
            <a:pPr lvl="2"/>
            <a:r>
              <a:rPr lang="en-US" altLang="zh-CN" sz="1600"/>
              <a:t>INGRES</a:t>
            </a:r>
            <a:endParaRPr lang="zh-CN" altLang="en-US" sz="1600"/>
          </a:p>
          <a:p>
            <a:pPr lvl="2"/>
            <a:r>
              <a:rPr lang="en-US" altLang="zh-CN" sz="1600"/>
              <a:t>System R</a:t>
            </a:r>
            <a:endParaRPr lang="zh-CN" altLang="en-US" sz="1600"/>
          </a:p>
          <a:p>
            <a:pPr lvl="1"/>
            <a:r>
              <a:rPr lang="en-US" altLang="zh-CN" sz="2000"/>
              <a:t>Distributed query optimization</a:t>
            </a:r>
            <a:endParaRPr lang="zh-CN" altLang="en-US" sz="2000"/>
          </a:p>
          <a:p>
            <a:pPr lvl="2"/>
            <a:r>
              <a:rPr lang="en-US" altLang="zh-CN" sz="1600"/>
              <a:t>INGRES</a:t>
            </a:r>
            <a:endParaRPr lang="zh-CN" altLang="en-US" sz="1600"/>
          </a:p>
          <a:p>
            <a:pPr lvl="2"/>
            <a:r>
              <a:rPr lang="en-US" altLang="zh-CN" sz="1600"/>
              <a:t>System R*</a:t>
            </a:r>
            <a:endParaRPr lang="zh-CN" altLang="en-US" sz="1600"/>
          </a:p>
          <a:p>
            <a:r>
              <a:rPr lang="en-US" altLang="zh-CN" sz="2400"/>
              <a:t>Chapter 10 Introduction to Transaction Management</a:t>
            </a:r>
            <a:endParaRPr lang="zh-CN" altLang="en-US"/>
          </a:p>
          <a:p>
            <a:pPr lvl="1"/>
            <a:r>
              <a:rPr lang="en-US" altLang="zh-CN" sz="2000"/>
              <a:t>Properties of transactions: ACID</a:t>
            </a:r>
            <a:endParaRPr lang="zh-CN" altLang="en-US" sz="2000"/>
          </a:p>
          <a:p>
            <a:pPr lvl="1"/>
            <a:r>
              <a:rPr lang="en-US" altLang="zh-CN" sz="2000"/>
              <a:t>Formalization – partial order, or DAG</a:t>
            </a:r>
            <a:endParaRPr lang="zh-CN" altLang="en-US" sz="2000"/>
          </a:p>
          <a:p>
            <a:pPr lvl="1"/>
            <a:r>
              <a:rPr lang="en-US" altLang="zh-CN" sz="2000"/>
              <a:t>Termination of transactions</a:t>
            </a:r>
            <a:endParaRPr lang="zh-CN" altLang="en-US" sz="2000"/>
          </a:p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B5E2A4-EE3E-474B-A11C-12C52EDE5185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Chapter 11 Distributed Concurrency Control</a:t>
            </a:r>
            <a:endParaRPr lang="zh-CN" altLang="en-US" sz="2400"/>
          </a:p>
          <a:p>
            <a:pPr lvl="1"/>
            <a:r>
              <a:rPr lang="en-US" altLang="zh-CN" sz="2000"/>
              <a:t>Serializability theory</a:t>
            </a:r>
            <a:endParaRPr lang="zh-CN" altLang="en-US" sz="2000"/>
          </a:p>
          <a:p>
            <a:pPr lvl="1"/>
            <a:r>
              <a:rPr lang="en-US" altLang="zh-CN" sz="2000"/>
              <a:t>Locking-based algorithms</a:t>
            </a:r>
            <a:endParaRPr lang="zh-CN" altLang="en-US" sz="2000"/>
          </a:p>
          <a:p>
            <a:pPr lvl="2"/>
            <a:r>
              <a:rPr lang="en-US" altLang="zh-CN" sz="1600"/>
              <a:t>Basic</a:t>
            </a:r>
            <a:endParaRPr lang="zh-CN" altLang="en-US" sz="1600"/>
          </a:p>
          <a:p>
            <a:pPr lvl="2"/>
            <a:r>
              <a:rPr lang="en-US" altLang="zh-CN" sz="1600"/>
              <a:t>2PL</a:t>
            </a:r>
            <a:endParaRPr lang="zh-CN" altLang="en-US" sz="1600"/>
          </a:p>
          <a:p>
            <a:pPr lvl="2"/>
            <a:r>
              <a:rPr lang="en-US" altLang="zh-CN" sz="1600"/>
              <a:t>Strict 2PL</a:t>
            </a:r>
            <a:endParaRPr lang="zh-CN" altLang="en-US" sz="1600"/>
          </a:p>
          <a:p>
            <a:pPr lvl="1"/>
            <a:r>
              <a:rPr lang="en-US" altLang="zh-CN" sz="2000"/>
              <a:t>Timestamp-based algorithms</a:t>
            </a:r>
            <a:endParaRPr lang="zh-CN" altLang="en-US" sz="2000"/>
          </a:p>
          <a:p>
            <a:pPr lvl="2"/>
            <a:r>
              <a:rPr lang="en-US" altLang="zh-CN" sz="1600"/>
              <a:t>Basic</a:t>
            </a:r>
            <a:endParaRPr lang="zh-CN" altLang="en-US" sz="1600"/>
          </a:p>
          <a:p>
            <a:pPr lvl="2"/>
            <a:r>
              <a:rPr lang="en-US" altLang="zh-CN" sz="1600"/>
              <a:t>Conservative</a:t>
            </a:r>
            <a:endParaRPr lang="zh-CN" altLang="en-US" sz="1600"/>
          </a:p>
          <a:p>
            <a:pPr lvl="2"/>
            <a:r>
              <a:rPr lang="en-US" altLang="zh-CN" sz="1600"/>
              <a:t>Extremely conservative</a:t>
            </a:r>
            <a:endParaRPr lang="zh-CN" altLang="en-US" sz="1600"/>
          </a:p>
          <a:p>
            <a:pPr lvl="1"/>
            <a:r>
              <a:rPr lang="en-US" altLang="zh-CN" sz="2000"/>
              <a:t>Optimistic versus pessimistic</a:t>
            </a:r>
            <a:endParaRPr lang="zh-CN" altLang="en-US" sz="2000"/>
          </a:p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A425D4-D82F-6346-8F67-4E51312AB3A2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Chapter 12 Distributed DBMS Reliability</a:t>
            </a:r>
            <a:endParaRPr lang="zh-CN" altLang="en-US" sz="2400"/>
          </a:p>
          <a:p>
            <a:pPr lvl="1"/>
            <a:r>
              <a:rPr lang="en-US" altLang="zh-CN" sz="2000"/>
              <a:t>Reliability and types of failures</a:t>
            </a:r>
            <a:endParaRPr lang="zh-CN" altLang="en-US" sz="2000"/>
          </a:p>
          <a:p>
            <a:pPr lvl="1"/>
            <a:r>
              <a:rPr lang="en-US" altLang="zh-CN" sz="2000"/>
              <a:t>Local recovery protocols</a:t>
            </a:r>
            <a:endParaRPr lang="zh-CN" altLang="en-US" sz="2000"/>
          </a:p>
          <a:p>
            <a:pPr lvl="2"/>
            <a:r>
              <a:rPr lang="en-US" altLang="zh-CN" sz="1600"/>
              <a:t>Architecture and log file</a:t>
            </a:r>
            <a:endParaRPr lang="zh-CN" altLang="en-US" sz="1600"/>
          </a:p>
          <a:p>
            <a:pPr lvl="2"/>
            <a:r>
              <a:rPr lang="en-US" altLang="zh-CN" sz="1600"/>
              <a:t>Execution of LRM commands</a:t>
            </a:r>
            <a:endParaRPr lang="zh-CN" altLang="en-US" sz="1600"/>
          </a:p>
          <a:p>
            <a:pPr lvl="2"/>
            <a:r>
              <a:rPr lang="en-US" altLang="zh-CN" sz="1600"/>
              <a:t>Checkpoint</a:t>
            </a:r>
            <a:endParaRPr lang="zh-CN" altLang="en-US" sz="1600"/>
          </a:p>
          <a:p>
            <a:pPr lvl="1"/>
            <a:r>
              <a:rPr lang="en-US" altLang="zh-CN" sz="2000"/>
              <a:t>Distributed reliability protocols</a:t>
            </a:r>
            <a:endParaRPr lang="zh-CN" altLang="en-US" sz="2000"/>
          </a:p>
          <a:p>
            <a:pPr lvl="2"/>
            <a:r>
              <a:rPr lang="en-US" altLang="zh-CN" sz="1600"/>
              <a:t>2PC protocol</a:t>
            </a:r>
            <a:endParaRPr lang="zh-CN" altLang="en-US" sz="1600"/>
          </a:p>
          <a:p>
            <a:pPr lvl="2"/>
            <a:r>
              <a:rPr lang="en-US" altLang="zh-CN" sz="1600"/>
              <a:t>Termination protocols</a:t>
            </a:r>
            <a:endParaRPr lang="zh-CN" altLang="en-US" sz="1600"/>
          </a:p>
          <a:p>
            <a:pPr lvl="2"/>
            <a:r>
              <a:rPr lang="en-US" altLang="zh-CN" sz="1600"/>
              <a:t>Recovery protocols</a:t>
            </a:r>
            <a:endParaRPr lang="zh-CN" altLang="en-US" sz="1600"/>
          </a:p>
          <a:p>
            <a:pPr lvl="2"/>
            <a:r>
              <a:rPr lang="en-US" altLang="zh-CN" sz="1600"/>
              <a:t>3PC – a non-blocking protocols</a:t>
            </a:r>
            <a:endParaRPr lang="zh-CN" altLang="en-US" sz="1600"/>
          </a:p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E70C5E-89CE-A54C-9A16-40FF530F9A2C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2"/>
          <p:cNvSpPr>
            <a:spLocks noGrp="1"/>
          </p:cNvSpPr>
          <p:nvPr>
            <p:ph idx="1"/>
          </p:nvPr>
        </p:nvSpPr>
        <p:spPr>
          <a:xfrm>
            <a:off x="1435100" y="857250"/>
            <a:ext cx="7499350" cy="5572125"/>
          </a:xfrm>
        </p:spPr>
        <p:txBody>
          <a:bodyPr/>
          <a:lstStyle/>
          <a:p>
            <a:pPr eaLnBrk="1" hangingPunct="1">
              <a:buFont typeface="Wingdings 2" charset="2"/>
              <a:buNone/>
            </a:pPr>
            <a:r>
              <a:rPr lang="en-US" altLang="zh-CN">
                <a:solidFill>
                  <a:schemeClr val="tx2"/>
                </a:solidFill>
              </a:rPr>
              <a:t>12.1	Reliability Concepts And Measures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solidFill>
                  <a:schemeClr val="tx2"/>
                </a:solidFill>
              </a:rPr>
              <a:t>12.2	Failures And Fault Tolerance In</a:t>
            </a:r>
            <a:br>
              <a:rPr lang="en-US" altLang="zh-CN">
                <a:solidFill>
                  <a:schemeClr val="tx2"/>
                </a:solidFill>
              </a:rPr>
            </a:br>
            <a:r>
              <a:rPr lang="en-US" altLang="zh-CN">
                <a:solidFill>
                  <a:schemeClr val="tx2"/>
                </a:solidFill>
              </a:rPr>
              <a:t>	Distributed Systems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solidFill>
                  <a:schemeClr val="tx2"/>
                </a:solidFill>
              </a:rPr>
              <a:t>12.3	Failures In Distributed DBMS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solidFill>
                  <a:schemeClr val="tx2"/>
                </a:solidFill>
              </a:rPr>
              <a:t>12.4	Local Reliability Protocols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solidFill>
                  <a:schemeClr val="tx2"/>
                </a:solidFill>
              </a:rPr>
              <a:t>12.5 Distributed Reliability Protocols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1E5AB9-E58D-9346-AFF9-C835271E744D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b="0" cap="none" dirty="0" smtClean="0"/>
              <a:t>Dealing with Site Failures</a:t>
            </a:r>
            <a:endParaRPr lang="zh-CN" altLang="en-US" sz="4400" b="0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 smtClean="0"/>
              <a:t>Section 12.6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7AD1C1-0645-954C-A194-F257F825431D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Problem with 2PC</a:t>
            </a:r>
            <a:endParaRPr lang="zh-CN" altLang="en-US" dirty="0"/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2338388"/>
          </a:xfrm>
        </p:spPr>
        <p:txBody>
          <a:bodyPr/>
          <a:lstStyle/>
          <a:p>
            <a:pPr eaLnBrk="1" hangingPunct="1"/>
            <a:r>
              <a:rPr lang="en-US" altLang="zh-CN" sz="2800"/>
              <a:t>2PC is designed for dealing with </a:t>
            </a:r>
            <a:r>
              <a:rPr lang="en-US" altLang="zh-CN" sz="2800">
                <a:solidFill>
                  <a:srgbClr val="FF0000"/>
                </a:solidFill>
              </a:rPr>
              <a:t>system crashes</a:t>
            </a:r>
            <a:r>
              <a:rPr lang="en-US" altLang="zh-CN" sz="2800"/>
              <a:t>.</a:t>
            </a:r>
            <a:endParaRPr lang="zh-CN" altLang="en-US" sz="2800"/>
          </a:p>
          <a:p>
            <a:pPr eaLnBrk="1" hangingPunct="1"/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CFA967-E2EA-5E4E-BC54-9D7F06FA4ECE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19461" name="Rectangle 10"/>
          <p:cNvSpPr>
            <a:spLocks noChangeArrowheads="1"/>
          </p:cNvSpPr>
          <p:nvPr/>
        </p:nvSpPr>
        <p:spPr bwMode="auto">
          <a:xfrm>
            <a:off x="1714500" y="4429125"/>
            <a:ext cx="3429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Failed site can properly recover without consulting other sites.</a:t>
            </a: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19462" name="Rectangle 11"/>
          <p:cNvSpPr>
            <a:spLocks noChangeArrowheads="1"/>
          </p:cNvSpPr>
          <p:nvPr/>
        </p:nvSpPr>
        <p:spPr bwMode="auto">
          <a:xfrm>
            <a:off x="5214938" y="4429125"/>
            <a:ext cx="36433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Operational site can properly terminate properly without waiting for the recovery of failed site.</a:t>
            </a:r>
            <a:endParaRPr lang="zh-CN" altLang="en-US" sz="1800">
              <a:latin typeface="Arial" charset="0"/>
              <a:ea typeface="宋体" charset="-122"/>
            </a:endParaRPr>
          </a:p>
        </p:txBody>
      </p:sp>
      <p:pic>
        <p:nvPicPr>
          <p:cNvPr id="194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2071688"/>
            <a:ext cx="48577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rot="5400000" flipH="1" flipV="1">
            <a:off x="2607469" y="4036219"/>
            <a:ext cx="500062" cy="285750"/>
          </a:xfrm>
          <a:prstGeom prst="straightConnector1">
            <a:avLst/>
          </a:prstGeom>
          <a:ln w="317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V="1">
            <a:off x="6623844" y="4091782"/>
            <a:ext cx="504825" cy="179387"/>
          </a:xfrm>
          <a:prstGeom prst="straightConnector1">
            <a:avLst/>
          </a:prstGeom>
          <a:ln w="317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714500" y="5429250"/>
            <a:ext cx="6929438" cy="830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Independent recovery and non-blocking protocols exist only for </a:t>
            </a:r>
            <a:r>
              <a:rPr lang="en-US" sz="2400" dirty="0">
                <a:solidFill>
                  <a:srgbClr val="FF0000"/>
                </a:solidFill>
              </a:rPr>
              <a:t>single-site</a:t>
            </a:r>
            <a:r>
              <a:rPr lang="en-US" sz="2400" dirty="0">
                <a:solidFill>
                  <a:schemeClr val="tx2"/>
                </a:solidFill>
              </a:rPr>
              <a:t> failures.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Problem with 2PC</a:t>
            </a:r>
            <a:endParaRPr lang="zh-CN" altLang="en-US" dirty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2PC is </a:t>
            </a:r>
            <a:r>
              <a:rPr lang="en-US" altLang="zh-CN">
                <a:solidFill>
                  <a:srgbClr val="FF0000"/>
                </a:solidFill>
              </a:rPr>
              <a:t>inherently blocking </a:t>
            </a:r>
            <a:r>
              <a:rPr lang="en-US" altLang="zh-CN"/>
              <a:t>!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AEEA37-93D8-1446-A270-BC81F37F9F03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2143125"/>
            <a:ext cx="581025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Box 5"/>
          <p:cNvSpPr txBox="1">
            <a:spLocks noChangeArrowheads="1"/>
          </p:cNvSpPr>
          <p:nvPr/>
        </p:nvSpPr>
        <p:spPr bwMode="auto">
          <a:xfrm>
            <a:off x="1500188" y="2460625"/>
            <a:ext cx="7358062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charset="0"/>
                <a:ea typeface="宋体" charset="-122"/>
              </a:rPr>
              <a:t>Subsection 12.6.1</a:t>
            </a:r>
            <a:br>
              <a:rPr lang="en-US" altLang="zh-CN" sz="2800">
                <a:latin typeface="Arial" charset="0"/>
                <a:ea typeface="宋体" charset="-122"/>
              </a:rPr>
            </a:br>
            <a:r>
              <a:rPr lang="en-US" altLang="zh-CN" sz="4000">
                <a:latin typeface="Arial" charset="0"/>
                <a:ea typeface="宋体" charset="-122"/>
              </a:rPr>
              <a:t/>
            </a:r>
            <a:br>
              <a:rPr lang="en-US" altLang="zh-CN" sz="4000">
                <a:latin typeface="Arial" charset="0"/>
                <a:ea typeface="宋体" charset="-122"/>
              </a:rPr>
            </a:br>
            <a:r>
              <a:rPr lang="en-US" altLang="zh-CN" sz="4000">
                <a:latin typeface="Arial" charset="0"/>
                <a:ea typeface="宋体" charset="-122"/>
              </a:rPr>
              <a:t>Termination and Recovery Protocols of 2PC</a:t>
            </a:r>
            <a:endParaRPr lang="zh-CN" altLang="en-US" sz="4000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State transition in 2PC protocol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92C47A-0FDC-A948-AC12-077F9AB267CD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785938"/>
            <a:ext cx="65722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Coordinator time-outs</a:t>
            </a:r>
            <a:endParaRPr lang="zh-CN" altLang="en-US" dirty="0"/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The coordinator can time-out in WAIT, ABORT, and COMMIT states.</a:t>
            </a:r>
            <a:endParaRPr lang="zh-CN" altLang="en-US" sz="2800"/>
          </a:p>
          <a:p>
            <a:pPr eaLnBrk="1" hangingPunct="1"/>
            <a:r>
              <a:rPr lang="en-US" altLang="zh-CN"/>
              <a:t>WAIT</a:t>
            </a:r>
          </a:p>
          <a:p>
            <a:pPr lvl="1" eaLnBrk="1" hangingPunct="1"/>
            <a:r>
              <a:rPr lang="en-US" altLang="zh-CN"/>
              <a:t>The coordinator is waiting for the local decisions from the participants.</a:t>
            </a:r>
            <a:endParaRPr lang="zh-CN" altLang="en-US"/>
          </a:p>
          <a:p>
            <a:pPr lvl="1" eaLnBrk="1" hangingPunct="1"/>
            <a:r>
              <a:rPr lang="en-US" altLang="zh-CN">
                <a:solidFill>
                  <a:srgbClr val="0000FF"/>
                </a:solidFill>
              </a:rPr>
              <a:t>Solution</a:t>
            </a:r>
            <a:r>
              <a:rPr lang="en-US" altLang="zh-CN"/>
              <a:t>: the coordinator decides to globally abort the transaction by writing an abort record in the log, and sending a global abort to all participants</a:t>
            </a:r>
            <a:endParaRPr lang="zh-CN" altLang="en-US"/>
          </a:p>
          <a:p>
            <a:pPr eaLnBrk="1" hangingPunct="1"/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15C436-32D3-A449-8994-9026165AB136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Coordinator time-outs</a:t>
            </a:r>
            <a:endParaRPr lang="zh-CN" altLang="en-US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COMMIT or ABORT</a:t>
            </a:r>
          </a:p>
          <a:p>
            <a:pPr lvl="1" eaLnBrk="1" hangingPunct="1"/>
            <a:r>
              <a:rPr lang="en-US" altLang="zh-CN"/>
              <a:t>The coordinator is not certain if the commit or abort procedures have been completed by the LRMs of all participants.</a:t>
            </a:r>
            <a:endParaRPr lang="zh-CN" altLang="en-US" sz="800"/>
          </a:p>
          <a:p>
            <a:pPr lvl="1" eaLnBrk="1" hangingPunct="1"/>
            <a:r>
              <a:rPr lang="en-US" altLang="zh-CN">
                <a:solidFill>
                  <a:srgbClr val="0000FF"/>
                </a:solidFill>
              </a:rPr>
              <a:t>Solution</a:t>
            </a:r>
            <a:r>
              <a:rPr lang="en-US" altLang="zh-CN"/>
              <a:t>: resend the "global-commit" or "global abort" to the site that have not acknowledged.</a:t>
            </a:r>
            <a:endParaRPr lang="zh-CN" altLang="en-US" sz="800"/>
          </a:p>
          <a:p>
            <a:pPr eaLnBrk="1" hangingPunct="1"/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0F417A-D19D-9045-B044-C365F1B1EAC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6934</TotalTime>
  <Words>607</Words>
  <Application>Microsoft Macintosh PowerPoint</Application>
  <PresentationFormat>On-screen Show (4:3)</PresentationFormat>
  <Paragraphs>134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宋体</vt:lpstr>
      <vt:lpstr>Gill Sans MT</vt:lpstr>
      <vt:lpstr>华文中宋</vt:lpstr>
      <vt:lpstr>Wingdings 2</vt:lpstr>
      <vt:lpstr>Verdana</vt:lpstr>
      <vt:lpstr>Calibri</vt:lpstr>
      <vt:lpstr>Times New Roman</vt:lpstr>
      <vt:lpstr>Solstice</vt:lpstr>
      <vt:lpstr>Distributed Database Systems</vt:lpstr>
      <vt:lpstr>PowerPoint Presentation</vt:lpstr>
      <vt:lpstr>Dealing with Site Failures</vt:lpstr>
      <vt:lpstr>Problem with 2PC</vt:lpstr>
      <vt:lpstr>Problem with 2PC</vt:lpstr>
      <vt:lpstr>PowerPoint Presentation</vt:lpstr>
      <vt:lpstr>State transition in 2PC protocol</vt:lpstr>
      <vt:lpstr>Coordinator time-outs</vt:lpstr>
      <vt:lpstr>Coordinator time-outs</vt:lpstr>
      <vt:lpstr>Participant time-outs</vt:lpstr>
      <vt:lpstr>Participant time-outs</vt:lpstr>
      <vt:lpstr>Can blocking problem be overcome? </vt:lpstr>
      <vt:lpstr>Course Summary</vt:lpstr>
      <vt:lpstr>PowerPoint Presentation</vt:lpstr>
      <vt:lpstr>PowerPoint Presentation</vt:lpstr>
      <vt:lpstr>PowerPoint Presentation</vt:lpstr>
      <vt:lpstr>PowerPoint Presentation</vt:lpstr>
    </vt:vector>
  </TitlesOfParts>
  <Company>DB Group, Tsinghua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范举</cp:lastModifiedBy>
  <cp:revision>1345</cp:revision>
  <dcterms:created xsi:type="dcterms:W3CDTF">2007-09-19T09:41:51Z</dcterms:created>
  <dcterms:modified xsi:type="dcterms:W3CDTF">2018-01-03T07:27:34Z</dcterms:modified>
</cp:coreProperties>
</file>