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9"/>
  </p:notesMasterIdLst>
  <p:sldIdLst>
    <p:sldId id="256" r:id="rId2"/>
    <p:sldId id="518" r:id="rId3"/>
    <p:sldId id="484" r:id="rId4"/>
    <p:sldId id="483" r:id="rId5"/>
    <p:sldId id="530" r:id="rId6"/>
    <p:sldId id="485" r:id="rId7"/>
    <p:sldId id="486" r:id="rId8"/>
    <p:sldId id="487" r:id="rId9"/>
    <p:sldId id="488" r:id="rId10"/>
    <p:sldId id="489" r:id="rId11"/>
    <p:sldId id="491" r:id="rId12"/>
    <p:sldId id="492" r:id="rId13"/>
    <p:sldId id="493" r:id="rId14"/>
    <p:sldId id="490" r:id="rId15"/>
    <p:sldId id="494" r:id="rId16"/>
    <p:sldId id="497" r:id="rId17"/>
    <p:sldId id="496" r:id="rId18"/>
    <p:sldId id="498" r:id="rId19"/>
    <p:sldId id="499" r:id="rId20"/>
    <p:sldId id="501" r:id="rId21"/>
    <p:sldId id="500" r:id="rId22"/>
    <p:sldId id="512" r:id="rId23"/>
    <p:sldId id="513" r:id="rId24"/>
    <p:sldId id="514" r:id="rId25"/>
    <p:sldId id="515" r:id="rId26"/>
    <p:sldId id="516" r:id="rId27"/>
    <p:sldId id="502" r:id="rId28"/>
    <p:sldId id="503" r:id="rId29"/>
    <p:sldId id="504" r:id="rId30"/>
    <p:sldId id="506" r:id="rId31"/>
    <p:sldId id="507" r:id="rId32"/>
    <p:sldId id="508" r:id="rId33"/>
    <p:sldId id="509" r:id="rId34"/>
    <p:sldId id="510" r:id="rId35"/>
    <p:sldId id="511" r:id="rId36"/>
    <p:sldId id="531" r:id="rId37"/>
    <p:sldId id="519" r:id="rId38"/>
    <p:sldId id="520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3" autoAdjust="0"/>
    <p:restoredTop sz="83664" autoAdjust="0"/>
  </p:normalViewPr>
  <p:slideViewPr>
    <p:cSldViewPr>
      <p:cViewPr>
        <p:scale>
          <a:sx n="60" d="100"/>
          <a:sy n="60" d="100"/>
        </p:scale>
        <p:origin x="2520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862384-E3A4-114F-A881-17BB237C2EEE}" type="datetimeFigureOut">
              <a:rPr lang="zh-CN" altLang="en-US"/>
              <a:pPr>
                <a:defRPr/>
              </a:pPr>
              <a:t>2017/10/25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C971937-01E6-CA41-820A-752F64313A3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DB3CAEA-8597-3947-A979-5F634C237730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ADAA042-71D1-3641-9965-03E9494726C6}" type="slidenum">
              <a:rPr lang="zh-CN" altLang="en-US">
                <a:latin typeface="Calibri" charset="0"/>
              </a:rPr>
              <a:pPr eaLnBrk="1" hangingPunct="1"/>
              <a:t>18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Note: the union of the results of q1,12,and q3 is the answer to the original query.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CA3852A-A76A-6A44-9AB1-8CCE766EDC92}" type="slidenum">
              <a:rPr lang="zh-CN" altLang="en-US">
                <a:latin typeface="Calibri" charset="0"/>
              </a:rPr>
              <a:pPr eaLnBrk="1" hangingPunct="1"/>
              <a:t>19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Note: in step 3, the intermediate result of selection of PROJ by PNAME=“CAD/CAM” has no index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DF0666C-0438-CC43-9BD4-DAEA09F0D5A1}" type="slidenum">
              <a:rPr lang="zh-CN" altLang="en-US">
                <a:latin typeface="Calibri" charset="0"/>
              </a:rPr>
              <a:pPr eaLnBrk="1" hangingPunct="1"/>
              <a:t>35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338180-EB9E-5F42-B75A-ECE89414F3D1}" type="datetime5">
              <a:rPr lang="zh-CN" altLang="en-US"/>
              <a:pPr>
                <a:defRPr/>
              </a:pPr>
              <a:t>2017/10/25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9EA494-12C4-0649-BB70-B8D2D4D02A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00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EE5D9-9C00-1944-8626-1A21F5B9B698}" type="datetime5">
              <a:rPr lang="zh-CN" altLang="en-US"/>
              <a:pPr>
                <a:defRPr/>
              </a:pPr>
              <a:t>2017/10/25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E0604-1F1A-1A4F-BC5C-406751C9CF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5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A8950-D7AD-DE48-A128-71684B825AC5}" type="datetime5">
              <a:rPr lang="zh-CN" altLang="en-US"/>
              <a:pPr>
                <a:defRPr/>
              </a:pPr>
              <a:t>2017/10/25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37566E-B3CB-B141-A4EB-7BB7E0F1E0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17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2F48F-94AE-4340-B430-E07056281F7D}" type="datetime5">
              <a:rPr lang="zh-CN" altLang="en-US"/>
              <a:pPr>
                <a:defRPr/>
              </a:pPr>
              <a:t>2017/10/25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640DA-8712-D94D-A98A-63CBB893C7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79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866CB35-6728-6F43-AD80-118E8A23639F}" type="datetime5">
              <a:rPr lang="zh-CN" altLang="en-US"/>
              <a:pPr>
                <a:defRPr/>
              </a:pPr>
              <a:t>2017/10/25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AF7CE-2274-784A-9AD7-877A8B5618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1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EACD-5A34-3941-AEFC-2365995D963B}" type="datetime5">
              <a:rPr lang="zh-CN" altLang="en-US"/>
              <a:pPr>
                <a:defRPr/>
              </a:pPr>
              <a:t>2017/10/25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D155E-37FE-604C-8F41-01315FC76A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3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6876CF-085C-DC49-83B5-F7EFFFF56EF5}" type="datetime5">
              <a:rPr lang="zh-CN" altLang="en-US"/>
              <a:pPr>
                <a:defRPr/>
              </a:pPr>
              <a:t>2017/10/25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BA0FA-CF54-F344-AE78-9DC0C7EE5C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37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168D1-68DB-1D43-96E1-C03CF8602E20}" type="datetime5">
              <a:rPr lang="zh-CN" altLang="en-US"/>
              <a:pPr>
                <a:defRPr/>
              </a:pPr>
              <a:t>2017/10/25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7049A-4CD9-AF44-9C1C-E19CAE78487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82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F469FF7-A3BF-3040-BC8C-85EB6262E7F9}" type="datetime5">
              <a:rPr lang="zh-CN" altLang="en-US"/>
              <a:pPr>
                <a:defRPr/>
              </a:pPr>
              <a:t>2017/10/25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43417-BFD1-0E45-A84C-FB26DC631DD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2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3985D6-88EC-E244-9AF6-A89E7311B107}" type="datetime5">
              <a:rPr lang="zh-CN" altLang="en-US"/>
              <a:pPr>
                <a:defRPr/>
              </a:pPr>
              <a:t>2017/10/25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6CB89-89D7-9B4C-8BCF-779493571B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4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9"/>
              </a:srgb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41B3ED-227E-E941-B68A-5D573F40D153}" type="datetime5">
              <a:rPr lang="zh-CN" altLang="en-US"/>
              <a:pPr>
                <a:defRPr/>
              </a:pPr>
              <a:t>2017/10/25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6DAFC5-B7E7-4143-AADD-C432160544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5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3321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6B25FDD9-069F-884B-84BC-E86E49F10029}" type="datetime5">
              <a:rPr lang="zh-CN" altLang="en-US"/>
              <a:pPr>
                <a:defRPr/>
              </a:pPr>
              <a:t>2017/10/25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fld id="{4F6CA003-C5A4-5A41-A8E9-18AABCFD1D2B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0" r:id="rId2"/>
    <p:sldLayoutId id="2147483856" r:id="rId3"/>
    <p:sldLayoutId id="2147483851" r:id="rId4"/>
    <p:sldLayoutId id="2147483857" r:id="rId5"/>
    <p:sldLayoutId id="2147483852" r:id="rId6"/>
    <p:sldLayoutId id="2147483858" r:id="rId7"/>
    <p:sldLayoutId id="2147483859" r:id="rId8"/>
    <p:sldLayoutId id="2147483860" r:id="rId9"/>
    <p:sldLayoutId id="2147483853" r:id="rId10"/>
    <p:sldLayoutId id="21474838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INGRES_QOA.doc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R_QOA.doc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5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8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0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Autumn, 2017</a:t>
            </a:r>
            <a:endParaRPr lang="zh-CN" altLang="en-US" sz="28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428750" y="3000375"/>
            <a:ext cx="69294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5400" dirty="0" smtClean="0">
                <a:latin typeface="Gill Sans MT" charset="0"/>
                <a:ea typeface="华文中宋" charset="-122"/>
              </a:rPr>
              <a:t>Optimization </a:t>
            </a:r>
            <a:r>
              <a:rPr lang="en-US" altLang="zh-CN" sz="5400" dirty="0">
                <a:latin typeface="Gill Sans MT" charset="0"/>
                <a:ea typeface="华文中宋" charset="-122"/>
              </a:rPr>
              <a:t>of Distributed </a:t>
            </a:r>
            <a:r>
              <a:rPr lang="en-US" altLang="zh-CN" sz="5400" dirty="0" smtClean="0">
                <a:latin typeface="Gill Sans MT" charset="0"/>
                <a:ea typeface="华文中宋" charset="-122"/>
              </a:rPr>
              <a:t>Queries</a:t>
            </a:r>
          </a:p>
          <a:p>
            <a:pPr algn="ctr" eaLnBrk="1" hangingPunct="1"/>
            <a:r>
              <a:rPr lang="en-US" altLang="zh-CN" sz="3600" dirty="0" smtClean="0">
                <a:latin typeface="Gill Sans MT" charset="0"/>
                <a:ea typeface="华文中宋" charset="-122"/>
              </a:rPr>
              <a:t>(Part</a:t>
            </a:r>
            <a:r>
              <a:rPr lang="zh-CN" altLang="en-US" sz="3600" dirty="0" smtClean="0">
                <a:latin typeface="Gill Sans MT" charset="0"/>
                <a:ea typeface="华文中宋" charset="-122"/>
              </a:rPr>
              <a:t> </a:t>
            </a:r>
            <a:r>
              <a:rPr lang="en-US" altLang="zh-CN" sz="3600" dirty="0" smtClean="0">
                <a:latin typeface="Gill Sans MT" charset="0"/>
                <a:ea typeface="华文中宋" charset="-122"/>
              </a:rPr>
              <a:t>2/2</a:t>
            </a:r>
            <a:r>
              <a:rPr lang="en-US" altLang="zh-CN" sz="3600" dirty="0" smtClean="0">
                <a:latin typeface="Gill Sans MT" charset="0"/>
                <a:ea typeface="华文中宋" charset="-122"/>
              </a:rPr>
              <a:t>)</a:t>
            </a:r>
            <a:endParaRPr lang="zh-CN" altLang="en-US" sz="2000" dirty="0">
              <a:latin typeface="Gill Sans MT" charset="0"/>
              <a:ea typeface="华文中宋" charset="-122"/>
            </a:endParaRP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2BA7474-F98A-8340-A836-CDDA679C1DB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INGRES </a:t>
            </a:r>
            <a:r>
              <a:rPr lang="en-US" altLang="zh-CN" dirty="0" smtClean="0"/>
              <a:t>– </a:t>
            </a:r>
            <a:r>
              <a:rPr lang="en-US" dirty="0" smtClean="0"/>
              <a:t>Detachment</a:t>
            </a:r>
            <a:endParaRPr lang="zh-CN" alt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Detachment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solidFill>
                  <a:srgbClr val="C00000"/>
                </a:solidFill>
              </a:rPr>
              <a:t>	</a:t>
            </a:r>
            <a:r>
              <a:rPr lang="en-US" altLang="zh-CN"/>
              <a:t>A technique to break </a:t>
            </a:r>
            <a:r>
              <a:rPr lang="en-US" altLang="zh-CN" i="1">
                <a:latin typeface="Times New Roman" charset="0"/>
              </a:rPr>
              <a:t>q</a:t>
            </a:r>
            <a:r>
              <a:rPr lang="en-US" altLang="zh-CN"/>
              <a:t> into </a:t>
            </a:r>
            <a:r>
              <a:rPr lang="en-US" altLang="zh-CN" i="1">
                <a:latin typeface="Times New Roman" charset="0"/>
              </a:rPr>
              <a:t>q’</a:t>
            </a:r>
            <a:r>
              <a:rPr lang="en-US" altLang="zh-CN">
                <a:latin typeface="Times New Roman" charset="0"/>
                <a:sym typeface="Wingdings" charset="2"/>
              </a:rPr>
              <a:t></a:t>
            </a:r>
            <a:r>
              <a:rPr lang="en-US" altLang="zh-CN" i="1">
                <a:latin typeface="Times New Roman" charset="0"/>
                <a:sym typeface="Wingdings" charset="2"/>
              </a:rPr>
              <a:t>q’’</a:t>
            </a:r>
            <a:r>
              <a:rPr lang="en-US" altLang="zh-CN"/>
              <a:t>, finding single variable predicate and separate its relevant query.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General case (next page)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6B2F49C-1CDB-8342-8F3A-24F9B15DD65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INGRES </a:t>
            </a:r>
            <a:r>
              <a:rPr lang="en-US" altLang="zh-CN" dirty="0" smtClean="0"/>
              <a:t>– </a:t>
            </a:r>
            <a:r>
              <a:rPr lang="en-US" dirty="0" smtClean="0"/>
              <a:t>Detachment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2ADE65E-031C-F243-B283-D28467B73DC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1428750" y="1428750"/>
            <a:ext cx="7143750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q:</a:t>
            </a:r>
            <a:endParaRPr lang="en-US" altLang="zh-CN" sz="2400" b="1">
              <a:latin typeface="Courier New" charset="0"/>
            </a:endParaRPr>
          </a:p>
          <a:p>
            <a:pPr eaLnBrk="1" hangingPunct="1"/>
            <a:r>
              <a:rPr lang="en-US" altLang="zh-CN" sz="2400" b="1">
                <a:latin typeface="Courier New" charset="0"/>
              </a:rPr>
              <a:t>SELECT	V2.A2, V3.A3, …, Vn.An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FROM		R1 V1, R2 V2, …, Rn Vn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WHERE		P1(V1.A1)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AND		P2(V1.A1, V2.A2, …, Vn.An)</a:t>
            </a:r>
          </a:p>
          <a:p>
            <a:pPr eaLnBrk="1" hangingPunct="1"/>
            <a:endParaRPr lang="en-US" altLang="zh-CN" sz="2400" b="1">
              <a:latin typeface="Courier New" charset="0"/>
            </a:endParaRPr>
          </a:p>
          <a:p>
            <a:pPr eaLnBrk="1" hangingPunct="1"/>
            <a:r>
              <a:rPr lang="en-US" altLang="zh-CN" sz="2400" b="1">
                <a:latin typeface="Courier New" charset="0"/>
              </a:rPr>
              <a:t>Note: P1(V1.A1) is a one-variable predicate indicating a chance for optimization, i.e. to execute    first expressed in following query</a:t>
            </a:r>
          </a:p>
        </p:txBody>
      </p:sp>
      <p:graphicFrame>
        <p:nvGraphicFramePr>
          <p:cNvPr id="11266" name="Object 6"/>
          <p:cNvGraphicFramePr>
            <a:graphicFrameLocks noChangeAspect="1"/>
          </p:cNvGraphicFramePr>
          <p:nvPr/>
        </p:nvGraphicFramePr>
        <p:xfrm>
          <a:off x="4495800" y="3359150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公式" r:id="rId3" imgW="152280" imgH="139680" progId="Equation.3">
                  <p:embed/>
                </p:oleObj>
              </mc:Choice>
              <mc:Fallback>
                <p:oleObj name="公式" r:id="rId3" imgW="152280" imgH="139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359150"/>
                        <a:ext cx="1524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7"/>
          <p:cNvGraphicFramePr>
            <a:graphicFrameLocks noChangeAspect="1"/>
          </p:cNvGraphicFramePr>
          <p:nvPr/>
        </p:nvGraphicFramePr>
        <p:xfrm>
          <a:off x="6858000" y="4786313"/>
          <a:ext cx="6032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公式" r:id="rId5" imgW="152280" imgH="139680" progId="Equation.3">
                  <p:embed/>
                </p:oleObj>
              </mc:Choice>
              <mc:Fallback>
                <p:oleObj name="公式" r:id="rId5" imgW="152280" imgH="139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786313"/>
                        <a:ext cx="60325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9.3 INGRES – </a:t>
            </a:r>
            <a:r>
              <a:rPr lang="en-US" dirty="0" smtClean="0"/>
              <a:t>Detachment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BB9914B-7A42-B94D-9C92-80CADB58ED0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1571625" y="1428750"/>
            <a:ext cx="6500813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q’ </a:t>
            </a:r>
            <a:r>
              <a:rPr lang="en-US" altLang="zh-CN" sz="2400">
                <a:latin typeface="Times New Roman" charset="0"/>
              </a:rPr>
              <a:t>- one variable query generated by the single variable predicate P1:</a:t>
            </a:r>
          </a:p>
          <a:p>
            <a:pPr eaLnBrk="1" hangingPunct="1"/>
            <a:endParaRPr lang="en-US" altLang="zh-CN" sz="2400">
              <a:latin typeface="Times New Roman" charset="0"/>
            </a:endParaRPr>
          </a:p>
          <a:p>
            <a:pPr eaLnBrk="1" hangingPunct="1"/>
            <a:r>
              <a:rPr lang="en-US" altLang="zh-CN" sz="2400" b="1">
                <a:latin typeface="Courier New" charset="0"/>
              </a:rPr>
              <a:t>SELECT	V1.A1 INTO R1’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FROM		R1 V1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WHERE		P1(V1.A1)</a:t>
            </a:r>
          </a:p>
          <a:p>
            <a:pPr eaLnBrk="1" hangingPunct="1"/>
            <a:endParaRPr lang="en-US" altLang="zh-CN" sz="2400">
              <a:latin typeface="Courier New" charset="0"/>
            </a:endParaRPr>
          </a:p>
          <a:p>
            <a:pPr eaLnBrk="1" hangingPunct="1"/>
            <a:r>
              <a:rPr lang="en-US" altLang="zh-CN" sz="4000" i="1">
                <a:latin typeface="Times New Roman" charset="0"/>
              </a:rPr>
              <a:t>q’’</a:t>
            </a:r>
            <a:r>
              <a:rPr lang="en-US" altLang="zh-CN" sz="2400">
                <a:latin typeface="Times New Roman" charset="0"/>
              </a:rPr>
              <a:t>- in </a:t>
            </a:r>
            <a:r>
              <a:rPr lang="en-US" altLang="zh-CN" sz="2400" i="1">
                <a:latin typeface="Times New Roman" charset="0"/>
              </a:rPr>
              <a:t>q</a:t>
            </a:r>
            <a:r>
              <a:rPr lang="en-US" altLang="zh-CN" sz="2400">
                <a:latin typeface="Times New Roman" charset="0"/>
              </a:rPr>
              <a:t>, use R1’ to replace R1 and eliminate P1:</a:t>
            </a:r>
          </a:p>
          <a:p>
            <a:pPr eaLnBrk="1" hangingPunct="1"/>
            <a:endParaRPr lang="en-US" altLang="zh-CN" sz="2400">
              <a:latin typeface="Times New Roman" charset="0"/>
            </a:endParaRPr>
          </a:p>
          <a:p>
            <a:pPr eaLnBrk="1" hangingPunct="1"/>
            <a:r>
              <a:rPr lang="en-US" altLang="zh-CN" sz="2400" b="1">
                <a:latin typeface="Courier New" charset="0"/>
              </a:rPr>
              <a:t>SELECT	V2.A2, V3.A3, …, Vn.An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FROM		R1’ V1, R2 V2, …, Rn Vn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WHERE		P2(V1.A1, …, Vn.An)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9.3 INGRES – </a:t>
            </a:r>
            <a:r>
              <a:rPr lang="en-US" dirty="0" smtClean="0"/>
              <a:t>Detachment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56CB9D1-750D-F648-96B9-C2280CC2A69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1500188" y="1428750"/>
            <a:ext cx="6500812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Note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sz="4000" i="1">
                <a:latin typeface="Times New Roman" charset="0"/>
              </a:rPr>
              <a:t> Query q is decomposed into  q’ </a:t>
            </a:r>
            <a:r>
              <a:rPr lang="en-US" altLang="zh-CN" sz="4000">
                <a:latin typeface="Times New Roman" charset="0"/>
                <a:sym typeface="Symbol" charset="2"/>
              </a:rPr>
              <a:t></a:t>
            </a:r>
            <a:r>
              <a:rPr lang="en-US" altLang="zh-CN" sz="4000" i="1">
                <a:latin typeface="Times New Roman" charset="0"/>
                <a:sym typeface="Wingdings" charset="2"/>
              </a:rPr>
              <a:t> </a:t>
            </a:r>
            <a:r>
              <a:rPr lang="en-US" altLang="zh-CN" sz="4000" i="1">
                <a:latin typeface="Times New Roman" charset="0"/>
              </a:rPr>
              <a:t>q’’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sz="4000" i="1">
                <a:latin typeface="Times New Roman" charset="0"/>
              </a:rPr>
              <a:t> it is an optimized  sequence of query execution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9.3 INGRES – </a:t>
            </a:r>
            <a:r>
              <a:rPr lang="en-US" dirty="0" smtClean="0"/>
              <a:t>Detachment</a:t>
            </a:r>
            <a:endParaRPr lang="zh-CN" alt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C420186-84EB-554F-9498-DEC569C642F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1857375" y="2214563"/>
            <a:ext cx="66436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Original query q</a:t>
            </a:r>
            <a:r>
              <a:rPr lang="en-US" altLang="zh-CN" sz="4000" baseline="-25000">
                <a:latin typeface="Times New Roman" charset="0"/>
              </a:rPr>
              <a:t>1</a:t>
            </a:r>
            <a:r>
              <a:rPr lang="en-US" altLang="zh-CN" sz="2400">
                <a:latin typeface="Times New Roman" charset="0"/>
              </a:rPr>
              <a:t> </a:t>
            </a:r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 b="1">
                <a:latin typeface="Courier New" charset="0"/>
              </a:rPr>
              <a:t>SELECT</a:t>
            </a:r>
            <a:r>
              <a:rPr lang="en-US" altLang="zh-CN" sz="2400">
                <a:latin typeface="Courier New" charset="0"/>
              </a:rPr>
              <a:t>	</a:t>
            </a:r>
            <a:r>
              <a:rPr lang="en-US" altLang="zh-CN" sz="2400" b="1">
                <a:latin typeface="Courier New" charset="0"/>
              </a:rPr>
              <a:t>E.ENAME 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FROM		EMP E, ASG G, PROJ J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WHERE		E.ENO=G.ENO 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AND		J.PNO=G.PNO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AND		</a:t>
            </a:r>
            <a:r>
              <a:rPr lang="en-US" altLang="zh-CN" sz="2400" b="1">
                <a:solidFill>
                  <a:srgbClr val="FF0000"/>
                </a:solidFill>
                <a:latin typeface="Courier New" charset="0"/>
              </a:rPr>
              <a:t>J.PNAME=“CAD/CAM”</a:t>
            </a:r>
          </a:p>
          <a:p>
            <a:pPr eaLnBrk="1" hangingPunct="1"/>
            <a:endParaRPr lang="en-US" altLang="zh-CN" sz="2400">
              <a:latin typeface="Courier New" charset="0"/>
            </a:endParaRPr>
          </a:p>
          <a:p>
            <a:pPr eaLnBrk="1" hangingPunct="1"/>
            <a:r>
              <a:rPr lang="en-US" altLang="zh-CN" sz="3200" i="1">
                <a:latin typeface="Times New Roman" charset="0"/>
              </a:rPr>
              <a:t>q</a:t>
            </a:r>
            <a:r>
              <a:rPr lang="en-US" altLang="zh-CN" sz="3200" baseline="-25000">
                <a:latin typeface="Times New Roman" charset="0"/>
              </a:rPr>
              <a:t>1</a:t>
            </a:r>
            <a:r>
              <a:rPr lang="en-US" altLang="zh-CN" sz="3200"/>
              <a:t> can be decomposed into </a:t>
            </a:r>
            <a:r>
              <a:rPr lang="en-US" altLang="zh-CN" sz="3200" i="1">
                <a:latin typeface="Times New Roman" charset="0"/>
              </a:rPr>
              <a:t>q</a:t>
            </a:r>
            <a:r>
              <a:rPr lang="en-US" altLang="zh-CN" sz="3200" baseline="-25000">
                <a:latin typeface="Times New Roman" charset="0"/>
              </a:rPr>
              <a:t>11</a:t>
            </a:r>
            <a:r>
              <a:rPr lang="en-US" altLang="zh-CN" sz="3200">
                <a:latin typeface="Times New Roman" charset="0"/>
                <a:sym typeface="Symbol" charset="2"/>
              </a:rPr>
              <a:t></a:t>
            </a:r>
            <a:r>
              <a:rPr lang="en-US" altLang="zh-CN" sz="3200" i="1">
                <a:latin typeface="Times New Roman" charset="0"/>
              </a:rPr>
              <a:t>q</a:t>
            </a:r>
            <a:r>
              <a:rPr lang="en-US" altLang="zh-CN" sz="3200" baseline="-25000">
                <a:latin typeface="Times New Roman" charset="0"/>
              </a:rPr>
              <a:t>12</a:t>
            </a:r>
            <a:r>
              <a:rPr lang="en-US" altLang="zh-CN" sz="3200">
                <a:latin typeface="Times New Roman" charset="0"/>
                <a:sym typeface="Symbol" charset="2"/>
              </a:rPr>
              <a:t></a:t>
            </a:r>
            <a:r>
              <a:rPr lang="en-US" altLang="zh-CN" sz="3200" i="1">
                <a:latin typeface="Times New Roman" charset="0"/>
              </a:rPr>
              <a:t>q</a:t>
            </a:r>
            <a:r>
              <a:rPr lang="en-US" altLang="zh-CN" sz="3200" baseline="-25000">
                <a:latin typeface="Times New Roman" charset="0"/>
              </a:rPr>
              <a:t>13</a:t>
            </a:r>
          </a:p>
          <a:p>
            <a:pPr eaLnBrk="1" hangingPunct="1"/>
            <a:endParaRPr lang="en-US" altLang="zh-CN" sz="2400">
              <a:latin typeface="Courier New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9.3 INGRES – </a:t>
            </a:r>
            <a:r>
              <a:rPr lang="en-US" dirty="0" smtClean="0"/>
              <a:t>Detachment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37CA0A2-E7D1-734A-9B2A-06A4F3693AF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785938" y="2071688"/>
            <a:ext cx="6643687" cy="540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q</a:t>
            </a:r>
            <a:r>
              <a:rPr lang="en-US" altLang="zh-CN" sz="4000" baseline="-25000">
                <a:latin typeface="Times New Roman" charset="0"/>
              </a:rPr>
              <a:t>11 </a:t>
            </a:r>
            <a:r>
              <a:rPr lang="en-US" altLang="zh-CN" sz="5400" baseline="-25000">
                <a:latin typeface="Times New Roman" charset="0"/>
              </a:rPr>
              <a:t>and q’ such that q = </a:t>
            </a:r>
            <a:r>
              <a:rPr lang="en-US" altLang="zh-CN" sz="4000" i="1">
                <a:latin typeface="Times New Roman" charset="0"/>
              </a:rPr>
              <a:t>q</a:t>
            </a:r>
            <a:r>
              <a:rPr lang="en-US" altLang="zh-CN" sz="4000" baseline="-25000">
                <a:latin typeface="Times New Roman" charset="0"/>
              </a:rPr>
              <a:t>11</a:t>
            </a:r>
            <a:r>
              <a:rPr lang="en-US" altLang="zh-CN" sz="4000">
                <a:latin typeface="Times New Roman" charset="0"/>
                <a:sym typeface="Symbol" charset="2"/>
              </a:rPr>
              <a:t></a:t>
            </a:r>
            <a:r>
              <a:rPr lang="en-US" altLang="zh-CN" sz="4000" baseline="-25000">
                <a:latin typeface="Times New Roman" charset="0"/>
              </a:rPr>
              <a:t> </a:t>
            </a:r>
            <a:r>
              <a:rPr lang="en-US" altLang="zh-CN" sz="5400" baseline="-25000">
                <a:latin typeface="Times New Roman" charset="0"/>
              </a:rPr>
              <a:t>q’ </a:t>
            </a:r>
          </a:p>
          <a:p>
            <a:pPr eaLnBrk="1" hangingPunct="1"/>
            <a:endParaRPr lang="en-US" altLang="zh-CN" sz="900" i="1">
              <a:solidFill>
                <a:srgbClr val="000000"/>
              </a:solidFill>
              <a:latin typeface="Times New Roman" charset="0"/>
            </a:endParaRPr>
          </a:p>
          <a:p>
            <a:pPr eaLnBrk="1" hangingPunct="1"/>
            <a:r>
              <a:rPr lang="en-US" altLang="zh-CN" sz="4000" i="1">
                <a:solidFill>
                  <a:srgbClr val="000000"/>
                </a:solidFill>
                <a:latin typeface="Times New Roman" charset="0"/>
              </a:rPr>
              <a:t>q</a:t>
            </a:r>
            <a:r>
              <a:rPr lang="en-US" altLang="zh-CN" sz="4000" baseline="-25000">
                <a:solidFill>
                  <a:srgbClr val="000000"/>
                </a:solidFill>
                <a:latin typeface="Times New Roman" charset="0"/>
              </a:rPr>
              <a:t>11: </a:t>
            </a:r>
          </a:p>
          <a:p>
            <a:pPr lvl="2" eaLnBrk="1" hangingPunct="1"/>
            <a:r>
              <a:rPr lang="en-US" altLang="zh-CN" sz="2400" b="1">
                <a:latin typeface="Courier New" charset="0"/>
              </a:rPr>
              <a:t>SELECT	J.PNO INTO JVAR</a:t>
            </a:r>
          </a:p>
          <a:p>
            <a:pPr lvl="2" eaLnBrk="1" hangingPunct="1"/>
            <a:r>
              <a:rPr lang="en-US" altLang="zh-CN" sz="2400" b="1">
                <a:latin typeface="Courier New" charset="0"/>
              </a:rPr>
              <a:t>FROM		PROJ J</a:t>
            </a:r>
          </a:p>
          <a:p>
            <a:pPr lvl="2" eaLnBrk="1" hangingPunct="1"/>
            <a:r>
              <a:rPr lang="en-US" altLang="zh-CN" sz="2400" b="1">
                <a:latin typeface="Courier New" charset="0"/>
              </a:rPr>
              <a:t>WHERE		</a:t>
            </a:r>
            <a:r>
              <a:rPr lang="en-US" altLang="zh-CN" sz="2400" b="1">
                <a:solidFill>
                  <a:srgbClr val="FF0000"/>
                </a:solidFill>
                <a:latin typeface="Courier New" charset="0"/>
              </a:rPr>
              <a:t>PNAME=“CAD/CAM”</a:t>
            </a:r>
          </a:p>
          <a:p>
            <a:pPr eaLnBrk="1" hangingPunct="1"/>
            <a:r>
              <a:rPr lang="en-US" altLang="zh-CN" sz="4000" i="1">
                <a:latin typeface="Times New Roman" charset="0"/>
              </a:rPr>
              <a:t>q’</a:t>
            </a:r>
            <a:endParaRPr lang="en-US" altLang="zh-CN" sz="4000">
              <a:latin typeface="Times New Roman" charset="0"/>
            </a:endParaRPr>
          </a:p>
          <a:p>
            <a:pPr lvl="2" eaLnBrk="1" hangingPunct="1"/>
            <a:r>
              <a:rPr lang="en-US" altLang="zh-CN" sz="2400" b="1">
                <a:latin typeface="Courier New" charset="0"/>
              </a:rPr>
              <a:t>SELECT	E.ENAME</a:t>
            </a:r>
          </a:p>
          <a:p>
            <a:pPr lvl="2" eaLnBrk="1" hangingPunct="1"/>
            <a:r>
              <a:rPr lang="en-US" altLang="zh-CN" sz="2400" b="1">
                <a:latin typeface="Courier New" charset="0"/>
              </a:rPr>
              <a:t>FROM		EMP E, ASG G, JVAR</a:t>
            </a:r>
          </a:p>
          <a:p>
            <a:pPr lvl="2" eaLnBrk="1" hangingPunct="1"/>
            <a:r>
              <a:rPr lang="en-US" altLang="zh-CN" sz="2400" b="1">
                <a:latin typeface="Courier New" charset="0"/>
              </a:rPr>
              <a:t>WHERE		</a:t>
            </a:r>
            <a:r>
              <a:rPr lang="en-US" altLang="zh-CN" sz="2400" b="1">
                <a:solidFill>
                  <a:srgbClr val="FF0000"/>
                </a:solidFill>
                <a:latin typeface="Courier New" charset="0"/>
              </a:rPr>
              <a:t>E.ENO=G.ENO</a:t>
            </a:r>
          </a:p>
          <a:p>
            <a:pPr lvl="2" eaLnBrk="1" hangingPunct="1"/>
            <a:r>
              <a:rPr lang="en-US" altLang="zh-CN" sz="2400" b="1">
                <a:latin typeface="Courier New" charset="0"/>
              </a:rPr>
              <a:t>AND		G.PNO=JVAR.PNO</a:t>
            </a:r>
          </a:p>
          <a:p>
            <a:pPr eaLnBrk="1" hangingPunct="1"/>
            <a:endParaRPr lang="en-US" altLang="zh-CN" sz="2400">
              <a:solidFill>
                <a:srgbClr val="FF0000"/>
              </a:solidFill>
              <a:latin typeface="Courier New" charset="0"/>
            </a:endParaRPr>
          </a:p>
          <a:p>
            <a:pPr eaLnBrk="1" hangingPunct="1"/>
            <a:endParaRPr lang="en-US" altLang="zh-CN" sz="2400">
              <a:solidFill>
                <a:srgbClr val="FF0000"/>
              </a:solidFill>
              <a:latin typeface="Courier New" charset="0"/>
            </a:endParaRPr>
          </a:p>
        </p:txBody>
      </p:sp>
      <p:sp>
        <p:nvSpPr>
          <p:cNvPr id="43014" name="内容占位符 6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838200"/>
          </a:xfrm>
        </p:spPr>
        <p:txBody>
          <a:bodyPr/>
          <a:lstStyle/>
          <a:p>
            <a:r>
              <a:rPr lang="en-US" altLang="zh-CN"/>
              <a:t>First use the one variable predicate to get</a:t>
            </a:r>
            <a:endParaRPr lang="en-US" altLang="zh-CN">
              <a:latin typeface="Times New Roman" charset="0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9.3 INGRES – </a:t>
            </a:r>
            <a:r>
              <a:rPr lang="en-US" dirty="0" smtClean="0"/>
              <a:t>Detachment</a:t>
            </a:r>
            <a:endParaRPr lang="zh-CN" alt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i="1" dirty="0" smtClean="0">
                <a:latin typeface="Times New Roman" charset="0"/>
              </a:rPr>
              <a:t>q</a:t>
            </a:r>
            <a:r>
              <a:rPr lang="en-US" altLang="zh-CN" i="1" dirty="0">
                <a:latin typeface="Times New Roman" charset="0"/>
              </a:rPr>
              <a:t>’ </a:t>
            </a:r>
            <a:r>
              <a:rPr lang="en-US" altLang="zh-CN" dirty="0"/>
              <a:t>is further decomposed into </a:t>
            </a:r>
            <a:r>
              <a:rPr lang="en-US" altLang="zh-CN" i="1" dirty="0">
                <a:latin typeface="Times New Roman" charset="0"/>
              </a:rPr>
              <a:t>q</a:t>
            </a:r>
            <a:r>
              <a:rPr lang="en-US" altLang="zh-CN" baseline="-25000" dirty="0">
                <a:latin typeface="Times New Roman" charset="0"/>
              </a:rPr>
              <a:t>12</a:t>
            </a:r>
            <a:r>
              <a:rPr lang="en-US" altLang="zh-CN" dirty="0">
                <a:latin typeface="Times New Roman" charset="0"/>
                <a:sym typeface="Symbol" charset="2"/>
              </a:rPr>
              <a:t></a:t>
            </a:r>
            <a:r>
              <a:rPr lang="en-US" altLang="zh-CN" i="1" dirty="0">
                <a:latin typeface="Times New Roman" charset="0"/>
              </a:rPr>
              <a:t>q</a:t>
            </a:r>
            <a:r>
              <a:rPr lang="en-US" altLang="zh-CN" baseline="-25000" dirty="0">
                <a:latin typeface="Times New Roman" charset="0"/>
              </a:rPr>
              <a:t>13</a:t>
            </a:r>
            <a:r>
              <a:rPr lang="zh-CN" altLang="en-US" baseline="-25000" dirty="0">
                <a:latin typeface="Times New Roman" charset="0"/>
              </a:rPr>
              <a:t> </a:t>
            </a:r>
            <a:r>
              <a:rPr lang="zh-CN" altLang="en-US" dirty="0">
                <a:latin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</a:rPr>
              <a:t>(</a:t>
            </a:r>
            <a:r>
              <a:rPr lang="en-US" dirty="0"/>
              <a:t>other subqueries are also </a:t>
            </a:r>
            <a:r>
              <a:rPr lang="en-US" dirty="0" smtClean="0"/>
              <a:t>possible</a:t>
            </a:r>
            <a:r>
              <a:rPr lang="en-US" altLang="zh-CN" dirty="0" smtClean="0">
                <a:latin typeface="Times New Roman" charset="0"/>
              </a:rPr>
              <a:t>)</a:t>
            </a:r>
            <a:endParaRPr lang="en-US" altLang="zh-CN" dirty="0">
              <a:latin typeface="Times New Roman" charset="0"/>
            </a:endParaRPr>
          </a:p>
          <a:p>
            <a:pPr eaLnBrk="1" hangingPunct="1"/>
            <a:endParaRPr lang="en-US" altLang="zh-CN" baseline="-25000" dirty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55C544E-1827-2A48-BF83-7D4ED655B15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2643188" y="2714625"/>
            <a:ext cx="5643562" cy="30464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 b="1">
                <a:latin typeface="Courier New" charset="0"/>
              </a:rPr>
              <a:t>SELECT	G.ENO INTO </a:t>
            </a:r>
            <a:r>
              <a:rPr lang="en-US" altLang="zh-CN" sz="2400" b="1">
                <a:solidFill>
                  <a:srgbClr val="0070C0"/>
                </a:solidFill>
                <a:latin typeface="Courier New" charset="0"/>
              </a:rPr>
              <a:t>GVAR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FROM		ASG G, JVAR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WHERE		G.PNO=JVAR.PNO</a:t>
            </a:r>
          </a:p>
          <a:p>
            <a:pPr eaLnBrk="1" hangingPunct="1"/>
            <a:endParaRPr lang="en-US" altLang="zh-CN" sz="2400" b="1">
              <a:latin typeface="Courier New" charset="0"/>
            </a:endParaRPr>
          </a:p>
          <a:p>
            <a:pPr eaLnBrk="1" hangingPunct="1"/>
            <a:r>
              <a:rPr lang="en-US" altLang="zh-CN" sz="2400" b="1">
                <a:latin typeface="Courier New" charset="0"/>
              </a:rPr>
              <a:t>SELECT	E.ENAME 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FROM		EMP E, </a:t>
            </a:r>
            <a:r>
              <a:rPr lang="en-US" altLang="zh-CN" sz="2400" b="1">
                <a:solidFill>
                  <a:srgbClr val="0070C0"/>
                </a:solidFill>
                <a:latin typeface="Courier New" charset="0"/>
              </a:rPr>
              <a:t>GVAR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WHERE		E.ENO=GVAR.ENO</a:t>
            </a:r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1500188" y="2506663"/>
            <a:ext cx="784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q</a:t>
            </a:r>
            <a:r>
              <a:rPr lang="en-US" altLang="zh-CN" sz="4000" baseline="-25000">
                <a:latin typeface="Times New Roman" charset="0"/>
              </a:rPr>
              <a:t>12</a:t>
            </a:r>
          </a:p>
        </p:txBody>
      </p:sp>
      <p:sp>
        <p:nvSpPr>
          <p:cNvPr id="44040" name="Rectangle 7"/>
          <p:cNvSpPr>
            <a:spLocks noChangeArrowheads="1"/>
          </p:cNvSpPr>
          <p:nvPr/>
        </p:nvSpPr>
        <p:spPr bwMode="auto">
          <a:xfrm>
            <a:off x="1500188" y="3935413"/>
            <a:ext cx="784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q</a:t>
            </a:r>
            <a:r>
              <a:rPr lang="en-US" altLang="zh-CN" sz="4000" baseline="-25000">
                <a:latin typeface="Times New Roman" charset="0"/>
              </a:rPr>
              <a:t>13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1412" y="5805264"/>
            <a:ext cx="77930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Multirelation</a:t>
            </a:r>
            <a:r>
              <a:rPr lang="en-US" sz="2400" dirty="0" smtClean="0"/>
              <a:t> queries, which cannot be further detached (e.g., q12 and q13), are </a:t>
            </a:r>
            <a:r>
              <a:rPr lang="en-US" sz="2400" dirty="0" smtClean="0">
                <a:solidFill>
                  <a:srgbClr val="FF0000"/>
                </a:solidFill>
              </a:rPr>
              <a:t>irreducible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9.3 INGRES – </a:t>
            </a:r>
            <a:r>
              <a:rPr lang="en-US" dirty="0" smtClean="0"/>
              <a:t>Substitution </a:t>
            </a:r>
            <a:endParaRPr lang="zh-CN" altLang="en-US" dirty="0"/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Substitution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i="1"/>
              <a:t>	</a:t>
            </a:r>
            <a:r>
              <a:rPr lang="en-US" altLang="zh-CN" sz="2800"/>
              <a:t>For an n-variable query q, choose one variable V1 (say for relation R1) to replace q with every tuple of R to generate (n-1)-variable relations. It can be summarized as</a:t>
            </a:r>
            <a:endParaRPr lang="en-US" altLang="zh-CN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i="1">
                <a:latin typeface="Times New Roman" charset="0"/>
              </a:rPr>
              <a:t>q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V</a:t>
            </a:r>
            <a:r>
              <a:rPr lang="en-US" altLang="zh-CN" baseline="-25000">
                <a:latin typeface="Times New Roman" charset="0"/>
              </a:rPr>
              <a:t>1</a:t>
            </a:r>
            <a:r>
              <a:rPr lang="en-US" altLang="zh-CN">
                <a:latin typeface="Times New Roman" charset="0"/>
              </a:rPr>
              <a:t>,</a:t>
            </a:r>
            <a:r>
              <a:rPr lang="en-US" altLang="zh-CN" i="1">
                <a:latin typeface="Times New Roman" charset="0"/>
              </a:rPr>
              <a:t>V</a:t>
            </a:r>
            <a:r>
              <a:rPr lang="en-US" altLang="zh-CN" baseline="-25000">
                <a:latin typeface="Times New Roman" charset="0"/>
              </a:rPr>
              <a:t>2</a:t>
            </a:r>
            <a:r>
              <a:rPr lang="en-US" altLang="zh-CN">
                <a:latin typeface="Times New Roman" charset="0"/>
              </a:rPr>
              <a:t>,…,</a:t>
            </a:r>
            <a:r>
              <a:rPr lang="en-US" altLang="zh-CN" i="1">
                <a:latin typeface="Times New Roman" charset="0"/>
              </a:rPr>
              <a:t>V</a:t>
            </a:r>
            <a:r>
              <a:rPr lang="en-US" altLang="zh-CN" baseline="-25000">
                <a:latin typeface="Times New Roman" charset="0"/>
              </a:rPr>
              <a:t>n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/>
              <a:t>generates 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6076E28-BD7B-5E41-9D7B-4A6B35D82CB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2786063" y="4572000"/>
          <a:ext cx="42862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Equation" r:id="rId3" imgW="1600200" imgH="279360" progId="Equation.DSMT4">
                  <p:embed/>
                </p:oleObj>
              </mc:Choice>
              <mc:Fallback>
                <p:oleObj name="Equation" r:id="rId3" imgW="160020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572000"/>
                        <a:ext cx="428625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9.3 INGRES – Substitution</a:t>
            </a:r>
            <a:endParaRPr lang="zh-CN" alt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Let G and query be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1571F9A-5ED1-3D4A-AD52-F48F0D1E11F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857375" y="3000375"/>
            <a:ext cx="607218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Courier New" charset="0"/>
              </a:rPr>
              <a:t>SELECT</a:t>
            </a:r>
            <a:r>
              <a:rPr lang="en-US" altLang="zh-CN" sz="2400">
                <a:latin typeface="Courier New" charset="0"/>
              </a:rPr>
              <a:t>	</a:t>
            </a:r>
            <a:r>
              <a:rPr lang="en-US" altLang="zh-CN" sz="2400" b="1">
                <a:latin typeface="Courier New" charset="0"/>
              </a:rPr>
              <a:t>E.ENAME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FROM		EMP E, ASG G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WHERE		E.ENO = G.ENO</a:t>
            </a:r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3200">
                <a:latin typeface="Times New Roman" charset="0"/>
              </a:rPr>
              <a:t>G={(E1,J1,_),(E2,J1,_),(E3,J2,_)}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9.3 INGRES – Substitution</a:t>
            </a:r>
            <a:endParaRPr lang="zh-CN" alt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substitution of G for the query generates three sub-queries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3B4256C-6432-2640-9BE2-A3D60C947EB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2786063" y="2643188"/>
            <a:ext cx="5000625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charset="0"/>
              </a:rPr>
              <a:t>SELECT</a:t>
            </a:r>
            <a:r>
              <a:rPr lang="en-US" altLang="zh-CN" sz="2000">
                <a:latin typeface="Courier New" charset="0"/>
              </a:rPr>
              <a:t>	</a:t>
            </a:r>
            <a:r>
              <a:rPr lang="en-US" altLang="zh-CN" sz="2000" b="1">
                <a:latin typeface="Courier New" charset="0"/>
              </a:rPr>
              <a:t>E.ENAME</a:t>
            </a:r>
          </a:p>
          <a:p>
            <a:pPr eaLnBrk="1" hangingPunct="1"/>
            <a:r>
              <a:rPr lang="en-US" altLang="zh-CN" sz="2000" b="1">
                <a:latin typeface="Courier New" charset="0"/>
              </a:rPr>
              <a:t>FROM		EMP E</a:t>
            </a:r>
          </a:p>
          <a:p>
            <a:pPr eaLnBrk="1" hangingPunct="1"/>
            <a:r>
              <a:rPr lang="en-US" altLang="zh-CN" sz="2000" b="1">
                <a:latin typeface="Courier New" charset="0"/>
              </a:rPr>
              <a:t>WHERE		E.ENO = ”E1”</a:t>
            </a:r>
          </a:p>
          <a:p>
            <a:pPr eaLnBrk="1" hangingPunct="1"/>
            <a:endParaRPr lang="en-US" altLang="zh-CN" sz="2000" b="1">
              <a:latin typeface="Courier New" charset="0"/>
            </a:endParaRPr>
          </a:p>
          <a:p>
            <a:pPr eaLnBrk="1" hangingPunct="1"/>
            <a:r>
              <a:rPr lang="en-US" altLang="zh-CN" sz="2000" b="1">
                <a:latin typeface="Courier New" charset="0"/>
              </a:rPr>
              <a:t>SELECT	E.ENAME</a:t>
            </a:r>
          </a:p>
          <a:p>
            <a:pPr eaLnBrk="1" hangingPunct="1"/>
            <a:r>
              <a:rPr lang="en-US" altLang="zh-CN" sz="2000" b="1">
                <a:latin typeface="Courier New" charset="0"/>
              </a:rPr>
              <a:t>FROM		EMP E</a:t>
            </a:r>
          </a:p>
          <a:p>
            <a:pPr eaLnBrk="1" hangingPunct="1"/>
            <a:r>
              <a:rPr lang="en-US" altLang="zh-CN" sz="2000" b="1">
                <a:latin typeface="Courier New" charset="0"/>
              </a:rPr>
              <a:t>WHERE		E.ENO = ”E2”</a:t>
            </a:r>
          </a:p>
          <a:p>
            <a:pPr eaLnBrk="1" hangingPunct="1"/>
            <a:r>
              <a:rPr lang="en-US" altLang="zh-CN" sz="2000" b="1">
                <a:latin typeface="Courier New" charset="0"/>
              </a:rPr>
              <a:t>	</a:t>
            </a:r>
          </a:p>
          <a:p>
            <a:pPr eaLnBrk="1" hangingPunct="1"/>
            <a:r>
              <a:rPr lang="en-US" altLang="zh-CN" sz="2000" b="1">
                <a:latin typeface="Courier New" charset="0"/>
              </a:rPr>
              <a:t>SELECT	E.ENAME</a:t>
            </a:r>
          </a:p>
          <a:p>
            <a:pPr eaLnBrk="1" hangingPunct="1"/>
            <a:r>
              <a:rPr lang="en-US" altLang="zh-CN" sz="2000" b="1">
                <a:latin typeface="Courier New" charset="0"/>
              </a:rPr>
              <a:t>FROM		EMP E</a:t>
            </a:r>
          </a:p>
          <a:p>
            <a:pPr eaLnBrk="1" hangingPunct="1"/>
            <a:r>
              <a:rPr lang="en-US" altLang="zh-CN" sz="2000" b="1">
                <a:latin typeface="Courier New" charset="0"/>
              </a:rPr>
              <a:t>WHERE		E.ENO = ”E3”</a:t>
            </a:r>
            <a:r>
              <a:rPr lang="en-US" altLang="zh-CN" sz="2000">
                <a:latin typeface="Courier New" charset="0"/>
              </a:rPr>
              <a:t>	</a:t>
            </a:r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1928813" y="2500313"/>
            <a:ext cx="612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q</a:t>
            </a:r>
            <a:r>
              <a:rPr lang="en-US" altLang="zh-CN" sz="4000" baseline="-25000">
                <a:latin typeface="Times New Roman" charset="0"/>
              </a:rPr>
              <a:t>1</a:t>
            </a:r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1928813" y="3714750"/>
            <a:ext cx="612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q</a:t>
            </a:r>
            <a:r>
              <a:rPr lang="en-US" altLang="zh-CN" sz="4000" baseline="-25000">
                <a:latin typeface="Times New Roman" charset="0"/>
              </a:rPr>
              <a:t>2</a:t>
            </a:r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1928813" y="4929188"/>
            <a:ext cx="612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q</a:t>
            </a:r>
            <a:r>
              <a:rPr lang="en-US" altLang="zh-CN" sz="4000" baseline="-25000">
                <a:latin typeface="Times New Roman" charset="0"/>
              </a:rPr>
              <a:t>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Strategies for exploring plans</a:t>
            </a:r>
          </a:p>
          <a:p>
            <a:r>
              <a:rPr lang="en-US" dirty="0" smtClean="0"/>
              <a:t>Cost estimation</a:t>
            </a:r>
          </a:p>
          <a:p>
            <a:r>
              <a:rPr lang="en-US" altLang="zh-CN" dirty="0" smtClean="0"/>
              <a:t>Optimization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40DA-8712-D94D-A98A-63CBB893C7C5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970512" y="3879304"/>
            <a:ext cx="0" cy="1524000"/>
            <a:chOff x="3312" y="2832"/>
            <a:chExt cx="0" cy="960"/>
          </a:xfrm>
        </p:grpSpPr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5275312" y="3879304"/>
            <a:ext cx="0" cy="1524000"/>
            <a:chOff x="3312" y="2832"/>
            <a:chExt cx="0" cy="96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5580112" y="3879304"/>
            <a:ext cx="0" cy="1524000"/>
            <a:chOff x="3312" y="2832"/>
            <a:chExt cx="0" cy="960"/>
          </a:xfrm>
        </p:grpSpPr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4665712" y="3879304"/>
            <a:ext cx="0" cy="1524000"/>
            <a:chOff x="3312" y="2832"/>
            <a:chExt cx="0" cy="960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360912" y="3879304"/>
            <a:ext cx="0" cy="1524000"/>
            <a:chOff x="3312" y="2832"/>
            <a:chExt cx="0" cy="96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AutoShape 19"/>
          <p:cNvSpPr>
            <a:spLocks/>
          </p:cNvSpPr>
          <p:nvPr/>
        </p:nvSpPr>
        <p:spPr bwMode="auto">
          <a:xfrm rot="16200000">
            <a:off x="4818112" y="5174704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665712" y="5708104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 u="none"/>
              <a:t>min</a:t>
            </a: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4360912" y="3650704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4665712" y="372690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970512" y="3726904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5122912" y="3650704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5199112" y="3574504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4741912" y="3117304"/>
            <a:ext cx="471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u="none"/>
              <a:t>Q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4039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9.3 INGRES – Recursive Query Optimization Algorithm</a:t>
            </a:r>
            <a:endParaRPr lang="zh-CN" alt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Gill Sans MT" charset="0"/>
              <a:buAutoNum type="arabicPeriod"/>
            </a:pPr>
            <a:r>
              <a:rPr lang="en-US" altLang="zh-CN"/>
              <a:t>Use detachment to apply   and   as early as possible. The results of mono-variable queries will be used by OVQP and later queries.</a:t>
            </a:r>
          </a:p>
          <a:p>
            <a:pPr marL="596900" indent="-514350" eaLnBrk="1" hangingPunct="1">
              <a:buFont typeface="Gill Sans MT" charset="0"/>
              <a:buAutoNum type="arabicPeriod"/>
            </a:pPr>
            <a:r>
              <a:rPr lang="en-US" altLang="zh-CN"/>
              <a:t>Processing irreducible queries that remain after detachment by tuple substitution. The variable representing the relation with the smallest cardinality will be chosen for this substitution.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0BC3202-FE9C-3745-B9F9-8BE70E3152A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INGRES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8649BA1-C3AF-3344-B5D2-4A4C1B19EE0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785938" y="3143250"/>
            <a:ext cx="6083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hlinkClick r:id="rId2" action="ppaction://hlinkfile"/>
              </a:rPr>
              <a:t>Algorithm 9.1 INGRES_QOA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Example for INGRES_QOA</a:t>
            </a:r>
            <a:endParaRPr lang="zh-CN" altLang="en-US" dirty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charset="2"/>
              <a:buNone/>
            </a:pPr>
            <a:r>
              <a:rPr lang="en-US" altLang="zh-CN"/>
              <a:t>User Query Q:</a:t>
            </a:r>
          </a:p>
          <a:p>
            <a:pPr lvl="2">
              <a:buFont typeface="Wingdings 2" charset="2"/>
              <a:buNone/>
            </a:pPr>
            <a:r>
              <a:rPr lang="en-US" altLang="zh-CN" b="1">
                <a:latin typeface="Courier New" charset="0"/>
              </a:rPr>
              <a:t>SELECT</a:t>
            </a: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E.ENAME </a:t>
            </a:r>
          </a:p>
          <a:p>
            <a:pPr lvl="2">
              <a:buFont typeface="Wingdings 2" charset="2"/>
              <a:buNone/>
            </a:pPr>
            <a:r>
              <a:rPr lang="en-US" altLang="zh-CN" b="1">
                <a:latin typeface="Courier New" charset="0"/>
              </a:rPr>
              <a:t>FROM	EMP E, ASG G, PROJ J</a:t>
            </a:r>
          </a:p>
          <a:p>
            <a:pPr lvl="2">
              <a:buFont typeface="Wingdings 2" charset="2"/>
              <a:buNone/>
            </a:pPr>
            <a:r>
              <a:rPr lang="en-US" altLang="zh-CN" b="1">
                <a:latin typeface="Courier New" charset="0"/>
              </a:rPr>
              <a:t>WHERE	E.ENO=G.ENO </a:t>
            </a:r>
          </a:p>
          <a:p>
            <a:pPr lvl="2">
              <a:buFont typeface="Wingdings 2" charset="2"/>
              <a:buNone/>
            </a:pPr>
            <a:r>
              <a:rPr lang="en-US" altLang="zh-CN" b="1">
                <a:latin typeface="Courier New" charset="0"/>
              </a:rPr>
              <a:t>AND	J.PNO=G.PNO</a:t>
            </a:r>
          </a:p>
          <a:p>
            <a:pPr lvl="2">
              <a:buFont typeface="Wingdings 2" charset="2"/>
              <a:buNone/>
            </a:pPr>
            <a:r>
              <a:rPr lang="en-US" altLang="zh-CN" b="1">
                <a:latin typeface="Courier New" charset="0"/>
              </a:rPr>
              <a:t>AND	J.PNAME=“CAD/CAM”</a:t>
            </a:r>
          </a:p>
          <a:p>
            <a:pPr lvl="2">
              <a:buFont typeface="Wingdings 2" charset="2"/>
              <a:buNone/>
            </a:pPr>
            <a:r>
              <a:rPr lang="en-US" altLang="zh-CN" b="1">
                <a:latin typeface="Courier New" charset="0"/>
              </a:rPr>
              <a:t>AND	G.RESP=“Manager”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9E7D279-E7A7-FF49-B532-2D5C6A609A1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First detachment to Q</a:t>
            </a:r>
            <a:endParaRPr lang="zh-CN" altLang="en-US" dirty="0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charset="0"/>
              </a:rPr>
              <a:t>OVQ1</a:t>
            </a:r>
            <a:r>
              <a:rPr lang="en-US" altLang="zh-CN" sz="2400">
                <a:solidFill>
                  <a:schemeClr val="accent2"/>
                </a:solidFill>
                <a:latin typeface="Times New Roman" charset="0"/>
              </a:rPr>
              <a:t>:</a:t>
            </a:r>
          </a:p>
          <a:p>
            <a:pPr>
              <a:buFont typeface="Wingdings 2" charset="2"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SELECT	JNO into JVAR 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FROM	PROJ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WHERE	PNAME=“CAD/CAM”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>
              <a:buFont typeface="Wingdings 2" charset="2"/>
              <a:buNone/>
            </a:pPr>
            <a:r>
              <a:rPr lang="en-US" altLang="zh-CN" sz="2400">
                <a:latin typeface="Times New Roman" charset="0"/>
              </a:rPr>
              <a:t> Q is changed into Q’</a:t>
            </a:r>
            <a:endParaRPr lang="zh-CN" altLang="en-US" sz="2400">
              <a:latin typeface="Times New Roman" charset="0"/>
            </a:endParaRPr>
          </a:p>
          <a:p>
            <a:pPr lvl="1">
              <a:buFont typeface="Wingdings 2" charset="2"/>
              <a:buNone/>
            </a:pPr>
            <a:r>
              <a:rPr lang="en-US" altLang="zh-CN" sz="2000">
                <a:latin typeface="Times New Roman" charset="0"/>
              </a:rPr>
              <a:t>SELECT	E.ENAME </a:t>
            </a:r>
            <a:endParaRPr lang="zh-CN" altLang="en-US" sz="2000"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latin typeface="Times New Roman" charset="0"/>
              </a:rPr>
              <a:t>FROM	EMP E, ASG G, </a:t>
            </a: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JVAR J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Wingdings 2" charset="2"/>
              <a:buNone/>
            </a:pPr>
            <a:r>
              <a:rPr lang="en-US" altLang="zh-CN" sz="2000">
                <a:latin typeface="Times New Roman" charset="0"/>
              </a:rPr>
              <a:t> JWHERE	E.ENO=G.ENO </a:t>
            </a:r>
            <a:endParaRPr lang="zh-CN" altLang="en-US" sz="2000">
              <a:latin typeface="Times New Roman" charset="0"/>
            </a:endParaRPr>
          </a:p>
          <a:p>
            <a:pPr lvl="1">
              <a:buFont typeface="Wingdings 2" charset="2"/>
              <a:buNone/>
            </a:pPr>
            <a:r>
              <a:rPr lang="en-US" altLang="zh-CN" sz="2000">
                <a:latin typeface="Times New Roman" charset="0"/>
              </a:rPr>
              <a:t>AND		J.PNO=G.PNO</a:t>
            </a:r>
            <a:endParaRPr lang="zh-CN" altLang="en-US" sz="2000">
              <a:latin typeface="Times New Roman" charset="0"/>
            </a:endParaRPr>
          </a:p>
          <a:p>
            <a:pPr lvl="1">
              <a:buFont typeface="Wingdings 2" charset="2"/>
              <a:buNone/>
            </a:pPr>
            <a:r>
              <a:rPr lang="en-US" altLang="zh-CN" sz="2000">
                <a:latin typeface="Times New Roman" charset="0"/>
              </a:rPr>
              <a:t>AND	 	G.RESP=”Manager”</a:t>
            </a:r>
            <a:endParaRPr lang="zh-CN" altLang="en-US" sz="2000">
              <a:latin typeface="Times New Roman" charset="0"/>
            </a:endParaRPr>
          </a:p>
          <a:p>
            <a:pPr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15CF52B-3B32-FC43-9529-F8AB0A91F74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Next detachment to Q’</a:t>
            </a:r>
            <a:endParaRPr lang="zh-CN" altLang="en-US" dirty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charset="0"/>
              </a:rPr>
              <a:t>OVQ2</a:t>
            </a:r>
            <a:r>
              <a:rPr lang="en-US" altLang="zh-CN" sz="2400">
                <a:solidFill>
                  <a:schemeClr val="accent2"/>
                </a:solidFill>
                <a:latin typeface="Times New Roman" charset="0"/>
              </a:rPr>
              <a:t>: </a:t>
            </a:r>
          </a:p>
          <a:p>
            <a:pPr>
              <a:buFont typeface="Wingdings 2" charset="2"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SELECT	GNO into GVAR 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FROM	ASG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WHERE	G.RESP=”Manager”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>
              <a:buFont typeface="Wingdings 2" charset="2"/>
              <a:buNone/>
            </a:pPr>
            <a:r>
              <a:rPr lang="en-US" altLang="zh-CN" sz="2400">
                <a:latin typeface="Times New Roman" charset="0"/>
              </a:rPr>
              <a:t> </a:t>
            </a:r>
            <a:r>
              <a:rPr lang="en-US" altLang="zh-CN" sz="2400">
                <a:solidFill>
                  <a:schemeClr val="tx2"/>
                </a:solidFill>
                <a:latin typeface="Times New Roman" charset="0"/>
              </a:rPr>
              <a:t>MVQ</a:t>
            </a:r>
            <a:r>
              <a:rPr lang="en-US" altLang="zh-CN" sz="2400">
                <a:solidFill>
                  <a:schemeClr val="accent2"/>
                </a:solidFill>
                <a:latin typeface="Times New Roman" charset="0"/>
              </a:rPr>
              <a:t>:</a:t>
            </a:r>
          </a:p>
          <a:p>
            <a:pPr>
              <a:buFont typeface="Wingdings 2" charset="2"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SELECT	E.ENAME 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FROM	EMP E, GVAR G, JVAR J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WHERE	E.ENO=G.ENO 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AND	J.PNO=G.PNO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>
              <a:buFont typeface="Wingdings 2" charset="2"/>
              <a:buNone/>
            </a:pPr>
            <a:r>
              <a:rPr lang="en-US" altLang="zh-CN"/>
              <a:t>Q is transformed into: </a:t>
            </a:r>
            <a:r>
              <a:rPr lang="en-US" altLang="zh-CN" sz="2400">
                <a:latin typeface="Times New Roman" charset="0"/>
              </a:rPr>
              <a:t>OVQ1, OVQ2, MVQ</a:t>
            </a:r>
            <a:r>
              <a:rPr lang="en-US" altLang="zh-CN"/>
              <a:t> </a:t>
            </a:r>
          </a:p>
          <a:p>
            <a:pPr>
              <a:buFont typeface="Wingdings 2" charset="2"/>
              <a:buNone/>
            </a:pPr>
            <a:r>
              <a:rPr lang="en-US" altLang="zh-CN"/>
              <a:t>Execute </a:t>
            </a:r>
            <a:r>
              <a:rPr lang="en-US" altLang="zh-CN" sz="2400">
                <a:latin typeface="Times New Roman" charset="0"/>
              </a:rPr>
              <a:t>OVQ1, OVQ2 </a:t>
            </a:r>
            <a:r>
              <a:rPr lang="en-US" altLang="zh-CN">
                <a:latin typeface="Times New Roman" charset="0"/>
              </a:rPr>
              <a:t>and merge with </a:t>
            </a:r>
            <a:r>
              <a:rPr lang="en-US" altLang="zh-CN" sz="2400">
                <a:latin typeface="Times New Roman" charset="0"/>
              </a:rPr>
              <a:t>MVQ</a:t>
            </a:r>
            <a:endParaRPr lang="zh-CN" altLang="en-US" sz="24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585FBE0-D09B-7848-BB7D-B21909DE0DF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Substitution</a:t>
            </a:r>
            <a:endParaRPr lang="zh-CN" altLang="en-US" dirty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charset="2"/>
              <a:buNone/>
            </a:pPr>
            <a:r>
              <a:rPr lang="en-US" altLang="zh-CN"/>
              <a:t>For above MVQ</a:t>
            </a:r>
          </a:p>
          <a:p>
            <a:pPr>
              <a:buFont typeface="Wingdings 2" charset="2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	SELECT	E.ENAME 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FROM	EMP E, GVAR G, JVAR J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WHERE	E.ENO=G.ENO 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AND	J.PNO=G.PNO</a:t>
            </a:r>
            <a:endParaRPr lang="en-US" altLang="zh-CN"/>
          </a:p>
          <a:p>
            <a:pPr>
              <a:buFont typeface="Wingdings 2" charset="2"/>
              <a:buNone/>
            </a:pPr>
            <a:r>
              <a:rPr lang="en-US" altLang="zh-CN"/>
              <a:t>J has the smallest cardinality,  so every tuple of J is selected to substitute for J in MVQ.</a:t>
            </a:r>
          </a:p>
          <a:p>
            <a:pPr>
              <a:buFont typeface="Wingdings 2" charset="2"/>
              <a:buNone/>
            </a:pPr>
            <a:endParaRPr lang="en-US" altLang="zh-CN" sz="1400"/>
          </a:p>
          <a:p>
            <a:pPr>
              <a:buFont typeface="Wingdings 2" charset="2"/>
              <a:buNone/>
            </a:pPr>
            <a:r>
              <a:rPr lang="en-US" altLang="zh-CN"/>
              <a:t>For every MVQ’ generated in such substitutions, MVQ’ has the form of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3A88053-36BD-374D-84F0-F8A165FB9EA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Recursion</a:t>
            </a:r>
            <a:endParaRPr lang="zh-CN" altLang="en-US" dirty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  <a:defRPr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MVQ’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SELECT	E.ENAME </a:t>
            </a:r>
            <a:endParaRPr lang="zh-CN" altLang="en-US" sz="20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Verdana" pitchFamily="34" charset="0"/>
              <a:buNone/>
              <a:defRPr/>
            </a:pP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FROM	EMP E, GVAR G</a:t>
            </a:r>
            <a:endParaRPr lang="zh-CN" altLang="en-US" sz="20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Verdana" pitchFamily="34" charset="0"/>
              <a:buNone/>
              <a:defRPr/>
            </a:pP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WHERE	E.ENO=G.ENO </a:t>
            </a:r>
            <a:endParaRPr lang="zh-CN" altLang="en-US" sz="20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Verdana" pitchFamily="34" charset="0"/>
              <a:buNone/>
              <a:defRPr/>
            </a:pP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AND	</a:t>
            </a:r>
            <a:r>
              <a:rPr lang="en-US" altLang="zh-CN" sz="20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pno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= G.PNO      // </a:t>
            </a:r>
            <a:r>
              <a:rPr lang="en-US" altLang="zh-CN" sz="20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pno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is a value from the </a:t>
            </a:r>
            <a:r>
              <a:rPr lang="en-US" altLang="zh-CN" sz="20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of J</a:t>
            </a:r>
            <a:endParaRPr lang="zh-CN" altLang="en-US" sz="20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Execute INGRES_QOA(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MVQ’</a:t>
            </a:r>
            <a:r>
              <a:rPr lang="en-US" altLang="zh-CN" dirty="0" smtClean="0"/>
              <a:t>),  and continue the attachment and substitution till the end of recursion.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Note: INGRES_QOA(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MVQ’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),is a recursion!</a:t>
            </a:r>
          </a:p>
          <a:p>
            <a:pPr>
              <a:buFont typeface="Wingdings 2" pitchFamily="18" charset="2"/>
              <a:buNone/>
              <a:defRPr/>
            </a:pPr>
            <a:endParaRPr lang="zh-CN" altLang="en-US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72EFC73-7D45-AA40-87E2-AFE0AE5F54F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</a:t>
            </a:r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Static</a:t>
            </a:r>
            <a:r>
              <a:rPr lang="en-US" altLang="zh-CN" dirty="0"/>
              <a:t> query optimization based on exhaustive search of the solution space.</a:t>
            </a:r>
            <a:endParaRPr lang="zh-CN" altLang="en-US" dirty="0"/>
          </a:p>
          <a:p>
            <a:pPr eaLnBrk="1" hangingPunct="1"/>
            <a:r>
              <a:rPr lang="en-US" altLang="zh-CN" dirty="0"/>
              <a:t>Two major steps</a:t>
            </a:r>
          </a:p>
          <a:p>
            <a:pPr lvl="1" eaLnBrk="1" hangingPunct="1"/>
            <a:r>
              <a:rPr lang="en-US" altLang="zh-CN" dirty="0"/>
              <a:t>First, the </a:t>
            </a:r>
            <a:r>
              <a:rPr lang="en-US" altLang="zh-CN" dirty="0">
                <a:solidFill>
                  <a:srgbClr val="C00000"/>
                </a:solidFill>
              </a:rPr>
              <a:t>best access method </a:t>
            </a:r>
            <a:r>
              <a:rPr lang="en-US" altLang="zh-CN" dirty="0"/>
              <a:t>for each individual relation based on predicate is predicted;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Second, for each join the </a:t>
            </a:r>
            <a:r>
              <a:rPr lang="en-US" altLang="zh-CN" dirty="0">
                <a:solidFill>
                  <a:srgbClr val="C00000"/>
                </a:solidFill>
              </a:rPr>
              <a:t>best join ordering </a:t>
            </a:r>
            <a:r>
              <a:rPr lang="en-US" altLang="zh-CN" dirty="0"/>
              <a:t>is estimated</a:t>
            </a:r>
            <a:r>
              <a:rPr lang="en-US" altLang="zh-CN" dirty="0" smtClean="0"/>
              <a:t>.</a:t>
            </a:r>
          </a:p>
          <a:p>
            <a:pPr eaLnBrk="1" hangingPunct="1"/>
            <a:r>
              <a:rPr lang="en-US" altLang="zh-CN" dirty="0" smtClean="0"/>
              <a:t>Accurate </a:t>
            </a:r>
            <a:r>
              <a:rPr lang="en-US" altLang="zh-CN" dirty="0" smtClean="0">
                <a:solidFill>
                  <a:srgbClr val="FF0000"/>
                </a:solidFill>
              </a:rPr>
              <a:t>cost model</a:t>
            </a:r>
            <a:r>
              <a:rPr lang="en-US" altLang="zh-CN" dirty="0" smtClean="0"/>
              <a:t> is key to predict the costs of candidate QEPs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5F91DF4-73B7-EF48-9A33-CF3197EA594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</a:t>
            </a:r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join algorithms</a:t>
            </a:r>
            <a:endParaRPr lang="zh-CN" altLang="en-US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Nested loop</a:t>
            </a:r>
            <a:r>
              <a:rPr lang="en-US" altLang="zh-CN"/>
              <a:t>: O(n1*n2) with no index for the internal relation, O(n1*log(n2)) if the internal is indexed or sorted.</a:t>
            </a:r>
            <a:endParaRPr lang="zh-CN" altLang="en-US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Merge join</a:t>
            </a:r>
            <a:r>
              <a:rPr lang="en-US" altLang="zh-CN"/>
              <a:t>: O(n1+n2) if two relations are sorted.</a:t>
            </a:r>
            <a:endParaRPr lang="zh-CN" altLang="en-US"/>
          </a:p>
          <a:p>
            <a:pPr eaLnBrk="1" hangingPunct="1"/>
            <a:r>
              <a:rPr lang="en-US" altLang="zh-CN"/>
              <a:t>Simplified version of the optimization algorithm for select-join-projection query.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1208736-DCDD-5941-80CF-FC33C00F864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</a:t>
            </a:r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loops</a:t>
            </a:r>
            <a:endParaRPr lang="zh-CN" altLang="en-US"/>
          </a:p>
          <a:p>
            <a:pPr lvl="1" eaLnBrk="1" hangingPunct="1"/>
            <a:r>
              <a:rPr lang="en-US" altLang="zh-CN"/>
              <a:t>First loop chooses the best single-relation </a:t>
            </a:r>
            <a:r>
              <a:rPr lang="en-US" altLang="zh-CN">
                <a:solidFill>
                  <a:srgbClr val="C00000"/>
                </a:solidFill>
              </a:rPr>
              <a:t>access method</a:t>
            </a:r>
            <a:r>
              <a:rPr lang="en-US" altLang="zh-CN"/>
              <a:t>.</a:t>
            </a:r>
            <a:endParaRPr lang="zh-CN" altLang="en-US"/>
          </a:p>
          <a:p>
            <a:pPr lvl="1" eaLnBrk="1" hangingPunct="1"/>
            <a:r>
              <a:rPr lang="en-US" altLang="zh-CN"/>
              <a:t>Second loop examines all possible </a:t>
            </a:r>
            <a:r>
              <a:rPr lang="en-US" altLang="zh-CN">
                <a:solidFill>
                  <a:srgbClr val="C00000"/>
                </a:solidFill>
              </a:rPr>
              <a:t>join orders </a:t>
            </a:r>
            <a:r>
              <a:rPr lang="en-US" altLang="zh-CN"/>
              <a:t>and select the best. To reduce the solution space:</a:t>
            </a:r>
            <a:endParaRPr lang="zh-CN" altLang="en-US"/>
          </a:p>
          <a:p>
            <a:pPr marL="1114425" lvl="2" indent="-457200" eaLnBrk="1" hangingPunct="1">
              <a:buFont typeface="Gill Sans MT" charset="0"/>
              <a:buAutoNum type="arabicPeriod"/>
            </a:pPr>
            <a:r>
              <a:rPr lang="en-US" altLang="zh-CN"/>
              <a:t>permutations involving        are eliminated</a:t>
            </a:r>
            <a:endParaRPr lang="zh-CN" altLang="en-US"/>
          </a:p>
          <a:p>
            <a:pPr marL="1114425" lvl="2" indent="-457200" eaLnBrk="1" hangingPunct="1">
              <a:buFont typeface="Gill Sans MT" charset="0"/>
              <a:buAutoNum type="arabicPeriod"/>
            </a:pPr>
            <a:r>
              <a:rPr lang="en-US" altLang="zh-CN"/>
              <a:t>commutatively equivalent strategies with higher cost are eliminated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45F7BDB-433B-3E4A-9C17-4574F385526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563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4176713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Centralized </a:t>
            </a: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Query Optimization</a:t>
            </a:r>
            <a:endParaRPr lang="zh-CN" alt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A1F55C2-D65A-E844-ADD5-E8CF0962DA6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</a:t>
            </a:r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516DEBD-03CD-7C4C-9597-DD2959224C4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428875" y="3143250"/>
            <a:ext cx="464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hlinkClick r:id="rId2" action="ppaction://hlinkfile"/>
              </a:rPr>
              <a:t>Algorithm 9.2 R_QOA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</a:t>
            </a:r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lvl="1" eaLnBrk="1" hangingPunct="1"/>
            <a:r>
              <a:rPr lang="en-US" altLang="zh-CN"/>
              <a:t>Suppose</a:t>
            </a:r>
            <a:endParaRPr lang="zh-CN" altLang="en-US"/>
          </a:p>
          <a:p>
            <a:pPr lvl="2" eaLnBrk="1" hangingPunct="1"/>
            <a:r>
              <a:rPr lang="en-US" altLang="zh-CN"/>
              <a:t>EMP (E) is indexed on ENO</a:t>
            </a:r>
            <a:endParaRPr lang="zh-CN" altLang="en-US"/>
          </a:p>
          <a:p>
            <a:pPr lvl="2" eaLnBrk="1" hangingPunct="1"/>
            <a:r>
              <a:rPr lang="en-US" altLang="zh-CN"/>
              <a:t>ASG (G) is indexed on PNO</a:t>
            </a:r>
            <a:endParaRPr lang="zh-CN" altLang="en-US"/>
          </a:p>
          <a:p>
            <a:pPr lvl="2" eaLnBrk="1" hangingPunct="1"/>
            <a:r>
              <a:rPr lang="en-US" altLang="zh-CN"/>
              <a:t>PROJ (J) is indexed on PNO, and indexed on PNAME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876BDF6-08B4-BE47-B42F-B5181DE9B20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1928813" y="4429125"/>
            <a:ext cx="64293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Courier New" charset="0"/>
              </a:rPr>
              <a:t>SELECT</a:t>
            </a:r>
            <a:r>
              <a:rPr lang="en-US" altLang="zh-CN" sz="2400">
                <a:latin typeface="Courier New" charset="0"/>
              </a:rPr>
              <a:t>	</a:t>
            </a:r>
            <a:r>
              <a:rPr lang="en-US" altLang="zh-CN" sz="2400" b="1">
                <a:latin typeface="Courier New" charset="0"/>
              </a:rPr>
              <a:t>ENAME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FROM		EMP, ASG, PROJ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WHERE		EMP.ENO=ASG.ENO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AND		ASG.PNO=PROJ.PNO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AND		PNAME=“CAD/CAM”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</a:t>
            </a:r>
            <a:r>
              <a:rPr lang="en-US" altLang="zh-CN" dirty="0" smtClean="0"/>
              <a:t>R – Example</a:t>
            </a:r>
            <a:endParaRPr lang="zh-CN" altLang="en-US" dirty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Join graph	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4AA05E1-32F8-A345-B500-C4AE45B518A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593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3000375"/>
            <a:ext cx="42957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</a:t>
            </a:r>
            <a:r>
              <a:rPr lang="en-US" altLang="zh-CN" dirty="0" smtClean="0"/>
              <a:t>R – Example</a:t>
            </a:r>
            <a:endParaRPr lang="zh-CN" altLang="en-US" dirty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first loop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Determines access methods for</a:t>
            </a:r>
            <a:endParaRPr lang="zh-CN" altLang="en-US"/>
          </a:p>
          <a:p>
            <a:pPr lvl="2" eaLnBrk="1" hangingPunct="1"/>
            <a:r>
              <a:rPr lang="en-US" altLang="zh-CN"/>
              <a:t>E: sequential scan as no predicate for </a:t>
            </a:r>
            <a:r>
              <a:rPr lang="el-GR" altLang="zh-CN" sz="4000" i="1">
                <a:latin typeface="Times New Roman" charset="0"/>
              </a:rPr>
              <a:t>σ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/>
              <a:t>exists.</a:t>
            </a:r>
            <a:endParaRPr lang="zh-CN" altLang="en-US"/>
          </a:p>
          <a:p>
            <a:pPr lvl="2" eaLnBrk="1" hangingPunct="1"/>
            <a:r>
              <a:rPr lang="en-US" altLang="zh-CN"/>
              <a:t>G: sequential scan same as E</a:t>
            </a:r>
          </a:p>
          <a:p>
            <a:pPr lvl="2" eaLnBrk="1" hangingPunct="1"/>
            <a:r>
              <a:rPr lang="en-US" altLang="zh-CN"/>
              <a:t>J: use index on PNAME as the predicate PNAME=”CAD/CAM” exists.</a:t>
            </a:r>
            <a:endParaRPr lang="zh-CN" altLang="en-US"/>
          </a:p>
          <a:p>
            <a:pPr eaLnBrk="1" hangingPunct="1"/>
            <a:r>
              <a:rPr lang="en-US" altLang="zh-CN"/>
              <a:t>The second loop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The dynamic construction of the tree of joins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EF16B2C-F58A-454F-AE5E-AA7D2E28730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</a:t>
            </a:r>
            <a:r>
              <a:rPr lang="en-US" altLang="zh-CN" dirty="0" smtClean="0"/>
              <a:t>R – Example</a:t>
            </a:r>
            <a:endParaRPr lang="zh-CN" altLang="en-US" dirty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Tree of joins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9034941-D183-9D4D-ABB3-9776315D88F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614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500313"/>
            <a:ext cx="69627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</a:t>
            </a:r>
            <a:r>
              <a:rPr lang="en-US" altLang="zh-CN" dirty="0" smtClean="0"/>
              <a:t>R – Example</a:t>
            </a:r>
            <a:endParaRPr lang="zh-CN" altLang="en-US" dirty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Pruning of the tree by cost comparison:</a:t>
            </a:r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 sz="2400"/>
              <a:t>E⋈J and J⋈E are pruned as they are </a:t>
            </a:r>
            <a:r>
              <a:rPr lang="en-US" altLang="zh-CN" sz="2400">
                <a:sym typeface="Symbol" charset="2"/>
              </a:rPr>
              <a:t></a:t>
            </a:r>
            <a:r>
              <a:rPr lang="en-US" altLang="zh-CN" sz="2400"/>
              <a:t>.</a:t>
            </a:r>
            <a:endParaRPr lang="zh-CN" altLang="en-US" sz="2400"/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 sz="2400"/>
              <a:t>E⋈G: O(|E|*|G|) for nested loop.  Pruned!</a:t>
            </a:r>
            <a:br>
              <a:rPr lang="en-US" altLang="zh-CN" sz="2400"/>
            </a:br>
            <a:r>
              <a:rPr lang="en-US" altLang="zh-CN" sz="2400"/>
              <a:t>G⋈E: O(|G|*log|E|).  Kept!</a:t>
            </a:r>
            <a:endParaRPr lang="zh-CN" altLang="en-US" sz="2400"/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 sz="2400"/>
              <a:t>G⋈J: O(|G|*|J|). Selected J has no index. Pruned !</a:t>
            </a:r>
            <a:br>
              <a:rPr lang="en-US" altLang="zh-CN" sz="2400"/>
            </a:br>
            <a:r>
              <a:rPr lang="en-US" altLang="zh-CN" sz="2400"/>
              <a:t>J⋈G: O(|J|*log|G|).  Kept!</a:t>
            </a:r>
            <a:endParaRPr lang="zh-CN" altLang="en-US" sz="2400"/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 sz="2400"/>
              <a:t>(G⋈E)⋈J is pruned and (J⋈G)⋈E </a:t>
            </a:r>
            <a:r>
              <a:rPr lang="en-US" altLang="zh-CN" sz="2400">
                <a:solidFill>
                  <a:srgbClr val="C00000"/>
                </a:solidFill>
              </a:rPr>
              <a:t>is the solution</a:t>
            </a:r>
            <a:r>
              <a:rPr lang="en-US" altLang="zh-CN" sz="2400"/>
              <a:t>. Because the cost for the former is |G|*log|E|*|J|, while the cost for the later is |J|*log|G|*log|E| due to the availability of index on PNO.</a:t>
            </a:r>
            <a:endParaRPr lang="zh-CN" altLang="en-US" sz="2400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2FCF285-94AD-2D4D-B846-E400FD17CC4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Cost</a:t>
            </a:r>
            <a:r>
              <a:rPr lang="zh-CN" altLang="en-US" sz="3600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Estimation</a:t>
            </a:r>
            <a:endParaRPr lang="zh-CN" alt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A1F55C2-D65A-E844-ADD5-E8CF0962DA6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Database </a:t>
            </a:r>
            <a:r>
              <a:rPr lang="en-US" altLang="zh-CN" dirty="0" smtClean="0"/>
              <a:t>Statistics</a:t>
            </a:r>
            <a:endParaRPr lang="zh-CN" alt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4800"/>
              <a:t>The information for base and intermediate relations as needed by query optimization.</a:t>
            </a:r>
            <a:endParaRPr lang="zh-CN" altLang="en-US" sz="4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B2614D4-B048-F64A-9B11-4574FA51E89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340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Database </a:t>
            </a:r>
            <a:r>
              <a:rPr lang="en-US" altLang="zh-CN" dirty="0" smtClean="0"/>
              <a:t>Statistics</a:t>
            </a:r>
            <a:endParaRPr lang="zh-CN" alt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4800"/>
              <a:t>R</a:t>
            </a:r>
            <a:r>
              <a:rPr lang="en-US" altLang="zh-CN"/>
              <a:t>: a relation</a:t>
            </a:r>
            <a:endParaRPr lang="zh-CN" altLang="en-US"/>
          </a:p>
          <a:p>
            <a:pPr eaLnBrk="1" hangingPunct="1"/>
            <a:r>
              <a:rPr lang="en-US" altLang="zh-CN" sz="4800"/>
              <a:t>A=(A1,A2,…,An):</a:t>
            </a:r>
            <a:r>
              <a:rPr lang="en-US" altLang="zh-CN"/>
              <a:t> attributes of R</a:t>
            </a:r>
            <a:endParaRPr lang="zh-CN" altLang="en-US"/>
          </a:p>
          <a:p>
            <a:pPr eaLnBrk="1" hangingPunct="1"/>
            <a:r>
              <a:rPr lang="en-US" altLang="zh-CN" sz="4800"/>
              <a:t>{R1,R2,…,Rr}:</a:t>
            </a:r>
            <a:r>
              <a:rPr lang="en-US" altLang="zh-CN"/>
              <a:t> fragmentation of R</a:t>
            </a:r>
            <a:endParaRPr lang="zh-CN" altLang="en-US"/>
          </a:p>
          <a:p>
            <a:pPr eaLnBrk="1" hangingPunct="1"/>
            <a:r>
              <a:rPr lang="en-US" altLang="zh-CN" sz="4800" i="1"/>
              <a:t>length</a:t>
            </a:r>
            <a:r>
              <a:rPr lang="en-US" altLang="zh-CN" sz="4800"/>
              <a:t>(</a:t>
            </a:r>
            <a:r>
              <a:rPr lang="en-US" altLang="zh-CN" sz="4800" i="1"/>
              <a:t>Ai</a:t>
            </a:r>
            <a:r>
              <a:rPr lang="en-US" altLang="zh-CN" sz="4800"/>
              <a:t>)</a:t>
            </a:r>
            <a:r>
              <a:rPr lang="en-US" altLang="zh-CN"/>
              <a:t>: the length of Ai (in bytes)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8BF1DD2-4878-D24E-A60B-424EF129CD1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15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Database </a:t>
            </a:r>
            <a:r>
              <a:rPr lang="en-US" altLang="zh-CN" dirty="0" smtClean="0"/>
              <a:t>Statistics</a:t>
            </a:r>
            <a:endParaRPr lang="zh-CN" altLang="en-US" dirty="0"/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4400"/>
              <a:t>  </a:t>
            </a:r>
            <a:r>
              <a:rPr lang="en-US" altLang="zh-CN" sz="2800"/>
              <a:t>                           : the number of distinct values of Ai of Rj</a:t>
            </a:r>
          </a:p>
          <a:p>
            <a:pPr eaLnBrk="1" hangingPunct="1"/>
            <a:r>
              <a:rPr lang="en-US" altLang="zh-CN" sz="4400" i="1">
                <a:latin typeface="Times New Roman" charset="0"/>
              </a:rPr>
              <a:t>min</a:t>
            </a:r>
            <a:r>
              <a:rPr lang="en-US" altLang="zh-CN" sz="4400">
                <a:latin typeface="Times New Roman" charset="0"/>
              </a:rPr>
              <a:t>(</a:t>
            </a:r>
            <a:r>
              <a:rPr lang="en-US" altLang="zh-CN" sz="4400" i="1">
                <a:latin typeface="Times New Roman" charset="0"/>
              </a:rPr>
              <a:t>Ai</a:t>
            </a:r>
            <a:r>
              <a:rPr lang="en-US" altLang="zh-CN" sz="4400">
                <a:latin typeface="Times New Roman" charset="0"/>
              </a:rPr>
              <a:t>)</a:t>
            </a:r>
            <a:r>
              <a:rPr lang="en-US" altLang="zh-CN" sz="4400" i="1">
                <a:latin typeface="Times New Roman" charset="0"/>
              </a:rPr>
              <a:t>, max</a:t>
            </a:r>
            <a:r>
              <a:rPr lang="en-US" altLang="zh-CN" sz="4400">
                <a:latin typeface="Times New Roman" charset="0"/>
              </a:rPr>
              <a:t>(</a:t>
            </a:r>
            <a:r>
              <a:rPr lang="en-US" altLang="zh-CN" sz="4400" i="1">
                <a:latin typeface="Times New Roman" charset="0"/>
              </a:rPr>
              <a:t>Ai</a:t>
            </a:r>
            <a:r>
              <a:rPr lang="en-US" altLang="zh-CN" sz="4400">
                <a:latin typeface="Times New Roman" charset="0"/>
              </a:rPr>
              <a:t>)</a:t>
            </a:r>
            <a:r>
              <a:rPr lang="en-US" altLang="zh-CN" sz="2800">
                <a:latin typeface="Times New Roman" charset="0"/>
              </a:rPr>
              <a:t>: </a:t>
            </a:r>
            <a:r>
              <a:rPr lang="en-US" altLang="zh-CN" sz="2800"/>
              <a:t>the maximum and minimum possible values of Ai</a:t>
            </a:r>
          </a:p>
          <a:p>
            <a:pPr eaLnBrk="1" hangingPunct="1"/>
            <a:r>
              <a:rPr lang="en-US" altLang="zh-CN" sz="4400" i="1">
                <a:latin typeface="Times New Roman" charset="0"/>
              </a:rPr>
              <a:t>card</a:t>
            </a:r>
            <a:r>
              <a:rPr lang="en-US" altLang="zh-CN" sz="4400">
                <a:latin typeface="Times New Roman" charset="0"/>
              </a:rPr>
              <a:t>(</a:t>
            </a:r>
            <a:r>
              <a:rPr lang="en-US" altLang="zh-CN" sz="4400" i="1">
                <a:latin typeface="Times New Roman" charset="0"/>
              </a:rPr>
              <a:t>dom</a:t>
            </a:r>
            <a:r>
              <a:rPr lang="en-US" altLang="zh-CN" sz="4400">
                <a:latin typeface="Times New Roman" charset="0"/>
              </a:rPr>
              <a:t>[</a:t>
            </a:r>
            <a:r>
              <a:rPr lang="en-US" altLang="zh-CN" sz="4400" i="1">
                <a:latin typeface="Times New Roman" charset="0"/>
              </a:rPr>
              <a:t>Ai</a:t>
            </a:r>
            <a:r>
              <a:rPr lang="en-US" altLang="zh-CN" sz="4400">
                <a:latin typeface="Times New Roman" charset="0"/>
              </a:rPr>
              <a:t>])</a:t>
            </a:r>
            <a:r>
              <a:rPr lang="en-US" altLang="zh-CN" sz="2800">
                <a:latin typeface="Times New Roman" charset="0"/>
              </a:rPr>
              <a:t>: </a:t>
            </a:r>
            <a:r>
              <a:rPr lang="en-US" altLang="zh-CN" sz="2800"/>
              <a:t>the number of unique values in the domain of Ai</a:t>
            </a:r>
          </a:p>
          <a:p>
            <a:pPr eaLnBrk="1" hangingPunct="1"/>
            <a:r>
              <a:rPr lang="en-US" altLang="zh-CN" sz="4400" i="1">
                <a:latin typeface="Times New Roman" charset="0"/>
              </a:rPr>
              <a:t>card</a:t>
            </a:r>
            <a:r>
              <a:rPr lang="en-US" altLang="zh-CN" sz="4400">
                <a:latin typeface="Times New Roman" charset="0"/>
              </a:rPr>
              <a:t>(</a:t>
            </a:r>
            <a:r>
              <a:rPr lang="en-US" altLang="zh-CN" sz="4400" i="1">
                <a:latin typeface="Times New Roman" charset="0"/>
              </a:rPr>
              <a:t>Rj</a:t>
            </a:r>
            <a:r>
              <a:rPr lang="en-US" altLang="zh-CN" sz="4400">
                <a:latin typeface="Times New Roman" charset="0"/>
              </a:rPr>
              <a:t>)</a:t>
            </a:r>
            <a:r>
              <a:rPr lang="en-US" altLang="zh-CN" sz="2800">
                <a:latin typeface="Times New Roman" charset="0"/>
              </a:rPr>
              <a:t>: </a:t>
            </a:r>
            <a:r>
              <a:rPr lang="en-US" altLang="zh-CN" sz="2800"/>
              <a:t>the number of tuples of fragment Rj</a:t>
            </a:r>
            <a:endParaRPr lang="zh-CN" alt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3E64D33-7B65-6E43-B876-00980874EA7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1924050" y="1428750"/>
          <a:ext cx="2933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1" name="Equation" r:id="rId3" imgW="901440" imgH="241200" progId="Equation.DSMT4">
                  <p:embed/>
                </p:oleObj>
              </mc:Choice>
              <mc:Fallback>
                <p:oleObj name="Equation" r:id="rId3" imgW="901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1428750"/>
                        <a:ext cx="2933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54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Centralized </a:t>
            </a: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Query Optimization</a:t>
            </a:r>
            <a:endParaRPr lang="zh-CN" altLang="en-US" sz="3600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Two examples showing the techniques</a:t>
            </a:r>
            <a:endParaRPr lang="zh-CN" altLang="en-US" dirty="0"/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4800" dirty="0"/>
              <a:t>	INGRES</a:t>
            </a:r>
            <a:r>
              <a:rPr lang="en-US" altLang="zh-CN" dirty="0"/>
              <a:t> – dynamic optimization</a:t>
            </a:r>
            <a:endParaRPr lang="zh-CN" altLang="en-US" dirty="0"/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</a:t>
            </a:r>
            <a:r>
              <a:rPr lang="en-US" altLang="zh-CN" sz="4800" dirty="0"/>
              <a:t>System R</a:t>
            </a:r>
            <a:r>
              <a:rPr lang="en-US" altLang="zh-CN" dirty="0"/>
              <a:t> – static optimization based on exhaustive search</a:t>
            </a:r>
            <a:endParaRPr lang="zh-CN" altLang="en-US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Commercial DBMS’s – variants. 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B06279B-C287-284B-90EC-5A97F2923A2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Database </a:t>
            </a:r>
            <a:r>
              <a:rPr lang="en-US" altLang="zh-CN" dirty="0" smtClean="0"/>
              <a:t>Statistics</a:t>
            </a:r>
            <a:endParaRPr lang="zh-CN" alt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</a:t>
            </a:r>
            <a:r>
              <a:rPr lang="en-US" altLang="zh-CN">
                <a:solidFill>
                  <a:srgbClr val="C00000"/>
                </a:solidFill>
              </a:rPr>
              <a:t>join selectivity factor </a:t>
            </a:r>
            <a:r>
              <a:rPr lang="en-US" altLang="zh-CN"/>
              <a:t>for R and S: a real between 0 and 1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</a:p>
          <a:p>
            <a:pPr eaLnBrk="1" hangingPunct="1">
              <a:buFont typeface="Wingdings 2" charset="2"/>
              <a:buNone/>
            </a:pPr>
            <a:endParaRPr lang="en-US" altLang="zh-CN"/>
          </a:p>
          <a:p>
            <a:pPr eaLnBrk="1" hangingPunct="1">
              <a:buFont typeface="Wingdings 2" charset="2"/>
              <a:buNone/>
            </a:pPr>
            <a:endParaRPr lang="zh-CN" altLang="en-US"/>
          </a:p>
          <a:p>
            <a:pPr eaLnBrk="1" hangingPunct="1"/>
            <a:r>
              <a:rPr lang="en-US" altLang="zh-CN" sz="4800" i="1">
                <a:latin typeface="Times New Roman" charset="0"/>
              </a:rPr>
              <a:t>size</a:t>
            </a:r>
            <a:r>
              <a:rPr lang="en-US" altLang="zh-CN" sz="4800">
                <a:latin typeface="Times New Roman" charset="0"/>
              </a:rPr>
              <a:t>(</a:t>
            </a:r>
            <a:r>
              <a:rPr lang="en-US" altLang="zh-CN" sz="4800" i="1">
                <a:latin typeface="Times New Roman" charset="0"/>
              </a:rPr>
              <a:t>R</a:t>
            </a:r>
            <a:r>
              <a:rPr lang="en-US" altLang="zh-CN" sz="4800">
                <a:latin typeface="Times New Roman" charset="0"/>
              </a:rPr>
              <a:t>) = </a:t>
            </a:r>
            <a:r>
              <a:rPr lang="en-US" altLang="zh-CN" sz="4800" i="1">
                <a:latin typeface="Times New Roman" charset="0"/>
              </a:rPr>
              <a:t>card</a:t>
            </a:r>
            <a:r>
              <a:rPr lang="en-US" altLang="zh-CN" sz="4800">
                <a:latin typeface="Times New Roman" charset="0"/>
              </a:rPr>
              <a:t>(R)*</a:t>
            </a:r>
            <a:r>
              <a:rPr lang="en-US" altLang="zh-CN" sz="4800" i="1">
                <a:latin typeface="Times New Roman" charset="0"/>
              </a:rPr>
              <a:t>length</a:t>
            </a:r>
            <a:r>
              <a:rPr lang="en-US" altLang="zh-CN" sz="4800">
                <a:latin typeface="Times New Roman" charset="0"/>
              </a:rPr>
              <a:t>(R)</a:t>
            </a:r>
            <a:endParaRPr lang="zh-CN" altLang="en-US" sz="4800">
              <a:latin typeface="Times New Roman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F4A502E-8EE5-4840-AF41-B96744E7831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1857375" y="2571750"/>
          <a:ext cx="5857875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5" name="Equation" r:id="rId3" imgW="1879600" imgH="419100" progId="Equation.DSMT4">
                  <p:embed/>
                </p:oleObj>
              </mc:Choice>
              <mc:Fallback>
                <p:oleObj name="Equation" r:id="rId3" imgW="18796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571750"/>
                        <a:ext cx="5857875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3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Cardinalities </a:t>
            </a:r>
            <a:r>
              <a:rPr lang="en-US" altLang="zh-CN" sz="3200" dirty="0" smtClean="0"/>
              <a:t>of Intermediate Results</a:t>
            </a:r>
            <a:endParaRPr lang="zh-CN" altLang="en-US" sz="3200" dirty="0"/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Selection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A9C3B56-5572-CE45-8B4F-6AE9EC535D1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1928813" y="2071688"/>
          <a:ext cx="6215062" cy="444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9" name="Equation" r:id="rId3" imgW="3378200" imgH="2489200" progId="Equation.DSMT4">
                  <p:embed/>
                </p:oleObj>
              </mc:Choice>
              <mc:Fallback>
                <p:oleObj name="Equation" r:id="rId3" imgW="3378200" imgH="2489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071688"/>
                        <a:ext cx="6215062" cy="444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3"/>
          <p:cNvSpPr>
            <a:spLocks noChangeArrowheads="1"/>
          </p:cNvSpPr>
          <p:nvPr/>
        </p:nvSpPr>
        <p:spPr bwMode="auto">
          <a:xfrm>
            <a:off x="0" y="3981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46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Cardinalities </a:t>
            </a:r>
            <a:r>
              <a:rPr lang="en-US" altLang="zh-CN" sz="3200" dirty="0" smtClean="0"/>
              <a:t>of Intermediate Results</a:t>
            </a:r>
            <a:endParaRPr lang="zh-CN" altLang="en-US" sz="3200" dirty="0"/>
          </a:p>
        </p:txBody>
      </p:sp>
      <p:sp>
        <p:nvSpPr>
          <p:cNvPr id="512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Projection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758F517-FBF2-134A-8AC4-19900187D27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51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2" name="Object 1"/>
          <p:cNvGraphicFramePr>
            <a:graphicFrameLocks noChangeAspect="1"/>
          </p:cNvGraphicFramePr>
          <p:nvPr/>
        </p:nvGraphicFramePr>
        <p:xfrm>
          <a:off x="1928813" y="2443163"/>
          <a:ext cx="29289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1" name="Equation" r:id="rId3" imgW="1498600" imgH="203200" progId="Equation.DSMT4">
                  <p:embed/>
                </p:oleObj>
              </mc:Choice>
              <mc:Fallback>
                <p:oleObj name="Equation" r:id="rId3" imgW="1498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443163"/>
                        <a:ext cx="292893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3"/>
          <p:cNvSpPr>
            <a:spLocks noChangeArrowheads="1"/>
          </p:cNvSpPr>
          <p:nvPr/>
        </p:nvSpPr>
        <p:spPr bwMode="auto">
          <a:xfrm>
            <a:off x="0" y="409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0" name="TextBox 8"/>
          <p:cNvSpPr txBox="1">
            <a:spLocks noChangeArrowheads="1"/>
          </p:cNvSpPr>
          <p:nvPr/>
        </p:nvSpPr>
        <p:spPr bwMode="auto">
          <a:xfrm>
            <a:off x="4857750" y="2428875"/>
            <a:ext cx="4214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for projection with duplicates.</a:t>
            </a:r>
            <a:endParaRPr lang="zh-CN" altLang="en-US" sz="2400"/>
          </a:p>
        </p:txBody>
      </p:sp>
      <p:sp>
        <p:nvSpPr>
          <p:cNvPr id="51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1928813" y="3395663"/>
          <a:ext cx="192881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2" name="Equation" r:id="rId5" imgW="952500" imgH="203200" progId="Equation.DSMT4">
                  <p:embed/>
                </p:oleObj>
              </mc:Choice>
              <mc:Fallback>
                <p:oleObj name="Equation" r:id="rId5" imgW="952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395663"/>
                        <a:ext cx="1928812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Rectangle 6"/>
          <p:cNvSpPr>
            <a:spLocks noChangeArrowheads="1"/>
          </p:cNvSpPr>
          <p:nvPr/>
        </p:nvSpPr>
        <p:spPr bwMode="auto">
          <a:xfrm>
            <a:off x="0" y="371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3857625" y="3395663"/>
            <a:ext cx="46434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the number of distinct values of A if A is a single attribute, or </a:t>
            </a:r>
            <a:r>
              <a:rPr lang="en-US" altLang="zh-CN" sz="2400" i="1" dirty="0">
                <a:latin typeface="+mn-lt"/>
                <a:ea typeface="宋体" pitchFamily="2" charset="-122"/>
                <a:cs typeface="Times New Roman" pitchFamily="18" charset="0"/>
              </a:rPr>
              <a:t>card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(R) if A contains the key of R.</a:t>
            </a:r>
            <a:endParaRPr lang="en-US" altLang="zh-CN" sz="2400" dirty="0">
              <a:latin typeface="+mn-lt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134" name="Rectangle 13"/>
          <p:cNvSpPr>
            <a:spLocks noChangeArrowheads="1"/>
          </p:cNvSpPr>
          <p:nvPr/>
        </p:nvSpPr>
        <p:spPr bwMode="auto">
          <a:xfrm>
            <a:off x="1928813" y="5110163"/>
            <a:ext cx="3235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Otherwise, it’s difficult.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53030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Cardinalities </a:t>
            </a:r>
            <a:r>
              <a:rPr lang="en-US" altLang="zh-CN" sz="3200" dirty="0" smtClean="0"/>
              <a:t>of Intermediate Results</a:t>
            </a:r>
            <a:endParaRPr lang="zh-CN" altLang="en-US" sz="3200" dirty="0"/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Cartesian product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EA12952-120C-EA4B-87B7-50C402297E2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1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" name="Object 1"/>
          <p:cNvGraphicFramePr>
            <a:graphicFrameLocks noChangeAspect="1"/>
          </p:cNvGraphicFramePr>
          <p:nvPr/>
        </p:nvGraphicFramePr>
        <p:xfrm>
          <a:off x="1471613" y="3143250"/>
          <a:ext cx="72802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7" name="Equation" r:id="rId3" imgW="2031840" imgH="203040" progId="Equation.DSMT4">
                  <p:embed/>
                </p:oleObj>
              </mc:Choice>
              <mc:Fallback>
                <p:oleObj name="Equation" r:id="rId3" imgW="2031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3143250"/>
                        <a:ext cx="7280275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3"/>
          <p:cNvSpPr>
            <a:spLocks noChangeArrowheads="1"/>
          </p:cNvSpPr>
          <p:nvPr/>
        </p:nvSpPr>
        <p:spPr bwMode="auto">
          <a:xfrm>
            <a:off x="0" y="361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6367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Cardinalities </a:t>
            </a:r>
            <a:r>
              <a:rPr lang="en-US" altLang="zh-CN" sz="3200" dirty="0" smtClean="0"/>
              <a:t>of Intermediate Results</a:t>
            </a:r>
            <a:endParaRPr lang="zh-CN" altLang="en-US" sz="3200" dirty="0"/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Union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Upper bound:</a:t>
            </a:r>
          </a:p>
          <a:p>
            <a:pPr eaLnBrk="1" hangingPunct="1">
              <a:buFont typeface="Wingdings 2" charset="2"/>
              <a:buNone/>
            </a:pPr>
            <a:endParaRPr lang="en-US" altLang="zh-CN"/>
          </a:p>
          <a:p>
            <a:pPr eaLnBrk="1" hangingPunct="1">
              <a:buFont typeface="Wingdings 2" charset="2"/>
              <a:buNone/>
            </a:pPr>
            <a:endParaRPr lang="en-US" altLang="zh-CN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Lower bound: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351DD76-D9D9-2A4E-9F8E-2ADC8623723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71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0" name="Object 1"/>
          <p:cNvGraphicFramePr>
            <a:graphicFrameLocks noChangeAspect="1"/>
          </p:cNvGraphicFramePr>
          <p:nvPr/>
        </p:nvGraphicFramePr>
        <p:xfrm>
          <a:off x="1857375" y="2771775"/>
          <a:ext cx="62690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9" name="Equation" r:id="rId3" imgW="2145369" imgH="203112" progId="Equation.DSMT4">
                  <p:embed/>
                </p:oleObj>
              </mc:Choice>
              <mc:Fallback>
                <p:oleObj name="Equation" r:id="rId3" imgW="214536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771775"/>
                        <a:ext cx="6269038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Rectangle 3"/>
          <p:cNvSpPr>
            <a:spLocks noChangeArrowheads="1"/>
          </p:cNvSpPr>
          <p:nvPr/>
        </p:nvSpPr>
        <p:spPr bwMode="auto">
          <a:xfrm>
            <a:off x="0" y="371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1857375" y="4572000"/>
          <a:ext cx="686593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0" name="Equation" r:id="rId5" imgW="2400120" imgH="203040" progId="Equation.DSMT4">
                  <p:embed/>
                </p:oleObj>
              </mc:Choice>
              <mc:Fallback>
                <p:oleObj name="Equation" r:id="rId5" imgW="240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4572000"/>
                        <a:ext cx="6865938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Rectangle 6"/>
          <p:cNvSpPr>
            <a:spLocks noChangeArrowheads="1"/>
          </p:cNvSpPr>
          <p:nvPr/>
        </p:nvSpPr>
        <p:spPr bwMode="auto">
          <a:xfrm>
            <a:off x="0" y="371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824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Cardinalities </a:t>
            </a:r>
            <a:r>
              <a:rPr lang="en-US" altLang="zh-CN" sz="3200" dirty="0" smtClean="0"/>
              <a:t>of Intermediate Results</a:t>
            </a:r>
            <a:endParaRPr lang="zh-CN" altLang="en-US" sz="3200" dirty="0"/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Difference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Upper bound:</a:t>
            </a:r>
          </a:p>
          <a:p>
            <a:pPr eaLnBrk="1" hangingPunct="1">
              <a:buFont typeface="Wingdings 2" charset="2"/>
              <a:buNone/>
            </a:pPr>
            <a:endParaRPr lang="en-US" altLang="zh-CN"/>
          </a:p>
          <a:p>
            <a:pPr eaLnBrk="1" hangingPunct="1">
              <a:buFont typeface="Wingdings 2" charset="2"/>
              <a:buNone/>
            </a:pPr>
            <a:endParaRPr lang="en-US" altLang="zh-CN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Lower bound: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960C273-E695-084B-97C7-EB9EE29E99D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1857375" y="2786063"/>
          <a:ext cx="46704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5" name="Equation" r:id="rId3" imgW="1473200" imgH="203200" progId="Equation.DSMT4">
                  <p:embed/>
                </p:oleObj>
              </mc:Choice>
              <mc:Fallback>
                <p:oleObj name="Equation" r:id="rId3" imgW="1473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786063"/>
                        <a:ext cx="467042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3"/>
          <p:cNvSpPr>
            <a:spLocks noChangeArrowheads="1"/>
          </p:cNvSpPr>
          <p:nvPr/>
        </p:nvSpPr>
        <p:spPr bwMode="auto">
          <a:xfrm>
            <a:off x="0" y="371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1" name="TextBox 8"/>
          <p:cNvSpPr txBox="1">
            <a:spLocks noChangeArrowheads="1"/>
          </p:cNvSpPr>
          <p:nvPr/>
        </p:nvSpPr>
        <p:spPr bwMode="auto">
          <a:xfrm>
            <a:off x="4643438" y="3714750"/>
            <a:ext cx="27860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/>
              <a:t>0</a:t>
            </a:r>
            <a:endParaRPr lang="zh-CN" altLang="en-US" sz="9600"/>
          </a:p>
        </p:txBody>
      </p:sp>
    </p:spTree>
    <p:extLst>
      <p:ext uri="{BB962C8B-B14F-4D97-AF65-F5344CB8AC3E}">
        <p14:creationId xmlns:p14="http://schemas.microsoft.com/office/powerpoint/2010/main" val="1082042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Cardinalities </a:t>
            </a:r>
            <a:r>
              <a:rPr lang="en-US" altLang="zh-CN" sz="3200" dirty="0" smtClean="0"/>
              <a:t>of Intermediate Results</a:t>
            </a:r>
            <a:endParaRPr lang="zh-CN" altLang="en-US" sz="3200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Join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No general way for its calculation. Some systems use the </a:t>
            </a:r>
            <a:r>
              <a:rPr lang="en-US" altLang="zh-CN">
                <a:solidFill>
                  <a:srgbClr val="C00000"/>
                </a:solidFill>
              </a:rPr>
              <a:t>upper bound of card(R*S)</a:t>
            </a:r>
            <a:r>
              <a:rPr lang="en-US" altLang="zh-CN"/>
              <a:t> instead. Some estimations can be used for simple cases.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E63AC79-5132-0B43-9B90-5BEF0F71F6E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8959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smtClean="0"/>
              <a:t>Cardinalities </a:t>
            </a:r>
            <a:r>
              <a:rPr lang="en-US" altLang="zh-CN" sz="3200" dirty="0" smtClean="0"/>
              <a:t>of Intermediate Results</a:t>
            </a:r>
            <a:endParaRPr lang="zh-CN" altLang="en-US" sz="3200" dirty="0"/>
          </a:p>
        </p:txBody>
      </p:sp>
      <p:sp>
        <p:nvSpPr>
          <p:cNvPr id="92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Equi-join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A53CD62-D7A5-FF45-A4C6-962ED91661E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2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8" name="Object 1"/>
          <p:cNvGraphicFramePr>
            <a:graphicFrameLocks noChangeAspect="1"/>
          </p:cNvGraphicFramePr>
          <p:nvPr/>
        </p:nvGraphicFramePr>
        <p:xfrm>
          <a:off x="1928813" y="2286000"/>
          <a:ext cx="42132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1" name="Equation" r:id="rId3" imgW="1777680" imgH="253800" progId="Equation.DSMT4">
                  <p:embed/>
                </p:oleObj>
              </mc:Choice>
              <mc:Fallback>
                <p:oleObj name="Equation" r:id="rId3" imgW="1777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286000"/>
                        <a:ext cx="4213225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3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928813" y="3000375"/>
            <a:ext cx="642937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lt"/>
                <a:ea typeface="宋体" pitchFamily="2" charset="-122"/>
                <a:cs typeface="Times New Roman" pitchFamily="18" charset="0"/>
              </a:rPr>
              <a:t>if A is from R, B is from S, A is a key of R, and B is a foreign of S referring to R</a:t>
            </a:r>
            <a:endParaRPr lang="en-US" altLang="zh-CN" sz="2400" dirty="0">
              <a:latin typeface="+mn-lt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2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1943100" y="4281488"/>
          <a:ext cx="70580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2" name="Equation" r:id="rId5" imgW="3073320" imgH="253800" progId="Equation.DSMT4">
                  <p:embed/>
                </p:oleObj>
              </mc:Choice>
              <mc:Fallback>
                <p:oleObj name="Equation" r:id="rId5" imgW="3073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4281488"/>
                        <a:ext cx="705802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Rectangle 7"/>
          <p:cNvSpPr>
            <a:spLocks noChangeArrowheads="1"/>
          </p:cNvSpPr>
          <p:nvPr/>
        </p:nvSpPr>
        <p:spPr bwMode="auto">
          <a:xfrm>
            <a:off x="0" y="419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9" name="TextBox 12"/>
          <p:cNvSpPr txBox="1">
            <a:spLocks noChangeArrowheads="1"/>
          </p:cNvSpPr>
          <p:nvPr/>
        </p:nvSpPr>
        <p:spPr bwMode="auto">
          <a:xfrm>
            <a:off x="1000125" y="2143125"/>
            <a:ext cx="1143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/>
              <a:t>1</a:t>
            </a:r>
            <a:endParaRPr lang="zh-CN" altLang="en-US" sz="9600"/>
          </a:p>
        </p:txBody>
      </p:sp>
      <p:sp>
        <p:nvSpPr>
          <p:cNvPr id="9230" name="TextBox 13"/>
          <p:cNvSpPr txBox="1">
            <a:spLocks noChangeArrowheads="1"/>
          </p:cNvSpPr>
          <p:nvPr/>
        </p:nvSpPr>
        <p:spPr bwMode="auto">
          <a:xfrm>
            <a:off x="1000125" y="4073525"/>
            <a:ext cx="1143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/>
              <a:t>2</a:t>
            </a:r>
            <a:endParaRPr lang="zh-CN" altLang="en-US" sz="9600"/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1928813" y="4927600"/>
            <a:ext cx="24288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lt"/>
                <a:ea typeface="宋体" pitchFamily="2" charset="-122"/>
                <a:cs typeface="Times New Roman" pitchFamily="18" charset="0"/>
              </a:rPr>
              <a:t>if SFs is known.</a:t>
            </a:r>
            <a:endParaRPr lang="en-US" altLang="zh-CN" sz="2400" dirty="0">
              <a:latin typeface="+mn-lt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70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INGRES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Dynamic optimization</a:t>
            </a:r>
          </a:p>
          <a:p>
            <a:pPr lvl="1"/>
            <a:r>
              <a:rPr lang="en-US" altLang="zh-CN" dirty="0" smtClean="0"/>
              <a:t>Combine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decomposition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execution</a:t>
            </a:r>
          </a:p>
          <a:p>
            <a:pPr lvl="1"/>
            <a:r>
              <a:rPr lang="en-US" altLang="zh-CN" dirty="0" smtClean="0"/>
              <a:t>T</a:t>
            </a:r>
            <a:r>
              <a:rPr lang="en-US" dirty="0" smtClean="0"/>
              <a:t>here is no need for a cost model</a:t>
            </a:r>
          </a:p>
          <a:p>
            <a:r>
              <a:rPr lang="en-US" altLang="zh-CN" dirty="0" smtClean="0"/>
              <a:t>Idea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INGRES</a:t>
            </a:r>
          </a:p>
          <a:p>
            <a:pPr lvl="1"/>
            <a:r>
              <a:rPr lang="en-US" altLang="zh-CN" dirty="0" smtClean="0"/>
              <a:t>Q</a:t>
            </a:r>
            <a:r>
              <a:rPr lang="en-US" dirty="0" smtClean="0"/>
              <a:t>uery is first decomposed into a sequence of </a:t>
            </a:r>
            <a:r>
              <a:rPr lang="en-US" dirty="0" smtClean="0">
                <a:solidFill>
                  <a:srgbClr val="FF0000"/>
                </a:solidFill>
              </a:rPr>
              <a:t>queries having a unique relation </a:t>
            </a:r>
            <a:r>
              <a:rPr lang="en-US" dirty="0" smtClean="0"/>
              <a:t>in common. </a:t>
            </a:r>
          </a:p>
          <a:p>
            <a:pPr lvl="1"/>
            <a:r>
              <a:rPr lang="en-US" altLang="zh-CN" dirty="0" smtClean="0"/>
              <a:t>E</a:t>
            </a:r>
            <a:r>
              <a:rPr lang="en-US" dirty="0" smtClean="0"/>
              <a:t>ach </a:t>
            </a:r>
            <a:r>
              <a:rPr lang="en-US" dirty="0" err="1" smtClean="0"/>
              <a:t>monorelation</a:t>
            </a:r>
            <a:r>
              <a:rPr lang="en-US" dirty="0" smtClean="0"/>
              <a:t> query is processed by selecting, based on the </a:t>
            </a:r>
            <a:r>
              <a:rPr lang="en-US" dirty="0" smtClean="0">
                <a:solidFill>
                  <a:srgbClr val="FF0000"/>
                </a:solidFill>
              </a:rPr>
              <a:t>predicate</a:t>
            </a:r>
            <a:r>
              <a:rPr lang="en-US" dirty="0" smtClean="0"/>
              <a:t>, the best </a:t>
            </a:r>
            <a:r>
              <a:rPr lang="en-US" dirty="0" smtClean="0">
                <a:solidFill>
                  <a:srgbClr val="FF0000"/>
                </a:solidFill>
              </a:rPr>
              <a:t>access method </a:t>
            </a:r>
            <a:r>
              <a:rPr lang="en-US" dirty="0" smtClean="0"/>
              <a:t>to that relation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40DA-8712-D94D-A98A-63CBB893C7C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8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INGRES</a:t>
            </a:r>
            <a:endParaRPr lang="zh-CN" alt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Language: QUEL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a tuple calculus language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Example: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b="1"/>
              <a:t>		</a:t>
            </a:r>
            <a:r>
              <a:rPr lang="en-US" altLang="zh-CN" sz="2400" b="1"/>
              <a:t>range</a:t>
            </a:r>
            <a:r>
              <a:rPr lang="en-US" altLang="zh-CN" sz="2400"/>
              <a:t> </a:t>
            </a:r>
            <a:r>
              <a:rPr lang="en-US" altLang="zh-CN" sz="2400" b="1"/>
              <a:t>of</a:t>
            </a:r>
            <a:r>
              <a:rPr lang="en-US" altLang="zh-CN" sz="2400"/>
              <a:t> e </a:t>
            </a:r>
            <a:r>
              <a:rPr lang="en-US" altLang="zh-CN" sz="2400" b="1"/>
              <a:t>is</a:t>
            </a:r>
            <a:r>
              <a:rPr lang="en-US" altLang="zh-CN" sz="2400"/>
              <a:t> EMP</a:t>
            </a:r>
            <a:br>
              <a:rPr lang="en-US" altLang="zh-CN" sz="2400"/>
            </a:br>
            <a:r>
              <a:rPr lang="en-US" altLang="zh-CN" sz="2400"/>
              <a:t>	</a:t>
            </a:r>
            <a:r>
              <a:rPr lang="en-US" altLang="zh-CN" sz="2400" b="1"/>
              <a:t>range</a:t>
            </a:r>
            <a:r>
              <a:rPr lang="en-US" altLang="zh-CN" sz="2400"/>
              <a:t> </a:t>
            </a:r>
            <a:r>
              <a:rPr lang="en-US" altLang="zh-CN" sz="2400" b="1"/>
              <a:t>of</a:t>
            </a:r>
            <a:r>
              <a:rPr lang="en-US" altLang="zh-CN" sz="2400"/>
              <a:t> g </a:t>
            </a:r>
            <a:r>
              <a:rPr lang="en-US" altLang="zh-CN" sz="2400" b="1"/>
              <a:t>is</a:t>
            </a:r>
            <a:r>
              <a:rPr lang="en-US" altLang="zh-CN" sz="2400"/>
              <a:t> ASG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400" b="1"/>
              <a:t>		range</a:t>
            </a:r>
            <a:r>
              <a:rPr lang="en-US" altLang="zh-CN" sz="2400"/>
              <a:t> </a:t>
            </a:r>
            <a:r>
              <a:rPr lang="en-US" altLang="zh-CN" sz="2400" b="1"/>
              <a:t>of</a:t>
            </a:r>
            <a:r>
              <a:rPr lang="en-US" altLang="zh-CN" sz="2400"/>
              <a:t> j </a:t>
            </a:r>
            <a:r>
              <a:rPr lang="en-US" altLang="zh-CN" sz="2400" b="1"/>
              <a:t>is</a:t>
            </a:r>
            <a:r>
              <a:rPr lang="en-US" altLang="zh-CN" sz="2400"/>
              <a:t> PROJ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400" b="1"/>
              <a:t>		retrieve</a:t>
            </a:r>
            <a:r>
              <a:rPr lang="en-US" altLang="zh-CN" sz="2400"/>
              <a:t> e.ENAME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400" b="1"/>
              <a:t>		where	</a:t>
            </a:r>
            <a:r>
              <a:rPr lang="en-US" altLang="zh-CN" sz="2400"/>
              <a:t>e.ENO=g.ENO </a:t>
            </a:r>
            <a:r>
              <a:rPr lang="en-US" altLang="zh-CN" sz="2400" b="1"/>
              <a:t>and </a:t>
            </a:r>
            <a:r>
              <a:rPr lang="en-US" altLang="zh-CN" sz="2400"/>
              <a:t>j.PNO=g.PNO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400" b="1"/>
              <a:t>			and</a:t>
            </a:r>
            <a:r>
              <a:rPr lang="en-US" altLang="zh-CN" sz="2400"/>
              <a:t> j.PNAME=”CAD/CAM”</a:t>
            </a:r>
            <a:endParaRPr lang="zh-CN" altLang="en-US" sz="24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56B4229-604D-034E-88E5-C22ADD85019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1785938" y="5929313"/>
            <a:ext cx="5097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Note: e, g, and j are called </a:t>
            </a:r>
            <a:r>
              <a:rPr lang="en-US" altLang="zh-CN" sz="2400">
                <a:solidFill>
                  <a:srgbClr val="C00000"/>
                </a:solidFill>
              </a:rPr>
              <a:t>variable</a:t>
            </a:r>
            <a:r>
              <a:rPr lang="en-US" altLang="zh-CN" sz="2400"/>
              <a:t>s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INGRES </a:t>
            </a:r>
            <a:r>
              <a:rPr lang="en-US" altLang="zh-CN" dirty="0" smtClean="0"/>
              <a:t>– Language: QUEL</a:t>
            </a:r>
            <a:endParaRPr lang="zh-CN" alt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One-variable query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i="1"/>
              <a:t>	</a:t>
            </a:r>
            <a:r>
              <a:rPr lang="en-US" altLang="zh-CN"/>
              <a:t>Queries containing a single variable.</a:t>
            </a:r>
            <a:endParaRPr lang="zh-CN" altLang="en-US"/>
          </a:p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Multivariable query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i="1"/>
              <a:t>	</a:t>
            </a:r>
            <a:r>
              <a:rPr lang="en-US" altLang="zh-CN"/>
              <a:t>Queries containing more than one variable.</a:t>
            </a:r>
            <a:endParaRPr lang="zh-CN" altLang="en-US"/>
          </a:p>
          <a:p>
            <a:pPr eaLnBrk="1" hangingPunct="1"/>
            <a:r>
              <a:rPr lang="en-US" altLang="zh-CN"/>
              <a:t>QUEL can be equally translated into SQL. So we just use </a:t>
            </a:r>
            <a:r>
              <a:rPr lang="en-US" altLang="zh-CN" sz="7200"/>
              <a:t>SQL</a:t>
            </a:r>
            <a:r>
              <a:rPr lang="en-US" altLang="zh-CN"/>
              <a:t> for convenience.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7EF6F87-4EE8-D642-ADC1-5F36C03FC4E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INGRES </a:t>
            </a:r>
            <a:r>
              <a:rPr lang="en-US" altLang="zh-CN" dirty="0" smtClean="0"/>
              <a:t>– </a:t>
            </a:r>
            <a:r>
              <a:rPr lang="en-US" dirty="0" smtClean="0"/>
              <a:t>General Strategy</a:t>
            </a:r>
            <a:endParaRPr lang="zh-CN" alt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Decompose a multivariable query into a sequence of queries </a:t>
            </a:r>
            <a:r>
              <a:rPr lang="en-US" altLang="zh-CN" sz="3600">
                <a:solidFill>
                  <a:srgbClr val="C00000"/>
                </a:solidFill>
              </a:rPr>
              <a:t>having unique variable</a:t>
            </a:r>
            <a:r>
              <a:rPr lang="en-US" altLang="zh-CN" sz="3600" i="1"/>
              <a:t> </a:t>
            </a:r>
            <a:r>
              <a:rPr lang="en-US" altLang="zh-CN" sz="3600">
                <a:solidFill>
                  <a:srgbClr val="C00000"/>
                </a:solidFill>
              </a:rPr>
              <a:t>in common</a:t>
            </a:r>
            <a:r>
              <a:rPr lang="en-US" altLang="zh-CN" sz="3600"/>
              <a:t> and then process each one-variable query by </a:t>
            </a:r>
            <a:r>
              <a:rPr lang="en-US" altLang="zh-CN" sz="4800"/>
              <a:t>OVQP</a:t>
            </a:r>
            <a:r>
              <a:rPr lang="en-US" altLang="zh-CN" sz="3600"/>
              <a:t> </a:t>
            </a:r>
            <a:r>
              <a:rPr lang="en-US" altLang="zh-CN" sz="2400"/>
              <a:t>(One Variable Query Processor)</a:t>
            </a:r>
          </a:p>
          <a:p>
            <a:pPr eaLnBrk="1" hangingPunct="1"/>
            <a:r>
              <a:rPr lang="en-US" altLang="zh-CN" sz="3600"/>
              <a:t>OVQP optimizes a query by selecting the best access method, e.g. index, sequential scan, etc.</a:t>
            </a:r>
            <a:endParaRPr lang="zh-CN" altLang="en-US" sz="36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92B0686-857E-F342-814D-52FA87462DE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INGRES </a:t>
            </a:r>
            <a:r>
              <a:rPr lang="en-US" altLang="zh-CN" sz="3200" dirty="0" smtClean="0"/>
              <a:t>–</a:t>
            </a:r>
            <a:br>
              <a:rPr lang="en-US" altLang="zh-CN" sz="3200" dirty="0" smtClean="0"/>
            </a:br>
            <a:r>
              <a:rPr lang="en-US" sz="3200" dirty="0" smtClean="0"/>
              <a:t>Detachment and Substitution Techniques</a:t>
            </a:r>
            <a:endParaRPr lang="zh-CN" altLang="en-US" sz="3200" dirty="0"/>
          </a:p>
        </p:txBody>
      </p:sp>
      <p:sp>
        <p:nvSpPr>
          <p:cNvPr id="1024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Notation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ADDF50F-1DBB-2E4A-AFA5-8187596D69E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10242" name="Object 6"/>
          <p:cNvGraphicFramePr>
            <a:graphicFrameLocks noChangeAspect="1"/>
          </p:cNvGraphicFramePr>
          <p:nvPr/>
        </p:nvGraphicFramePr>
        <p:xfrm>
          <a:off x="2286000" y="2286000"/>
          <a:ext cx="13652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1" name="Equation" r:id="rId3" imgW="609336" imgH="203112" progId="Equation.DSMT4">
                  <p:embed/>
                </p:oleObj>
              </mc:Choice>
              <mc:Fallback>
                <p:oleObj name="Equation" r:id="rId3" imgW="609336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86000"/>
                        <a:ext cx="136525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"/>
          <p:cNvGraphicFramePr>
            <a:graphicFrameLocks noChangeAspect="1"/>
          </p:cNvGraphicFramePr>
          <p:nvPr/>
        </p:nvGraphicFramePr>
        <p:xfrm>
          <a:off x="1071563" y="3929063"/>
          <a:ext cx="26733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Equation" r:id="rId5" imgW="1168200" imgH="228600" progId="Equation.DSMT4">
                  <p:embed/>
                </p:oleObj>
              </mc:Choice>
              <mc:Fallback>
                <p:oleObj name="Equation" r:id="rId5" imgW="11682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929063"/>
                        <a:ext cx="26733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857625" y="2286000"/>
            <a:ext cx="4572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A query </a:t>
            </a:r>
            <a:r>
              <a:rPr lang="en-US" altLang="zh-CN" sz="2800" i="1">
                <a:latin typeface="Times New Roman" charset="0"/>
              </a:rPr>
              <a:t>q</a:t>
            </a:r>
            <a:r>
              <a:rPr lang="en-US" altLang="zh-CN" sz="2800">
                <a:latin typeface="Times New Roman" charset="0"/>
              </a:rPr>
              <a:t> is decomposed into </a:t>
            </a:r>
            <a:r>
              <a:rPr lang="en-US" altLang="zh-CN" sz="2800" i="1">
                <a:latin typeface="Times New Roman" charset="0"/>
              </a:rPr>
              <a:t>q</a:t>
            </a:r>
            <a:r>
              <a:rPr lang="en-US" altLang="zh-CN" sz="2800" i="1" baseline="-25000">
                <a:latin typeface="Times New Roman" charset="0"/>
              </a:rPr>
              <a:t>i</a:t>
            </a:r>
            <a:r>
              <a:rPr lang="en-US" altLang="zh-CN" sz="2800" baseline="-25000">
                <a:latin typeface="Times New Roman" charset="0"/>
              </a:rPr>
              <a:t>-1</a:t>
            </a:r>
            <a:r>
              <a:rPr lang="en-US" altLang="zh-CN" sz="2800">
                <a:latin typeface="Times New Roman" charset="0"/>
              </a:rPr>
              <a:t> and </a:t>
            </a:r>
            <a:r>
              <a:rPr lang="en-US" altLang="zh-CN" sz="2800" i="1">
                <a:latin typeface="Times New Roman" charset="0"/>
              </a:rPr>
              <a:t>q</a:t>
            </a:r>
            <a:r>
              <a:rPr lang="en-US" altLang="zh-CN" sz="2800" i="1" baseline="-25000">
                <a:latin typeface="Times New Roman" charset="0"/>
              </a:rPr>
              <a:t>i </a:t>
            </a:r>
            <a:r>
              <a:rPr lang="en-US" altLang="zh-CN" sz="2800">
                <a:latin typeface="Times New Roman" charset="0"/>
              </a:rPr>
              <a:t>, and the output of </a:t>
            </a:r>
            <a:r>
              <a:rPr lang="en-US" altLang="zh-CN" sz="2800" i="1">
                <a:latin typeface="Times New Roman" charset="0"/>
              </a:rPr>
              <a:t>q</a:t>
            </a:r>
            <a:r>
              <a:rPr lang="en-US" altLang="zh-CN" sz="2800" i="1" baseline="-25000">
                <a:latin typeface="Times New Roman" charset="0"/>
              </a:rPr>
              <a:t>i</a:t>
            </a:r>
            <a:r>
              <a:rPr lang="en-US" altLang="zh-CN" sz="2800" baseline="-25000">
                <a:latin typeface="Times New Roman" charset="0"/>
              </a:rPr>
              <a:t>-1</a:t>
            </a:r>
            <a:r>
              <a:rPr lang="en-US" altLang="zh-CN" sz="2800">
                <a:latin typeface="Times New Roman" charset="0"/>
              </a:rPr>
              <a:t> is consumed by </a:t>
            </a:r>
            <a:r>
              <a:rPr lang="en-US" altLang="zh-CN" sz="2800" i="1">
                <a:latin typeface="Times New Roman" charset="0"/>
              </a:rPr>
              <a:t>q</a:t>
            </a:r>
            <a:r>
              <a:rPr lang="en-US" altLang="zh-CN" sz="2800" i="1" baseline="-25000">
                <a:latin typeface="Times New Roman" charset="0"/>
              </a:rPr>
              <a:t>i </a:t>
            </a:r>
            <a:r>
              <a:rPr lang="en-US" altLang="zh-CN" sz="2800">
                <a:latin typeface="Times New Roman" charset="0"/>
              </a:rPr>
              <a:t>.</a:t>
            </a:r>
            <a:endParaRPr lang="en-US" altLang="zh-CN" sz="2800"/>
          </a:p>
        </p:txBody>
      </p:sp>
      <p:sp>
        <p:nvSpPr>
          <p:cNvPr id="10249" name="Rectangle 12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>
                <a:latin typeface="Times New Roman" charset="0"/>
              </a:rPr>
              <a:t>.</a:t>
            </a:r>
            <a:endParaRPr lang="en-US" altLang="zh-CN" sz="900"/>
          </a:p>
          <a:p>
            <a:endParaRPr lang="en-US" altLang="zh-CN"/>
          </a:p>
        </p:txBody>
      </p:sp>
      <p:sp>
        <p:nvSpPr>
          <p:cNvPr id="10250" name="Rectangle 13"/>
          <p:cNvSpPr>
            <a:spLocks noChangeArrowheads="1"/>
          </p:cNvSpPr>
          <p:nvPr/>
        </p:nvSpPr>
        <p:spPr bwMode="auto">
          <a:xfrm>
            <a:off x="3857625" y="3975100"/>
            <a:ext cx="40719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Decomposition of </a:t>
            </a:r>
            <a:r>
              <a:rPr lang="en-US" altLang="zh-CN" sz="2800" i="1">
                <a:latin typeface="Times New Roman" charset="0"/>
              </a:rPr>
              <a:t>q</a:t>
            </a:r>
            <a:r>
              <a:rPr lang="en-US" altLang="zh-CN" sz="2800">
                <a:latin typeface="Times New Roman" charset="0"/>
              </a:rPr>
              <a:t> into </a:t>
            </a:r>
            <a:r>
              <a:rPr lang="en-US" altLang="zh-CN" sz="2800" i="1">
                <a:latin typeface="Times New Roman" charset="0"/>
              </a:rPr>
              <a:t>n</a:t>
            </a:r>
            <a:r>
              <a:rPr lang="en-US" altLang="zh-CN" sz="2800">
                <a:latin typeface="Times New Roman" charset="0"/>
              </a:rPr>
              <a:t> sub-queries.</a:t>
            </a:r>
            <a:endParaRPr lang="en-US" altLang="zh-CN" sz="24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3724</TotalTime>
  <Words>1198</Words>
  <Application>Microsoft Macintosh PowerPoint</Application>
  <PresentationFormat>On-screen Show (4:3)</PresentationFormat>
  <Paragraphs>397</Paragraphs>
  <Slides>47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62" baseType="lpstr">
      <vt:lpstr>Arial</vt:lpstr>
      <vt:lpstr>宋体</vt:lpstr>
      <vt:lpstr>Gill Sans MT</vt:lpstr>
      <vt:lpstr>华文中宋</vt:lpstr>
      <vt:lpstr>Wingdings 2</vt:lpstr>
      <vt:lpstr>Verdana</vt:lpstr>
      <vt:lpstr>Calibri</vt:lpstr>
      <vt:lpstr>Times New Roman</vt:lpstr>
      <vt:lpstr>Wingdings</vt:lpstr>
      <vt:lpstr>Courier New</vt:lpstr>
      <vt:lpstr>Symbol</vt:lpstr>
      <vt:lpstr>Solstice</vt:lpstr>
      <vt:lpstr>MathType 6.0 Equation</vt:lpstr>
      <vt:lpstr>Microsoft 公式 3.0</vt:lpstr>
      <vt:lpstr>Equation</vt:lpstr>
      <vt:lpstr>Distributed Database Systems</vt:lpstr>
      <vt:lpstr>Query Optimization</vt:lpstr>
      <vt:lpstr>Centralized Query Optimization</vt:lpstr>
      <vt:lpstr>Centralized Query Optimization</vt:lpstr>
      <vt:lpstr>INGRES</vt:lpstr>
      <vt:lpstr>INGRES</vt:lpstr>
      <vt:lpstr>INGRES – Language: QUEL</vt:lpstr>
      <vt:lpstr>INGRES – General Strategy</vt:lpstr>
      <vt:lpstr>INGRES – Detachment and Substitution Techniques</vt:lpstr>
      <vt:lpstr>INGRES – Detachment</vt:lpstr>
      <vt:lpstr>INGRES – Detachment</vt:lpstr>
      <vt:lpstr>9.3 INGRES – Detachment</vt:lpstr>
      <vt:lpstr>9.3 INGRES – Detachment</vt:lpstr>
      <vt:lpstr>9.3 INGRES – Detachment</vt:lpstr>
      <vt:lpstr>9.3 INGRES – Detachment</vt:lpstr>
      <vt:lpstr>9.3 INGRES – Detachment</vt:lpstr>
      <vt:lpstr>9.3 INGRES – Substitution </vt:lpstr>
      <vt:lpstr>9.3 INGRES – Substitution</vt:lpstr>
      <vt:lpstr>9.3 INGRES – Substitution</vt:lpstr>
      <vt:lpstr>9.3 INGRES – Recursive Query Optimization Algorithm</vt:lpstr>
      <vt:lpstr>INGRES</vt:lpstr>
      <vt:lpstr>Example for INGRES_QOA</vt:lpstr>
      <vt:lpstr>First detachment to Q</vt:lpstr>
      <vt:lpstr>Next detachment to Q’</vt:lpstr>
      <vt:lpstr>Substitution</vt:lpstr>
      <vt:lpstr>Recursion</vt:lpstr>
      <vt:lpstr>System R</vt:lpstr>
      <vt:lpstr>System R</vt:lpstr>
      <vt:lpstr>System R</vt:lpstr>
      <vt:lpstr>System R</vt:lpstr>
      <vt:lpstr>System R</vt:lpstr>
      <vt:lpstr>System R – Example</vt:lpstr>
      <vt:lpstr>System R – Example</vt:lpstr>
      <vt:lpstr>System R – Example</vt:lpstr>
      <vt:lpstr>System R – Example</vt:lpstr>
      <vt:lpstr>Cost Estimation</vt:lpstr>
      <vt:lpstr>Database Statistics</vt:lpstr>
      <vt:lpstr>Database Statistics</vt:lpstr>
      <vt:lpstr>Database Statistics</vt:lpstr>
      <vt:lpstr>Database Statistics</vt:lpstr>
      <vt:lpstr>Cardinalities of Intermediate Results</vt:lpstr>
      <vt:lpstr>Cardinalities of Intermediate Results</vt:lpstr>
      <vt:lpstr>Cardinalities of Intermediate Results</vt:lpstr>
      <vt:lpstr>Cardinalities of Intermediate Results</vt:lpstr>
      <vt:lpstr>Cardinalities of Intermediate Results</vt:lpstr>
      <vt:lpstr>Cardinalities of Intermediate Results</vt:lpstr>
      <vt:lpstr>Cardinalities of Intermediate Results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范举</cp:lastModifiedBy>
  <cp:revision>692</cp:revision>
  <dcterms:created xsi:type="dcterms:W3CDTF">2007-09-19T09:41:51Z</dcterms:created>
  <dcterms:modified xsi:type="dcterms:W3CDTF">2017-10-25T01:36:24Z</dcterms:modified>
</cp:coreProperties>
</file>