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handoutMasterIdLst>
    <p:handoutMasterId r:id="rId47"/>
  </p:handoutMasterIdLst>
  <p:sldIdLst>
    <p:sldId id="256" r:id="rId2"/>
    <p:sldId id="798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7" r:id="rId11"/>
    <p:sldId id="806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39" r:id="rId44"/>
    <p:sldId id="840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2" autoAdjust="0"/>
    <p:restoredTop sz="96851" autoAdjust="0"/>
  </p:normalViewPr>
  <p:slideViewPr>
    <p:cSldViewPr>
      <p:cViewPr>
        <p:scale>
          <a:sx n="96" d="100"/>
          <a:sy n="96" d="100"/>
        </p:scale>
        <p:origin x="142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92AD4-5C71-7D44-9CDE-66292ABCF78A}" type="datetimeFigureOut">
              <a:rPr lang="en-US"/>
              <a:pPr>
                <a:defRPr/>
              </a:pPr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1311F9-A587-A447-82A4-E2944E0C6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F0FEC3-625A-024F-97C0-2954B193619B}" type="datetimeFigureOut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F4FD21C-3A28-0F4D-8577-8A42922D0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F93E9AF-63BE-2C42-A418-79526A7BF66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97E8B2-5E54-B94D-B2BA-B1D75B1ED573}" type="slidenum">
              <a:rPr lang="en-US" altLang="x-none" sz="1300"/>
              <a:pPr eaLnBrk="1" hangingPunct="1"/>
              <a:t>5</a:t>
            </a:fld>
            <a:endParaRPr lang="en-US" altLang="x-none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4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BC2160-BA56-724D-B8EC-B49511FA5D2F}" type="slidenum">
              <a:rPr lang="en-US" altLang="x-none" sz="1300"/>
              <a:pPr eaLnBrk="1" hangingPunct="1"/>
              <a:t>6</a:t>
            </a:fld>
            <a:endParaRPr lang="en-US" altLang="x-none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68EDD7-B817-BC4A-BC35-DAF49C683C1F}" type="slidenum">
              <a:rPr lang="en-US" altLang="x-none" sz="1300"/>
              <a:pPr eaLnBrk="1" hangingPunct="1"/>
              <a:t>7</a:t>
            </a:fld>
            <a:endParaRPr lang="en-US" altLang="x-none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5F29FF-2DAE-574F-885B-F200A87C4543}" type="slidenum">
              <a:rPr lang="en-US" altLang="x-none" sz="1300"/>
              <a:pPr eaLnBrk="1" hangingPunct="1"/>
              <a:t>8</a:t>
            </a:fld>
            <a:endParaRPr lang="en-US" altLang="x-none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5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B1095-4CF8-6E42-985E-F3A038095906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9976-14C1-AE49-AA88-EF1050FEB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B0DC-F7FF-8340-BB9C-FEA106057046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612F-B1E6-6B47-9A67-9C862A131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7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E4EA-24B6-0444-9F70-92316CFFF411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502B-A706-A741-9E22-43438DDBB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E2BA-0012-054E-BFC7-51AE9519C06A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5CAEE-885A-5D41-93DF-9DC29A9F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1CD8D2-91BB-9042-861D-105735517F76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0FD0-8EE3-EB4C-9F5D-1265FFD62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570B-1793-E142-B703-D4D4396082F3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5E58-BA64-CE44-99C4-F88A6043C0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CC4731-1A53-D245-9BE7-D2826DD274DF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760-B856-BF4D-942A-CE38D478F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2CCE5-4FC0-0348-92D0-CADFACCEEE8D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B6FBC-F874-CB43-92C6-2781C33F1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0498A3-15E0-1847-A78D-C5EB1A718412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82D6-D174-A545-B131-2B2F10B1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5CFF1D-FBD6-654E-9F18-005BD2A549F0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3E134-9DE7-734F-9768-FD4386680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DCCE6F-57B1-4C49-8FDC-78A98968FE29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1A67-5B7E-B341-AF14-94DBF2AE3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D172B3-BFC6-0547-9B8D-975E43B8DB29}" type="datetime5">
              <a:rPr lang="zh-CN" altLang="en-US"/>
              <a:pPr>
                <a:defRPr/>
              </a:pPr>
              <a:t>2018/12/6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83395214-8E5F-614C-B33E-985BD0EFB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2" r:id="rId2"/>
    <p:sldLayoutId id="2147483788" r:id="rId3"/>
    <p:sldLayoutId id="2147483783" r:id="rId4"/>
    <p:sldLayoutId id="2147483789" r:id="rId5"/>
    <p:sldLayoutId id="2147483784" r:id="rId6"/>
    <p:sldLayoutId id="2147483790" r:id="rId7"/>
    <p:sldLayoutId id="2147483791" r:id="rId8"/>
    <p:sldLayoutId id="2147483792" r:id="rId9"/>
    <p:sldLayoutId id="2147483785" r:id="rId10"/>
    <p:sldLayoutId id="214748378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2018</a:t>
            </a:r>
            <a:endParaRPr lang="zh-CN" alt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smtClean="0">
                <a:latin typeface="Gill Sans MT" pitchFamily="34" charset="0"/>
                <a:ea typeface="华文中宋" pitchFamily="2" charset="-122"/>
              </a:rPr>
              <a:t>Discussion Topic</a:t>
            </a:r>
            <a:endParaRPr lang="en-US" altLang="zh-CN" sz="2800" dirty="0">
              <a:latin typeface="Gill Sans MT" pitchFamily="34" charset="0"/>
              <a:ea typeface="华文中宋" pitchFamily="2" charset="-122"/>
            </a:endParaRPr>
          </a:p>
          <a:p>
            <a:pPr eaLnBrk="1" hangingPunct="1">
              <a:defRPr/>
            </a:pPr>
            <a:endParaRPr lang="en-US" altLang="zh-CN" sz="2800" dirty="0">
              <a:latin typeface="Gill Sans MT" pitchFamily="34" charset="0"/>
              <a:ea typeface="华文中宋" pitchFamily="2" charset="-122"/>
            </a:endParaRPr>
          </a:p>
          <a:p>
            <a:pPr eaLnBrk="1" hangingPunct="1">
              <a:defRPr/>
            </a:pPr>
            <a:r>
              <a:rPr lang="en-US" altLang="zh-CN" sz="6000" dirty="0" smtClean="0">
                <a:latin typeface="+mj-lt"/>
                <a:ea typeface="宋体" pitchFamily="2" charset="-122"/>
              </a:rPr>
              <a:t>MapReduce</a:t>
            </a:r>
            <a:endParaRPr lang="zh-CN" altLang="en-US" sz="6000" dirty="0">
              <a:latin typeface="+mj-lt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6188978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borrowed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Stanford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CS347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word occurrences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mr-IN" sz="2400" dirty="0" err="1"/>
              <a:t>map</a:t>
            </a:r>
            <a:r>
              <a:rPr lang="mr-IN" sz="2400" dirty="0"/>
              <a:t>(</a:t>
            </a:r>
            <a:r>
              <a:rPr lang="mr-IN" sz="2400" dirty="0" err="1"/>
              <a:t>doc</a:t>
            </a:r>
            <a:r>
              <a:rPr lang="mr-IN" sz="2400" dirty="0"/>
              <a:t>, “</a:t>
            </a:r>
            <a:r>
              <a:rPr lang="mr-IN" sz="2400" dirty="0" err="1"/>
              <a:t>cat</a:t>
            </a:r>
            <a:r>
              <a:rPr lang="mr-IN" sz="2400" dirty="0"/>
              <a:t> </a:t>
            </a:r>
            <a:r>
              <a:rPr lang="mr-IN" sz="2400" dirty="0" err="1"/>
              <a:t>dog</a:t>
            </a:r>
            <a:r>
              <a:rPr lang="mr-IN" sz="2400" dirty="0"/>
              <a:t> </a:t>
            </a:r>
            <a:r>
              <a:rPr lang="mr-IN" sz="2400" dirty="0" err="1"/>
              <a:t>cat</a:t>
            </a:r>
            <a:r>
              <a:rPr lang="mr-IN" sz="2400" dirty="0"/>
              <a:t> </a:t>
            </a:r>
            <a:r>
              <a:rPr lang="mr-IN" sz="2400" dirty="0" err="1"/>
              <a:t>bat</a:t>
            </a:r>
            <a:r>
              <a:rPr lang="mr-IN" sz="2400" dirty="0"/>
              <a:t> </a:t>
            </a:r>
            <a:r>
              <a:rPr lang="mr-IN" sz="2400" dirty="0" err="1"/>
              <a:t>dog</a:t>
            </a:r>
            <a:r>
              <a:rPr lang="mr-IN" sz="2400" dirty="0"/>
              <a:t>”) </a:t>
            </a:r>
            <a:r>
              <a:rPr lang="mr-IN" sz="2400" dirty="0" err="1"/>
              <a:t>emits</a:t>
            </a:r>
            <a:r>
              <a:rPr lang="mr-IN" sz="2400" dirty="0"/>
              <a:t>[“</a:t>
            </a:r>
            <a:r>
              <a:rPr lang="mr-IN" sz="2400" dirty="0" err="1"/>
              <a:t>cat</a:t>
            </a:r>
            <a:r>
              <a:rPr lang="mr-IN" sz="2400" dirty="0"/>
              <a:t>”, “1”], [“</a:t>
            </a:r>
            <a:r>
              <a:rPr lang="mr-IN" sz="2400" dirty="0" err="1"/>
              <a:t>dog</a:t>
            </a:r>
            <a:r>
              <a:rPr lang="mr-IN" sz="2400" dirty="0"/>
              <a:t>”, “1”], [“</a:t>
            </a:r>
            <a:r>
              <a:rPr lang="mr-IN" sz="2400" dirty="0" err="1"/>
              <a:t>cat</a:t>
            </a:r>
            <a:r>
              <a:rPr lang="mr-IN" sz="2400" dirty="0"/>
              <a:t>”, “1”], [“</a:t>
            </a:r>
            <a:r>
              <a:rPr lang="mr-IN" sz="2400" dirty="0" err="1"/>
              <a:t>bat</a:t>
            </a:r>
            <a:r>
              <a:rPr lang="mr-IN" sz="2400" dirty="0"/>
              <a:t>”, “1”], [“</a:t>
            </a:r>
            <a:r>
              <a:rPr lang="mr-IN" sz="2400" dirty="0" err="1"/>
              <a:t>dog</a:t>
            </a:r>
            <a:r>
              <a:rPr lang="mr-IN" sz="2400" dirty="0"/>
              <a:t>”, “1”]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5760640" cy="17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word </a:t>
            </a:r>
            <a:r>
              <a:rPr lang="en-US" dirty="0" smtClean="0"/>
              <a:t>occurrences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mr-IN" sz="2400" dirty="0" err="1"/>
              <a:t>reduce</a:t>
            </a:r>
            <a:r>
              <a:rPr lang="mr-IN" sz="2400" dirty="0"/>
              <a:t>(“</a:t>
            </a:r>
            <a:r>
              <a:rPr lang="mr-IN" sz="2400" dirty="0" err="1"/>
              <a:t>dog</a:t>
            </a:r>
            <a:r>
              <a:rPr lang="mr-IN" sz="2400" dirty="0"/>
              <a:t>”, { “1”, “1”, “1”, “1” }) </a:t>
            </a:r>
            <a:r>
              <a:rPr lang="mr-IN" sz="2400" dirty="0" err="1"/>
              <a:t>emits</a:t>
            </a:r>
            <a:r>
              <a:rPr lang="mr-IN" sz="2400" dirty="0"/>
              <a:t> “4”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93" y="2298460"/>
            <a:ext cx="6952263" cy="20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MapReduce</a:t>
            </a:r>
            <a:r>
              <a:rPr lang="en-US" sz="2800" dirty="0"/>
              <a:t>: Simplified Data Processing on Large Clusters. J. </a:t>
            </a:r>
            <a:r>
              <a:rPr lang="en-US" sz="2800" dirty="0" err="1"/>
              <a:t>Deanand</a:t>
            </a:r>
            <a:r>
              <a:rPr lang="en-US" sz="2800" dirty="0"/>
              <a:t> S. </a:t>
            </a:r>
            <a:r>
              <a:rPr lang="en-US" sz="2800" dirty="0" err="1"/>
              <a:t>Ghemawat</a:t>
            </a:r>
            <a:r>
              <a:rPr lang="en-US" sz="2800" dirty="0"/>
              <a:t>, OSDI </a:t>
            </a:r>
            <a:r>
              <a:rPr lang="en-US" sz="2800" dirty="0" smtClean="0"/>
              <a:t>2004</a:t>
            </a:r>
          </a:p>
          <a:p>
            <a:endParaRPr lang="en-US" sz="2800" dirty="0" smtClean="0"/>
          </a:p>
          <a:p>
            <a:r>
              <a:rPr lang="en-US" sz="2800" dirty="0" smtClean="0"/>
              <a:t>Pig </a:t>
            </a:r>
            <a:r>
              <a:rPr lang="en-US" sz="2800" dirty="0"/>
              <a:t>Latin: A Not-So-Foreign Language for Data Processing. </a:t>
            </a:r>
            <a:r>
              <a:rPr lang="en-US" sz="2800" dirty="0" err="1"/>
              <a:t>Olston</a:t>
            </a:r>
            <a:r>
              <a:rPr lang="en-US" sz="2800" dirty="0"/>
              <a:t> </a:t>
            </a:r>
            <a:r>
              <a:rPr lang="en-US" sz="2800" dirty="0" err="1"/>
              <a:t>etal</a:t>
            </a:r>
            <a:r>
              <a:rPr lang="en-US" sz="2800" dirty="0"/>
              <a:t>, SIGMOD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/>
          <a:stretch/>
        </p:blipFill>
        <p:spPr>
          <a:xfrm>
            <a:off x="1688477" y="1417638"/>
            <a:ext cx="6992596" cy="49200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/>
          <a:stretch/>
        </p:blipFill>
        <p:spPr>
          <a:xfrm>
            <a:off x="1688477" y="1417638"/>
            <a:ext cx="6992596" cy="49200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150271" y="1484784"/>
            <a:ext cx="2880320" cy="1152128"/>
          </a:xfrm>
          <a:prstGeom prst="wedgeRoundRectCallout">
            <a:avLst>
              <a:gd name="adj1" fmla="val 27783"/>
              <a:gd name="adj2" fmla="val 1177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5092" y="1505744"/>
            <a:ext cx="30268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Can vary the number of mappers to tune performance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12160" y="1408510"/>
            <a:ext cx="3058815" cy="1516434"/>
          </a:xfrm>
          <a:prstGeom prst="wedgeRoundRectCallout">
            <a:avLst>
              <a:gd name="adj1" fmla="val -22609"/>
              <a:gd name="adj2" fmla="val 1197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2160" y="1484784"/>
            <a:ext cx="32053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Reduce tasks bounded by </a:t>
            </a:r>
            <a:r>
              <a:rPr lang="en-US" sz="2000" dirty="0" smtClean="0"/>
              <a:t>number of </a:t>
            </a:r>
            <a:r>
              <a:rPr lang="en-US" sz="2000" dirty="0"/>
              <a:t>intermediate files produced </a:t>
            </a:r>
            <a:r>
              <a:rPr lang="en-US" sz="2000" dirty="0" smtClean="0"/>
              <a:t>by each </a:t>
            </a:r>
            <a:r>
              <a:rPr lang="en-US" sz="2000" dirty="0"/>
              <a:t>map worker</a:t>
            </a:r>
          </a:p>
        </p:txBody>
      </p:sp>
    </p:spTree>
    <p:extLst>
      <p:ext uri="{BB962C8B-B14F-4D97-AF65-F5344CB8AC3E}">
        <p14:creationId xmlns:p14="http://schemas.microsoft.com/office/powerpoint/2010/main" val="7807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File</a:t>
            </a:r>
            <a:r>
              <a:rPr lang="zh-CN" altLang="en-US" dirty="0" smtClean="0"/>
              <a:t>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Partitions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Failures</a:t>
            </a:r>
          </a:p>
          <a:p>
            <a:r>
              <a:rPr lang="en-US" dirty="0" smtClean="0"/>
              <a:t>Backup tasks</a:t>
            </a:r>
          </a:p>
          <a:p>
            <a:r>
              <a:rPr lang="en-US" dirty="0" smtClean="0"/>
              <a:t>Ordering </a:t>
            </a:r>
            <a:r>
              <a:rPr lang="en-US" dirty="0"/>
              <a:t>of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is a local reduce step applied before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4"/>
          <a:stretch/>
        </p:blipFill>
        <p:spPr>
          <a:xfrm>
            <a:off x="2539320" y="2420888"/>
            <a:ext cx="5290909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12" y="4672330"/>
            <a:ext cx="5069324" cy="178365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838872" y="4271730"/>
            <a:ext cx="69180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All data transfers are through a distributed </a:t>
            </a:r>
            <a:r>
              <a:rPr lang="en-US" sz="2800" dirty="0" smtClean="0"/>
              <a:t>filesystem</a:t>
            </a:r>
          </a:p>
          <a:p>
            <a:pPr lvl="1"/>
            <a:r>
              <a:rPr lang="en-US" altLang="zh-CN" sz="2400" dirty="0" smtClean="0"/>
              <a:t>H</a:t>
            </a:r>
            <a:r>
              <a:rPr lang="en-US" sz="2400" dirty="0" smtClean="0"/>
              <a:t>igh-throughput </a:t>
            </a:r>
            <a:r>
              <a:rPr lang="en-US" sz="2400" dirty="0"/>
              <a:t>network is </a:t>
            </a:r>
            <a:r>
              <a:rPr lang="en-US" sz="2400" dirty="0" smtClean="0"/>
              <a:t>essential</a:t>
            </a:r>
          </a:p>
          <a:p>
            <a:r>
              <a:rPr lang="en-US" sz="2800" dirty="0"/>
              <a:t>Map workers must be able </a:t>
            </a:r>
            <a:r>
              <a:rPr lang="en-US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access </a:t>
            </a:r>
            <a:r>
              <a:rPr lang="en-US" sz="2800" dirty="0"/>
              <a:t>any split of the </a:t>
            </a:r>
            <a:r>
              <a:rPr lang="en-US" sz="2800" dirty="0" smtClean="0"/>
              <a:t>input</a:t>
            </a:r>
          </a:p>
          <a:p>
            <a:pPr lvl="1"/>
            <a:r>
              <a:rPr lang="en-US" altLang="zh-CN" sz="2400" dirty="0" smtClean="0"/>
              <a:t>I</a:t>
            </a:r>
            <a:r>
              <a:rPr lang="en-US" sz="2400" dirty="0" smtClean="0"/>
              <a:t>nput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a distributed </a:t>
            </a:r>
            <a:r>
              <a:rPr lang="en-US" sz="2400" dirty="0" smtClean="0"/>
              <a:t>file</a:t>
            </a:r>
          </a:p>
          <a:p>
            <a:r>
              <a:rPr lang="en-US" sz="2800" dirty="0"/>
              <a:t>Reduce worker must be able </a:t>
            </a:r>
            <a:r>
              <a:rPr lang="en-US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access </a:t>
            </a:r>
            <a:r>
              <a:rPr lang="en-US" sz="2800" dirty="0"/>
              <a:t>local disks on map </a:t>
            </a:r>
            <a:r>
              <a:rPr lang="en-US" sz="2800" dirty="0" smtClean="0"/>
              <a:t>workers</a:t>
            </a:r>
          </a:p>
          <a:p>
            <a:r>
              <a:rPr lang="en-US" sz="2800" dirty="0"/>
              <a:t>Any worker must be able to write its part of the </a:t>
            </a:r>
            <a:r>
              <a:rPr lang="en-US" sz="2800" dirty="0" smtClean="0"/>
              <a:t>output</a:t>
            </a:r>
          </a:p>
          <a:p>
            <a:pPr lvl="1"/>
            <a:r>
              <a:rPr lang="en-US" altLang="zh-CN" sz="2400" dirty="0"/>
              <a:t>O</a:t>
            </a:r>
            <a:r>
              <a:rPr lang="en-US" sz="2400" dirty="0" smtClean="0"/>
              <a:t>utput </a:t>
            </a:r>
            <a:r>
              <a:rPr lang="en-US" sz="2400" dirty="0"/>
              <a:t>is left in a distributed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/>
          <a:stretch/>
        </p:blipFill>
        <p:spPr>
          <a:xfrm>
            <a:off x="1773345" y="1447800"/>
            <a:ext cx="6822859" cy="4800600"/>
          </a:xfrm>
        </p:spPr>
      </p:pic>
    </p:spTree>
    <p:extLst>
      <p:ext uri="{BB962C8B-B14F-4D97-AF65-F5344CB8AC3E}">
        <p14:creationId xmlns:p14="http://schemas.microsoft.com/office/powerpoint/2010/main" val="21427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splits and workers are best?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81" y="2420888"/>
            <a:ext cx="8057419" cy="33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makes simple computations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Fault tolerance</a:t>
            </a:r>
          </a:p>
          <a:p>
            <a:r>
              <a:rPr lang="en-US" dirty="0" smtClean="0"/>
              <a:t>Not </a:t>
            </a:r>
            <a:r>
              <a:rPr lang="en-US" dirty="0"/>
              <a:t>all applications require relational data and </a:t>
            </a:r>
            <a:r>
              <a:rPr lang="en-US" dirty="0" smtClean="0"/>
              <a:t>transactions</a:t>
            </a:r>
          </a:p>
          <a:p>
            <a:r>
              <a:rPr lang="en-US" dirty="0" smtClean="0"/>
              <a:t>What </a:t>
            </a:r>
            <a:r>
              <a:rPr lang="en-US" dirty="0"/>
              <a:t>if we could automatically parallelize simple data processing?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takes time? </a:t>
            </a:r>
            <a:endParaRPr lang="en-US" dirty="0" smtClean="0"/>
          </a:p>
          <a:p>
            <a:pPr lvl="1"/>
            <a:r>
              <a:rPr lang="en-US" dirty="0" smtClean="0"/>
              <a:t>Reading </a:t>
            </a:r>
            <a:r>
              <a:rPr lang="en-US" dirty="0"/>
              <a:t>the input </a:t>
            </a:r>
            <a:endParaRPr lang="en-US" dirty="0" smtClean="0"/>
          </a:p>
          <a:p>
            <a:pPr lvl="1"/>
            <a:r>
              <a:rPr lang="en-US" dirty="0" smtClean="0"/>
              <a:t>Mapping </a:t>
            </a:r>
          </a:p>
          <a:p>
            <a:pPr lvl="1"/>
            <a:r>
              <a:rPr lang="en-US" dirty="0" smtClean="0"/>
              <a:t>Shuffling </a:t>
            </a:r>
          </a:p>
          <a:p>
            <a:pPr lvl="1"/>
            <a:r>
              <a:rPr lang="en-US" dirty="0" smtClean="0"/>
              <a:t>Reducing 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and reduce are separate phases </a:t>
            </a:r>
            <a:endParaRPr lang="en-US" dirty="0" smtClean="0"/>
          </a:p>
          <a:p>
            <a:pPr lvl="2"/>
            <a:r>
              <a:rPr lang="en-US" dirty="0" smtClean="0"/>
              <a:t>Latency </a:t>
            </a:r>
            <a:r>
              <a:rPr lang="en-US" dirty="0"/>
              <a:t>determined by slowest task Reduce task (data) skew can significantly increase latency </a:t>
            </a:r>
            <a:endParaRPr lang="en-US" dirty="0" smtClean="0"/>
          </a:p>
          <a:p>
            <a:pPr lvl="1"/>
            <a:r>
              <a:rPr lang="en-US" dirty="0" smtClean="0"/>
              <a:t>Map </a:t>
            </a:r>
            <a:r>
              <a:rPr lang="en-US" dirty="0"/>
              <a:t>and shuffle can overlap </a:t>
            </a:r>
            <a:endParaRPr lang="en-US" dirty="0" smtClean="0"/>
          </a:p>
          <a:p>
            <a:pPr lvl="2"/>
            <a:r>
              <a:rPr lang="en-US" dirty="0" smtClean="0"/>
              <a:t>Once </a:t>
            </a:r>
            <a:r>
              <a:rPr lang="en-US" dirty="0"/>
              <a:t>some mappers are done, shuffle may commence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Distributed implementation should produce same output as a </a:t>
            </a:r>
            <a:r>
              <a:rPr lang="en-US" sz="2800" dirty="0" smtClean="0"/>
              <a:t>non</a:t>
            </a:r>
            <a:r>
              <a:rPr lang="en-US" altLang="zh-CN" sz="2800" dirty="0" smtClean="0"/>
              <a:t>-</a:t>
            </a:r>
            <a:r>
              <a:rPr lang="en-US" sz="2800" dirty="0" smtClean="0"/>
              <a:t>faulty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sequential execution</a:t>
            </a:r>
            <a:endParaRPr lang="en-US" sz="2800" dirty="0"/>
          </a:p>
          <a:p>
            <a:r>
              <a:rPr lang="en-US" sz="2800" dirty="0"/>
              <a:t>General </a:t>
            </a:r>
            <a:r>
              <a:rPr lang="en-US" sz="2800" dirty="0" smtClean="0"/>
              <a:t>strategy</a:t>
            </a:r>
          </a:p>
          <a:p>
            <a:pPr lvl="1"/>
            <a:r>
              <a:rPr lang="en-US" sz="2400" dirty="0"/>
              <a:t>Master detects worker failures, gets task re-done by another worker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4437112"/>
            <a:ext cx="7708900" cy="15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Distributed implementation should produce same output as a </a:t>
            </a:r>
            <a:r>
              <a:rPr lang="en-US" sz="2800" dirty="0" smtClean="0"/>
              <a:t>non</a:t>
            </a:r>
            <a:r>
              <a:rPr lang="en-US" altLang="zh-CN" sz="2800" dirty="0" smtClean="0"/>
              <a:t>-</a:t>
            </a:r>
            <a:r>
              <a:rPr lang="en-US" sz="2800" dirty="0" smtClean="0"/>
              <a:t>faulty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sequential execution</a:t>
            </a:r>
            <a:endParaRPr lang="en-US" sz="2800" dirty="0"/>
          </a:p>
          <a:p>
            <a:r>
              <a:rPr lang="en-US" sz="2800" dirty="0"/>
              <a:t>General </a:t>
            </a:r>
            <a:r>
              <a:rPr lang="en-US" sz="2800" dirty="0" smtClean="0"/>
              <a:t>strategy</a:t>
            </a:r>
          </a:p>
          <a:p>
            <a:pPr lvl="1"/>
            <a:r>
              <a:rPr lang="en-US" sz="2400" dirty="0"/>
              <a:t>Master detects worker failures, gets task re-done by another worker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4063698"/>
            <a:ext cx="7499350" cy="20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Stragglers are workers that take unusually long finish their tasks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can delay overall completion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overall processing is close to completion, the master may schedule backup execution for remaining tasks </a:t>
            </a:r>
            <a:endParaRPr lang="en-US" dirty="0" smtClean="0"/>
          </a:p>
          <a:p>
            <a:pPr lvl="1"/>
            <a:r>
              <a:rPr lang="en-US" dirty="0" smtClean="0"/>
              <a:t>Must </a:t>
            </a:r>
            <a:r>
              <a:rPr lang="en-US" dirty="0"/>
              <a:t>be able to eliminate redundant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of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850864"/>
            <a:ext cx="7499350" cy="399447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63"/>
          <a:stretch/>
        </p:blipFill>
        <p:spPr>
          <a:xfrm>
            <a:off x="1435100" y="2107939"/>
            <a:ext cx="6377260" cy="34803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one MapReduce can become the input for another </a:t>
            </a:r>
            <a:endParaRPr lang="en-US" dirty="0" smtClean="0"/>
          </a:p>
          <a:p>
            <a:r>
              <a:rPr lang="en-US" dirty="0" smtClean="0"/>
              <a:t>Example </a:t>
            </a:r>
          </a:p>
          <a:p>
            <a:r>
              <a:rPr lang="en-US" dirty="0" smtClean="0"/>
              <a:t>Identifying </a:t>
            </a:r>
            <a:r>
              <a:rPr lang="en-US" dirty="0"/>
              <a:t>top-k terms </a:t>
            </a:r>
            <a:endParaRPr lang="en-US" dirty="0" smtClean="0"/>
          </a:p>
          <a:p>
            <a:pPr lvl="1"/>
            <a:r>
              <a:rPr lang="en-US" dirty="0" smtClean="0"/>
              <a:t>Stage </a:t>
            </a:r>
            <a:r>
              <a:rPr lang="en-US" dirty="0"/>
              <a:t>1: translate data to canonical form </a:t>
            </a:r>
            <a:endParaRPr lang="en-US" dirty="0" smtClean="0"/>
          </a:p>
          <a:p>
            <a:pPr lvl="1"/>
            <a:r>
              <a:rPr lang="en-US" dirty="0" smtClean="0"/>
              <a:t>Stage </a:t>
            </a:r>
            <a:r>
              <a:rPr lang="en-US" dirty="0"/>
              <a:t>2: term count </a:t>
            </a:r>
            <a:endParaRPr lang="en-US" dirty="0" smtClean="0"/>
          </a:p>
          <a:p>
            <a:pPr lvl="1"/>
            <a:r>
              <a:rPr lang="en-US" dirty="0" smtClean="0"/>
              <a:t>Stage </a:t>
            </a:r>
            <a:r>
              <a:rPr lang="en-US" dirty="0"/>
              <a:t>3: sort by frequency </a:t>
            </a:r>
            <a:endParaRPr lang="en-US" dirty="0" smtClean="0"/>
          </a:p>
          <a:p>
            <a:pPr lvl="1"/>
            <a:r>
              <a:rPr lang="en-US" dirty="0" smtClean="0"/>
              <a:t>Stage </a:t>
            </a:r>
            <a:r>
              <a:rPr lang="en-US" dirty="0"/>
              <a:t>4: extract top-k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MapReduce </a:t>
            </a:r>
            <a:endParaRPr lang="en-US" dirty="0" smtClean="0"/>
          </a:p>
          <a:p>
            <a:pPr lvl="1"/>
            <a:r>
              <a:rPr lang="en-US" dirty="0" smtClean="0"/>
              <a:t>Proprietary </a:t>
            </a:r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Hadoop </a:t>
            </a:r>
          </a:p>
          <a:p>
            <a:pPr lvl="1"/>
            <a:r>
              <a:rPr lang="en-US" dirty="0" smtClean="0"/>
              <a:t>Open-source </a:t>
            </a:r>
            <a:r>
              <a:rPr lang="en-US" dirty="0"/>
              <a:t>MapReduce framework </a:t>
            </a:r>
            <a:endParaRPr lang="en-US" dirty="0" smtClean="0"/>
          </a:p>
          <a:p>
            <a:pPr lvl="1"/>
            <a:r>
              <a:rPr lang="en-US" dirty="0" smtClean="0"/>
              <a:t>Also</a:t>
            </a:r>
            <a:r>
              <a:rPr lang="en-US" dirty="0"/>
              <a:t>, a toolkit </a:t>
            </a:r>
            <a:endParaRPr lang="en-US" dirty="0" smtClean="0"/>
          </a:p>
          <a:p>
            <a:pPr lvl="2"/>
            <a:r>
              <a:rPr lang="en-US" dirty="0" smtClean="0"/>
              <a:t>HDFS</a:t>
            </a:r>
            <a:r>
              <a:rPr lang="en-US" dirty="0"/>
              <a:t>: filesystem for Hadoop </a:t>
            </a:r>
            <a:endParaRPr lang="en-US" dirty="0" smtClean="0"/>
          </a:p>
          <a:p>
            <a:pPr lvl="2"/>
            <a:r>
              <a:rPr lang="en-US" dirty="0" err="1" smtClean="0"/>
              <a:t>HBase</a:t>
            </a:r>
            <a:r>
              <a:rPr lang="en-US" dirty="0"/>
              <a:t>: database for Hadoop </a:t>
            </a:r>
            <a:endParaRPr lang="en-US" dirty="0" smtClean="0"/>
          </a:p>
          <a:p>
            <a:pPr lvl="1"/>
            <a:r>
              <a:rPr lang="en-US" dirty="0" smtClean="0"/>
              <a:t>Also</a:t>
            </a:r>
            <a:r>
              <a:rPr lang="en-US" dirty="0"/>
              <a:t>, an ecosystem </a:t>
            </a:r>
            <a:endParaRPr lang="en-US" dirty="0" smtClean="0"/>
          </a:p>
          <a:p>
            <a:pPr lvl="2"/>
            <a:r>
              <a:rPr lang="en-US" dirty="0" smtClean="0"/>
              <a:t>Tools </a:t>
            </a:r>
            <a:r>
              <a:rPr lang="en-US" dirty="0"/>
              <a:t>Recipes Developer community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easy to use, hides details of parallelization and fault </a:t>
            </a:r>
            <a:r>
              <a:rPr lang="en-US" dirty="0" smtClean="0"/>
              <a:t>recovery</a:t>
            </a:r>
          </a:p>
          <a:p>
            <a:r>
              <a:rPr lang="en-US" dirty="0" smtClean="0"/>
              <a:t>Many </a:t>
            </a:r>
            <a:r>
              <a:rPr lang="en-US" dirty="0"/>
              <a:t>problems can be expressed in the MapReduce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Scales </a:t>
            </a:r>
            <a:r>
              <a:rPr lang="en-US" dirty="0"/>
              <a:t>to thousands of machines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1-input, 2-stage data flow is rigid, hard to adapt to other </a:t>
            </a:r>
            <a:r>
              <a:rPr lang="en-US" dirty="0" smtClean="0"/>
              <a:t>scenarios</a:t>
            </a:r>
          </a:p>
          <a:p>
            <a:r>
              <a:rPr lang="en-US" dirty="0" smtClean="0"/>
              <a:t>Custom </a:t>
            </a:r>
            <a:r>
              <a:rPr lang="en-US" dirty="0"/>
              <a:t>code is needed for even the most common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projections and </a:t>
            </a:r>
            <a:r>
              <a:rPr lang="en-US" dirty="0" smtClean="0"/>
              <a:t>filtering</a:t>
            </a:r>
          </a:p>
          <a:p>
            <a:r>
              <a:rPr lang="en-US" dirty="0" smtClean="0"/>
              <a:t>The </a:t>
            </a:r>
            <a:r>
              <a:rPr lang="en-US" dirty="0"/>
              <a:t>opaque nature of map/reduce functions impedes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B01607E-39CA-A346-9E33-FC947DF8669A}" type="slidenum">
              <a:rPr lang="en-US" altLang="x-none" sz="1400">
                <a:latin typeface="Tahoma" charset="0"/>
              </a:rPr>
              <a:pPr eaLnBrk="1" hangingPunct="1"/>
              <a:t>3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2324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R’1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5245100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R’2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52197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R’3</a:t>
            </a:r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3340100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ko</a:t>
            </a:r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3327400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k1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3937000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3937000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873500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4013200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0259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>
            <a:off x="4102100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4"/>
          <p:cNvSpPr>
            <a:spLocks noChangeArrowheads="1"/>
          </p:cNvSpPr>
          <p:nvPr/>
        </p:nvSpPr>
        <p:spPr bwMode="auto">
          <a:xfrm>
            <a:off x="14986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32512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3251200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32258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1498600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2184400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2184400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260600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>
            <a:off x="2260600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2260600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2260600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6934200" y="3068638"/>
            <a:ext cx="101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994400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918200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 flipV="1">
            <a:off x="5994400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Motivation for Map-Reduce</a:t>
            </a:r>
          </a:p>
        </p:txBody>
      </p:sp>
      <p:sp>
        <p:nvSpPr>
          <p:cNvPr id="4129" name="TextBox 3"/>
          <p:cNvSpPr txBox="1">
            <a:spLocks noChangeArrowheads="1"/>
          </p:cNvSpPr>
          <p:nvPr/>
        </p:nvSpPr>
        <p:spPr bwMode="auto">
          <a:xfrm>
            <a:off x="1339850" y="5222875"/>
            <a:ext cx="169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4130" name="TextBox 35"/>
          <p:cNvSpPr txBox="1">
            <a:spLocks noChangeArrowheads="1"/>
          </p:cNvSpPr>
          <p:nvPr/>
        </p:nvSpPr>
        <p:spPr bwMode="auto">
          <a:xfrm>
            <a:off x="387350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200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2551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368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0588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MapReduce support traditional database operators?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., how can we perform joins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Can MapReduce be made more declarative?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Database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operator is a MapReduce stage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do? </a:t>
            </a:r>
            <a:endParaRPr lang="en-US" dirty="0" smtClean="0"/>
          </a:p>
          <a:p>
            <a:pPr lvl="1"/>
            <a:r>
              <a:rPr lang="en-US" dirty="0" smtClean="0"/>
              <a:t>Selection </a:t>
            </a:r>
          </a:p>
          <a:p>
            <a:pPr lvl="1"/>
            <a:r>
              <a:rPr lang="en-US" dirty="0" smtClean="0"/>
              <a:t>Projection 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by and aggregation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Reduce-side join </a:t>
            </a:r>
            <a:endParaRPr lang="en-US" dirty="0" smtClean="0"/>
          </a:p>
          <a:p>
            <a:pPr lvl="1"/>
            <a:r>
              <a:rPr lang="en-US" dirty="0" smtClean="0"/>
              <a:t>Shuffle </a:t>
            </a:r>
            <a:r>
              <a:rPr lang="en-US" dirty="0"/>
              <a:t>puts all values for the same key at the same reducer </a:t>
            </a:r>
            <a:endParaRPr lang="en-US" dirty="0" smtClean="0"/>
          </a:p>
          <a:p>
            <a:r>
              <a:rPr lang="en-US" dirty="0" smtClean="0"/>
              <a:t>Mapper </a:t>
            </a:r>
          </a:p>
          <a:p>
            <a:pPr lvl="1"/>
            <a:r>
              <a:rPr lang="en-US" dirty="0" smtClean="0"/>
              <a:t>Input</a:t>
            </a:r>
            <a:r>
              <a:rPr lang="en-US" dirty="0"/>
              <a:t>: tuples from R; tuples from S 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  <a:r>
              <a:rPr lang="en-US" dirty="0"/>
              <a:t>: [ join value, ( R|S, tuple ) ] </a:t>
            </a:r>
            <a:endParaRPr lang="en-US" dirty="0" smtClean="0"/>
          </a:p>
          <a:p>
            <a:r>
              <a:rPr lang="en-US" dirty="0" smtClean="0"/>
              <a:t>Reducer 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join of all R tuples with all S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Map-side join </a:t>
            </a:r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/>
              <a:t>a hash-join, but every mapper has a copy of the hash table </a:t>
            </a:r>
            <a:endParaRPr lang="en-US" dirty="0" smtClean="0"/>
          </a:p>
          <a:p>
            <a:r>
              <a:rPr lang="en-US" dirty="0" smtClean="0"/>
              <a:t>Mapper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hash table of R </a:t>
            </a:r>
            <a:endParaRPr lang="en-US" dirty="0" smtClean="0"/>
          </a:p>
          <a:p>
            <a:pPr lvl="1"/>
            <a:r>
              <a:rPr lang="en-US" dirty="0" smtClean="0"/>
              <a:t>Input</a:t>
            </a:r>
            <a:r>
              <a:rPr lang="en-US" dirty="0"/>
              <a:t>: tuples of S 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  <a:r>
              <a:rPr lang="en-US" dirty="0"/>
              <a:t>: tuples of S joined with tuples of R </a:t>
            </a:r>
            <a:endParaRPr lang="en-US" dirty="0" smtClean="0"/>
          </a:p>
          <a:p>
            <a:r>
              <a:rPr lang="en-US" dirty="0" smtClean="0"/>
              <a:t>Reducer </a:t>
            </a:r>
          </a:p>
          <a:p>
            <a:pPr lvl="1"/>
            <a:r>
              <a:rPr lang="en-US" dirty="0" smtClean="0"/>
              <a:t>Pass </a:t>
            </a:r>
            <a:r>
              <a:rPr lang="en-US" dirty="0"/>
              <a:t>through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US" dirty="0" smtClean="0"/>
          </a:p>
          <a:p>
            <a:pPr lvl="1"/>
            <a:r>
              <a:rPr lang="en-US" dirty="0" smtClean="0"/>
              <a:t>Reduce-side </a:t>
            </a:r>
            <a:r>
              <a:rPr lang="en-US" dirty="0"/>
              <a:t>join shuffles all the data </a:t>
            </a:r>
            <a:endParaRPr lang="en-US" dirty="0" smtClean="0"/>
          </a:p>
          <a:p>
            <a:pPr lvl="1"/>
            <a:r>
              <a:rPr lang="en-US" dirty="0" smtClean="0"/>
              <a:t>Map-side </a:t>
            </a:r>
            <a:r>
              <a:rPr lang="en-US" dirty="0"/>
              <a:t>join requires one table to be </a:t>
            </a:r>
            <a:r>
              <a:rPr lang="en-US" dirty="0" smtClean="0"/>
              <a:t>small</a:t>
            </a:r>
          </a:p>
          <a:p>
            <a:endParaRPr lang="en-US" dirty="0"/>
          </a:p>
          <a:p>
            <a:r>
              <a:rPr lang="en-US" dirty="0" smtClean="0"/>
              <a:t>Semi-joins</a:t>
            </a:r>
          </a:p>
          <a:p>
            <a:pPr lvl="1"/>
            <a:r>
              <a:rPr lang="en-US" dirty="0"/>
              <a:t>One </a:t>
            </a:r>
            <a:r>
              <a:rPr lang="en-US" dirty="0" smtClean="0"/>
              <a:t>idea</a:t>
            </a:r>
          </a:p>
          <a:p>
            <a:pPr lvl="2"/>
            <a:r>
              <a:rPr lang="en-US" dirty="0" smtClean="0"/>
              <a:t>Stage </a:t>
            </a:r>
            <a:r>
              <a:rPr lang="en-US" dirty="0"/>
              <a:t>1: Extract the join keys of R; reduce-side join with </a:t>
            </a:r>
            <a:r>
              <a:rPr lang="en-US" dirty="0" smtClean="0"/>
              <a:t>S</a:t>
            </a:r>
          </a:p>
          <a:p>
            <a:pPr lvl="2"/>
            <a:r>
              <a:rPr lang="en-US" dirty="0" smtClean="0"/>
              <a:t>Stage </a:t>
            </a:r>
            <a:r>
              <a:rPr lang="en-US" dirty="0"/>
              <a:t>2: Map-side join result of stage 1 with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&amp; Pig Latin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on top of MapReduce (Hadoop) </a:t>
            </a:r>
            <a:endParaRPr lang="en-US" dirty="0" smtClean="0"/>
          </a:p>
          <a:p>
            <a:pPr lvl="1"/>
            <a:r>
              <a:rPr lang="en-US" dirty="0" smtClean="0"/>
              <a:t>Pig </a:t>
            </a:r>
            <a:r>
              <a:rPr lang="en-US" dirty="0"/>
              <a:t>is the system </a:t>
            </a:r>
            <a:endParaRPr lang="en-US" dirty="0" smtClean="0"/>
          </a:p>
          <a:p>
            <a:pPr lvl="1"/>
            <a:r>
              <a:rPr lang="en-US" dirty="0" smtClean="0"/>
              <a:t>Pig </a:t>
            </a:r>
            <a:r>
              <a:rPr lang="en-US" dirty="0"/>
              <a:t>Latin is the query language </a:t>
            </a:r>
            <a:endParaRPr lang="en-US" dirty="0" smtClean="0"/>
          </a:p>
          <a:p>
            <a:r>
              <a:rPr lang="en-US" dirty="0" smtClean="0"/>
              <a:t>Pig </a:t>
            </a:r>
            <a:r>
              <a:rPr lang="en-US" dirty="0"/>
              <a:t>Latin is a hybrid between </a:t>
            </a:r>
            <a:endParaRPr lang="en-US" dirty="0" smtClean="0"/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declarative query language in the spirit of SQL </a:t>
            </a:r>
            <a:endParaRPr lang="en-US" dirty="0" smtClean="0"/>
          </a:p>
          <a:p>
            <a:pPr lvl="1"/>
            <a:r>
              <a:rPr lang="en-US" dirty="0" smtClean="0"/>
              <a:t>Low-level </a:t>
            </a:r>
            <a:r>
              <a:rPr lang="en-US" dirty="0"/>
              <a:t>procedural programming using MapReduce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Info </a:t>
            </a:r>
            <a:r>
              <a:rPr lang="en-US" dirty="0"/>
              <a:t>about we pages: </a:t>
            </a:r>
            <a:r>
              <a:rPr lang="en-US" dirty="0" err="1">
                <a:solidFill>
                  <a:srgbClr val="0000FF"/>
                </a:solidFill>
              </a:rPr>
              <a:t>urls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url</a:t>
            </a:r>
            <a:r>
              <a:rPr lang="en-US" dirty="0">
                <a:solidFill>
                  <a:srgbClr val="0000FF"/>
                </a:solidFill>
              </a:rPr>
              <a:t>, category, score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Find</a:t>
            </a:r>
            <a:r>
              <a:rPr lang="en-US" dirty="0"/>
              <a:t>, for each sufficiently large category, the average score of </a:t>
            </a:r>
            <a:r>
              <a:rPr lang="en-US" dirty="0" smtClean="0"/>
              <a:t>high</a:t>
            </a:r>
            <a:r>
              <a:rPr lang="en-US" altLang="zh-CN" dirty="0" smtClean="0"/>
              <a:t>-</a:t>
            </a:r>
            <a:r>
              <a:rPr lang="en-US" dirty="0" smtClean="0"/>
              <a:t>scoring</a:t>
            </a:r>
            <a:r>
              <a:rPr lang="zh-CN" altLang="en-US" dirty="0" smtClean="0"/>
              <a:t> </a:t>
            </a:r>
            <a:r>
              <a:rPr lang="en-US" dirty="0" smtClean="0"/>
              <a:t>pages </a:t>
            </a:r>
            <a:r>
              <a:rPr lang="en-US" dirty="0"/>
              <a:t>in that category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Pig </a:t>
            </a:r>
            <a:r>
              <a:rPr lang="en-US" dirty="0" smtClean="0"/>
              <a:t>Latin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88842"/>
            <a:ext cx="5580000" cy="1048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95" y="3789040"/>
            <a:ext cx="702175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68" y="1261360"/>
            <a:ext cx="7025332" cy="26002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68" y="4221088"/>
            <a:ext cx="7025332" cy="19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199470"/>
            <a:ext cx="7499350" cy="32972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9B80B3-5268-2244-BC13-EF642B9A0920}" type="slidenum">
              <a:rPr lang="en-US" altLang="x-none" sz="1400">
                <a:latin typeface="Tahoma" charset="0"/>
              </a:rPr>
              <a:pPr eaLnBrk="1" hangingPunct="1"/>
              <a:t>4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520700" y="219075"/>
            <a:ext cx="81962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2800">
                <a:solidFill>
                  <a:schemeClr val="tx2"/>
                </a:solidFill>
              </a:rPr>
              <a:t>Another example: Asymmetric fragment + replicate join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55700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5422900" y="2171700"/>
            <a:ext cx="533400" cy="2362200"/>
            <a:chOff x="1872" y="1872"/>
            <a:chExt cx="336" cy="1488"/>
          </a:xfrm>
        </p:grpSpPr>
        <p:sp>
          <p:nvSpPr>
            <p:cNvPr id="5172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3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4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55700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841500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415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917700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17700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917700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917700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060700" y="2171700"/>
            <a:ext cx="533400" cy="2362200"/>
            <a:chOff x="1872" y="1872"/>
            <a:chExt cx="336" cy="1488"/>
          </a:xfrm>
        </p:grpSpPr>
        <p:sp>
          <p:nvSpPr>
            <p:cNvPr id="5169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R1</a:t>
              </a:r>
            </a:p>
          </p:txBody>
        </p:sp>
        <p:sp>
          <p:nvSpPr>
            <p:cNvPr id="5170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5171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R3</a:t>
              </a:r>
            </a:p>
          </p:txBody>
        </p:sp>
      </p:grp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7404100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7404100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3594100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746500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 flipH="1">
            <a:off x="3594100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4660900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utoShape 27"/>
          <p:cNvSpPr>
            <a:spLocks noChangeArrowheads="1"/>
          </p:cNvSpPr>
          <p:nvPr/>
        </p:nvSpPr>
        <p:spPr bwMode="auto">
          <a:xfrm>
            <a:off x="4203700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>
            <a:off x="4737100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3594100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3594100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3594100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359410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3822700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Local join</a:t>
            </a:r>
          </a:p>
        </p:txBody>
      </p:sp>
      <p:sp>
        <p:nvSpPr>
          <p:cNvPr id="5149" name="Text Box 34"/>
          <p:cNvSpPr txBox="1">
            <a:spLocks noChangeArrowheads="1"/>
          </p:cNvSpPr>
          <p:nvPr/>
        </p:nvSpPr>
        <p:spPr bwMode="auto">
          <a:xfrm>
            <a:off x="3927475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5150" name="Text Box 35"/>
          <p:cNvSpPr txBox="1">
            <a:spLocks noChangeArrowheads="1"/>
          </p:cNvSpPr>
          <p:nvPr/>
        </p:nvSpPr>
        <p:spPr bwMode="auto">
          <a:xfrm>
            <a:off x="1543050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partition</a:t>
            </a:r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803900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union</a:t>
            </a:r>
          </a:p>
        </p:txBody>
      </p:sp>
      <p:sp>
        <p:nvSpPr>
          <p:cNvPr id="5152" name="Line 37"/>
          <p:cNvSpPr>
            <a:spLocks noChangeShapeType="1"/>
          </p:cNvSpPr>
          <p:nvPr/>
        </p:nvSpPr>
        <p:spPr bwMode="auto">
          <a:xfrm flipV="1">
            <a:off x="2146300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8"/>
          <p:cNvSpPr>
            <a:spLocks noChangeShapeType="1"/>
          </p:cNvSpPr>
          <p:nvPr/>
        </p:nvSpPr>
        <p:spPr bwMode="auto">
          <a:xfrm flipV="1">
            <a:off x="6184900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2"/>
          <p:cNvSpPr>
            <a:spLocks noChangeShapeType="1"/>
          </p:cNvSpPr>
          <p:nvPr/>
        </p:nvSpPr>
        <p:spPr bwMode="auto">
          <a:xfrm flipH="1">
            <a:off x="6184900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43"/>
          <p:cNvSpPr>
            <a:spLocks noChangeShapeType="1"/>
          </p:cNvSpPr>
          <p:nvPr/>
        </p:nvSpPr>
        <p:spPr bwMode="auto">
          <a:xfrm flipH="1" flipV="1">
            <a:off x="6108700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44"/>
          <p:cNvSpPr>
            <a:spLocks noChangeShapeType="1"/>
          </p:cNvSpPr>
          <p:nvPr/>
        </p:nvSpPr>
        <p:spPr bwMode="auto">
          <a:xfrm flipH="1">
            <a:off x="6032500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45"/>
          <p:cNvSpPr>
            <a:spLocks noChangeShapeType="1"/>
          </p:cNvSpPr>
          <p:nvPr/>
        </p:nvSpPr>
        <p:spPr bwMode="auto">
          <a:xfrm flipH="1">
            <a:off x="63373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46"/>
          <p:cNvSpPr>
            <a:spLocks noChangeShapeType="1"/>
          </p:cNvSpPr>
          <p:nvPr/>
        </p:nvSpPr>
        <p:spPr bwMode="auto">
          <a:xfrm flipH="1">
            <a:off x="6108700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47"/>
          <p:cNvSpPr>
            <a:spLocks noChangeShapeType="1"/>
          </p:cNvSpPr>
          <p:nvPr/>
        </p:nvSpPr>
        <p:spPr bwMode="auto">
          <a:xfrm flipH="1">
            <a:off x="6007100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8"/>
          <p:cNvSpPr>
            <a:spLocks noChangeShapeType="1"/>
          </p:cNvSpPr>
          <p:nvPr/>
        </p:nvSpPr>
        <p:spPr bwMode="auto">
          <a:xfrm>
            <a:off x="3898900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9"/>
          <p:cNvSpPr>
            <a:spLocks noChangeShapeType="1"/>
          </p:cNvSpPr>
          <p:nvPr/>
        </p:nvSpPr>
        <p:spPr bwMode="auto">
          <a:xfrm>
            <a:off x="4356100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50"/>
          <p:cNvSpPr>
            <a:spLocks noChangeShapeType="1"/>
          </p:cNvSpPr>
          <p:nvPr/>
        </p:nvSpPr>
        <p:spPr bwMode="auto">
          <a:xfrm>
            <a:off x="45085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Box 48"/>
          <p:cNvSpPr txBox="1">
            <a:spLocks noChangeArrowheads="1"/>
          </p:cNvSpPr>
          <p:nvPr/>
        </p:nvSpPr>
        <p:spPr bwMode="auto">
          <a:xfrm>
            <a:off x="1066800" y="5222875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5164" name="TextBox 49"/>
          <p:cNvSpPr txBox="1">
            <a:spLocks noChangeArrowheads="1"/>
          </p:cNvSpPr>
          <p:nvPr/>
        </p:nvSpPr>
        <p:spPr bwMode="auto">
          <a:xfrm>
            <a:off x="360045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97150" y="5637213"/>
            <a:ext cx="3317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246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0063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55950" y="5637213"/>
            <a:ext cx="3365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73581"/>
            <a:ext cx="7499350" cy="35490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dirty="0"/>
              <a:t>Similar to specifying a query execution plan </a:t>
            </a:r>
            <a:endParaRPr lang="en-US" dirty="0" smtClean="0"/>
          </a:p>
          <a:p>
            <a:pPr lvl="1"/>
            <a:r>
              <a:rPr lang="en-US" dirty="0" smtClean="0"/>
              <a:t>Easy </a:t>
            </a:r>
            <a:r>
              <a:rPr lang="en-US" dirty="0"/>
              <a:t>for developers to understand and control processing flow </a:t>
            </a:r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a flexible, fully nested data model Supports user-defined functions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operate over plain input files without any schema information 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debugging environment, useful for large data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195149"/>
            <a:ext cx="7499350" cy="33059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in Pig Latin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831307"/>
            <a:ext cx="7499350" cy="20335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Many database systems are highly optimized </a:t>
            </a:r>
            <a:endParaRPr lang="en-US" sz="2800" dirty="0" smtClean="0"/>
          </a:p>
          <a:p>
            <a:pPr lvl="1"/>
            <a:r>
              <a:rPr lang="en-US" sz="2400" dirty="0" smtClean="0"/>
              <a:t>Loading </a:t>
            </a:r>
            <a:r>
              <a:rPr lang="en-US" sz="2400" dirty="0"/>
              <a:t>data is hard (e.g., need schema) </a:t>
            </a:r>
            <a:endParaRPr lang="en-US" sz="2400" dirty="0" smtClean="0"/>
          </a:p>
          <a:p>
            <a:pPr lvl="1"/>
            <a:r>
              <a:rPr lang="en-US" sz="2400" dirty="0" smtClean="0"/>
              <a:t>May </a:t>
            </a:r>
            <a:r>
              <a:rPr lang="en-US" sz="2400" dirty="0"/>
              <a:t>come with system overhead (e.g., transactions) </a:t>
            </a:r>
            <a:endParaRPr lang="en-US" sz="2400" dirty="0" smtClean="0"/>
          </a:p>
          <a:p>
            <a:r>
              <a:rPr lang="en-US" sz="2800" dirty="0" smtClean="0"/>
              <a:t>MapReduce </a:t>
            </a:r>
            <a:r>
              <a:rPr lang="en-US" sz="2800" dirty="0"/>
              <a:t>is </a:t>
            </a:r>
            <a:endParaRPr lang="en-US" sz="2800" dirty="0" smtClean="0"/>
          </a:p>
          <a:p>
            <a:pPr lvl="1"/>
            <a:r>
              <a:rPr lang="en-US" sz="2400" dirty="0" smtClean="0"/>
              <a:t>Scalable </a:t>
            </a:r>
          </a:p>
          <a:p>
            <a:pPr lvl="1"/>
            <a:r>
              <a:rPr lang="en-US" sz="2400" dirty="0" smtClean="0"/>
              <a:t>Easy </a:t>
            </a:r>
            <a:r>
              <a:rPr lang="en-US" sz="2400" dirty="0"/>
              <a:t>to deploy/use/extend </a:t>
            </a:r>
            <a:endParaRPr lang="en-US" sz="2400" dirty="0" smtClean="0"/>
          </a:p>
          <a:p>
            <a:pPr lvl="1"/>
            <a:r>
              <a:rPr lang="en-US" sz="2400" dirty="0" smtClean="0"/>
              <a:t>Free </a:t>
            </a:r>
          </a:p>
          <a:p>
            <a:pPr lvl="1"/>
            <a:r>
              <a:rPr lang="en-US" sz="2400" dirty="0" smtClean="0"/>
              <a:t>Suitable </a:t>
            </a:r>
            <a:r>
              <a:rPr lang="en-US" sz="2400" dirty="0"/>
              <a:t>for diverse large, parallelizable computation </a:t>
            </a:r>
            <a:r>
              <a:rPr lang="en-US" sz="2400" dirty="0" smtClean="0"/>
              <a:t>E.g</a:t>
            </a:r>
            <a:r>
              <a:rPr lang="en-US" sz="2400" dirty="0"/>
              <a:t>., building inverted indices or </a:t>
            </a:r>
            <a:r>
              <a:rPr lang="en-US" sz="2400" dirty="0" err="1"/>
              <a:t>thumbnailing</a:t>
            </a:r>
            <a:r>
              <a:rPr lang="en-US" sz="2400" dirty="0"/>
              <a:t> </a:t>
            </a:r>
            <a:r>
              <a:rPr lang="en-US" sz="2400" dirty="0" smtClean="0"/>
              <a:t>images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E82A2C-4EE5-D840-AA06-56FCA85A3E4E}" type="slidenum">
              <a:rPr lang="en-US" altLang="x-none" sz="1400"/>
              <a:pPr eaLnBrk="1" hangingPunct="1"/>
              <a:t>5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7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6183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4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5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6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6178" name="Text Box 40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61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82" name="TextBox 1"/>
          <p:cNvSpPr txBox="1">
            <a:spLocks noChangeArrowheads="1"/>
          </p:cNvSpPr>
          <p:nvPr/>
        </p:nvSpPr>
        <p:spPr bwMode="auto">
          <a:xfrm>
            <a:off x="577850" y="1296988"/>
            <a:ext cx="455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original Map-Reduce application....</a:t>
            </a:r>
          </a:p>
        </p:txBody>
      </p:sp>
    </p:spTree>
    <p:extLst>
      <p:ext uri="{BB962C8B-B14F-4D97-AF65-F5344CB8AC3E}">
        <p14:creationId xmlns:p14="http://schemas.microsoft.com/office/powerpoint/2010/main" val="12366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3A3601F-4A35-6043-B225-6C99847F89F3}" type="slidenum">
              <a:rPr lang="en-US" altLang="x-none" sz="1400"/>
              <a:pPr eaLnBrk="1" hangingPunct="1"/>
              <a:t>6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II</a:t>
            </a:r>
          </a:p>
        </p:txBody>
      </p:sp>
      <p:sp>
        <p:nvSpPr>
          <p:cNvPr id="7172" name="AutoShape 22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7200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2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4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grpSp>
        <p:nvGrpSpPr>
          <p:cNvPr id="7176" name="Group 4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7196" name="Rectangle 42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7" name="Text Box 43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7178" name="Group 48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7194" name="Rectangle 4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5" name="Text Box 5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9" name="AutoShape 6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0" name="Text Box 63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7181" name="Group 64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7189" name="Oval 6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0" name="Rectangle 6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1" name="Oval 6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2" name="Line 6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6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70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88" name="Text Box 7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4" name="AutoShape 74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6887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C1F430-4FCE-0D46-8563-A9685F6B0EF1}" type="slidenum">
              <a:rPr lang="en-US" altLang="x-none" sz="1400"/>
              <a:pPr eaLnBrk="1" hangingPunct="1"/>
              <a:t>7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12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3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8219" name="Group 26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8234" name="Oval 27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5" name="Rectangle 28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6" name="Oval 29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7" name="Line 30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31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0" name="Text Box 32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8222" name="Text Box 34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8223" name="Text Box 35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862263" y="1366838"/>
            <a:ext cx="914400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V="1">
            <a:off x="2292350" y="1936750"/>
            <a:ext cx="557213" cy="546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3384550" y="2101850"/>
            <a:ext cx="484188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3440113" y="2098675"/>
            <a:ext cx="427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2714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D8A607-2478-5445-B2AD-B1D90769DBA2}" type="slidenum">
              <a:rPr lang="en-US" altLang="x-none" sz="1400"/>
              <a:pPr eaLnBrk="1" hangingPunct="1"/>
              <a:t>8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9251" name="Oval 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3" name="Oval 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9249" name="Rectangle 1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9245" name="Rectangle 20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6" name="Text Box 21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2" name="Oval 25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28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9238" name="Rectangle 2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1" name="AutoShape 32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2" name="Rectangle 33"/>
          <p:cNvSpPr>
            <a:spLocks noChangeArrowheads="1"/>
          </p:cNvSpPr>
          <p:nvPr/>
        </p:nvSpPr>
        <p:spPr bwMode="auto">
          <a:xfrm>
            <a:off x="5794375" y="4987925"/>
            <a:ext cx="1152525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>
            <a:off x="5364088" y="4442504"/>
            <a:ext cx="668412" cy="5343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 flipV="1">
            <a:off x="6670587" y="4460875"/>
            <a:ext cx="276313" cy="50867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37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5378375" y="4072216"/>
            <a:ext cx="758813" cy="915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5378376" y="4910990"/>
            <a:ext cx="428700" cy="7693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 </a:t>
            </a:r>
            <a:endParaRPr lang="en-US" sz="2800" dirty="0" smtClean="0"/>
          </a:p>
          <a:p>
            <a:pPr lvl="1"/>
            <a:r>
              <a:rPr lang="en-US" sz="2400" dirty="0" smtClean="0"/>
              <a:t>D </a:t>
            </a:r>
            <a:r>
              <a:rPr lang="en-US" sz="2400" dirty="0"/>
              <a:t>= { d1, d2, ..., </a:t>
            </a:r>
            <a:r>
              <a:rPr lang="en-US" sz="2400" dirty="0" err="1"/>
              <a:t>dn</a:t>
            </a:r>
            <a:r>
              <a:rPr lang="en-US" sz="2400" dirty="0"/>
              <a:t> } </a:t>
            </a:r>
            <a:endParaRPr lang="en-US" sz="2400" dirty="0" smtClean="0"/>
          </a:p>
          <a:p>
            <a:pPr lvl="1"/>
            <a:r>
              <a:rPr lang="en-US" sz="2400" dirty="0" smtClean="0"/>
              <a:t>M(di</a:t>
            </a:r>
            <a:r>
              <a:rPr lang="en-US" sz="2400" dirty="0"/>
              <a:t>) ⟶ { [ k1, v1 ], [ k2, v2 ], ... } </a:t>
            </a:r>
            <a:endParaRPr lang="en-US" sz="2400" dirty="0" smtClean="0"/>
          </a:p>
          <a:p>
            <a:pPr lvl="1"/>
            <a:r>
              <a:rPr lang="en-US" sz="2400" dirty="0" smtClean="0"/>
              <a:t>R(</a:t>
            </a:r>
            <a:r>
              <a:rPr lang="en-US" sz="2400" dirty="0" err="1" smtClean="0"/>
              <a:t>ki</a:t>
            </a:r>
            <a:r>
              <a:rPr lang="en-US" sz="2400" dirty="0"/>
              <a:t>, { values }) ⟶result </a:t>
            </a:r>
            <a:endParaRPr lang="en-US" sz="2400" dirty="0" smtClean="0"/>
          </a:p>
          <a:p>
            <a:r>
              <a:rPr lang="en-US" sz="2800" dirty="0" smtClean="0"/>
              <a:t>Let </a:t>
            </a:r>
            <a:r>
              <a:rPr lang="en-US" sz="2800" dirty="0"/>
              <a:t>S = { [ k, v ] | [ k, v ] ∈ M(d) for some d ∈ D } </a:t>
            </a:r>
            <a:endParaRPr lang="en-US" sz="2800" dirty="0" smtClean="0"/>
          </a:p>
          <a:p>
            <a:r>
              <a:rPr lang="en-US" sz="2800" dirty="0" smtClean="0"/>
              <a:t>Let </a:t>
            </a:r>
            <a:r>
              <a:rPr lang="en-US" sz="2800" dirty="0"/>
              <a:t>K = { k | [ k, v ] ∈ S, for any v } </a:t>
            </a:r>
            <a:endParaRPr lang="en-US" sz="2800" dirty="0" smtClean="0"/>
          </a:p>
          <a:p>
            <a:r>
              <a:rPr lang="en-US" sz="2800" dirty="0" smtClean="0"/>
              <a:t>Let </a:t>
            </a:r>
            <a:r>
              <a:rPr lang="en-US" sz="2800" dirty="0"/>
              <a:t>G(k) = { v | [ k, v ] ∈ S } </a:t>
            </a:r>
            <a:endParaRPr lang="en-US" sz="2800" dirty="0" smtClean="0"/>
          </a:p>
          <a:p>
            <a:r>
              <a:rPr lang="en-US" sz="2800" dirty="0" smtClean="0"/>
              <a:t>Output</a:t>
            </a:r>
            <a:r>
              <a:rPr lang="en-US" altLang="zh-CN" sz="2800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O = { [ k, r ] | k ∈ K, r = R(k, G(k))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B6FBC-F874-CB43-92C6-2781C33F17C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7695</TotalTime>
  <Words>1954</Words>
  <Application>Microsoft Macintosh PowerPoint</Application>
  <PresentationFormat>On-screen Show (4:3)</PresentationFormat>
  <Paragraphs>474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Calibri</vt:lpstr>
      <vt:lpstr>Gill Sans MT</vt:lpstr>
      <vt:lpstr>Mangal</vt:lpstr>
      <vt:lpstr>Tahoma</vt:lpstr>
      <vt:lpstr>Times New Roman</vt:lpstr>
      <vt:lpstr>Verdana</vt:lpstr>
      <vt:lpstr>Wingdings 2</vt:lpstr>
      <vt:lpstr>华文中宋</vt:lpstr>
      <vt:lpstr>宋体</vt:lpstr>
      <vt:lpstr>Arial</vt:lpstr>
      <vt:lpstr>Solstice</vt:lpstr>
      <vt:lpstr>Distributed Database Systems</vt:lpstr>
      <vt:lpstr>Motivation: Simple data processing</vt:lpstr>
      <vt:lpstr>Motivation for Map-Reduce</vt:lpstr>
      <vt:lpstr>PowerPoint Presentation</vt:lpstr>
      <vt:lpstr>Building Text Index - Part I</vt:lpstr>
      <vt:lpstr>Building Text Index - Part II</vt:lpstr>
      <vt:lpstr>Generalizing: Map-Reduce</vt:lpstr>
      <vt:lpstr>Generalizing: Map-Reduce</vt:lpstr>
      <vt:lpstr>Computational Model</vt:lpstr>
      <vt:lpstr>Example</vt:lpstr>
      <vt:lpstr>Example</vt:lpstr>
      <vt:lpstr>References</vt:lpstr>
      <vt:lpstr>Processing Model</vt:lpstr>
      <vt:lpstr>Processing Model</vt:lpstr>
      <vt:lpstr>MapReduce Implementation</vt:lpstr>
      <vt:lpstr>Combine Function</vt:lpstr>
      <vt:lpstr>File System</vt:lpstr>
      <vt:lpstr>File System</vt:lpstr>
      <vt:lpstr>Partitions</vt:lpstr>
      <vt:lpstr>Latency</vt:lpstr>
      <vt:lpstr>Failures</vt:lpstr>
      <vt:lpstr>Failures</vt:lpstr>
      <vt:lpstr>Backup Tasks</vt:lpstr>
      <vt:lpstr>Ordering of Results</vt:lpstr>
      <vt:lpstr>Example</vt:lpstr>
      <vt:lpstr>Pipelines</vt:lpstr>
      <vt:lpstr>MapReduce Implementations</vt:lpstr>
      <vt:lpstr>MapReduce Advantages</vt:lpstr>
      <vt:lpstr>MapReduce Disadvantages</vt:lpstr>
      <vt:lpstr>Questions</vt:lpstr>
      <vt:lpstr>Supporting Database Operators</vt:lpstr>
      <vt:lpstr>Joins</vt:lpstr>
      <vt:lpstr>Joins</vt:lpstr>
      <vt:lpstr>Joins </vt:lpstr>
      <vt:lpstr>Pig &amp; Pig Latin</vt:lpstr>
      <vt:lpstr>Example</vt:lpstr>
      <vt:lpstr>Example</vt:lpstr>
      <vt:lpstr>Example</vt:lpstr>
      <vt:lpstr>Example</vt:lpstr>
      <vt:lpstr>Example</vt:lpstr>
      <vt:lpstr>Pig Features</vt:lpstr>
      <vt:lpstr>User Defined Functions</vt:lpstr>
      <vt:lpstr>MapReduce in Pig Latin</vt:lpstr>
      <vt:lpstr>Why Not Use a DBMS?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1469</cp:revision>
  <dcterms:created xsi:type="dcterms:W3CDTF">2007-09-19T09:41:51Z</dcterms:created>
  <dcterms:modified xsi:type="dcterms:W3CDTF">2018-12-06T07:59:18Z</dcterms:modified>
</cp:coreProperties>
</file>