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761" r:id="rId3"/>
    <p:sldId id="760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79" r:id="rId21"/>
    <p:sldId id="780" r:id="rId22"/>
    <p:sldId id="781" r:id="rId23"/>
    <p:sldId id="782" r:id="rId24"/>
    <p:sldId id="783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6" autoAdjust="0"/>
    <p:restoredTop sz="96851" autoAdjust="0"/>
  </p:normalViewPr>
  <p:slideViewPr>
    <p:cSldViewPr>
      <p:cViewPr>
        <p:scale>
          <a:sx n="85" d="100"/>
          <a:sy n="85" d="100"/>
        </p:scale>
        <p:origin x="3312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2018/11/29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2007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Chapter 12 – Part </a:t>
            </a:r>
            <a:r>
              <a:rPr lang="en-US" altLang="zh-CN" sz="2800" dirty="0" smtClean="0">
                <a:latin typeface="Gill Sans MT" pitchFamily="34" charset="0"/>
                <a:ea typeface="华文中宋" pitchFamily="2" charset="-122"/>
              </a:rPr>
              <a:t>3 </a:t>
            </a: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of 3</a:t>
            </a: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sz="6000" dirty="0">
                <a:latin typeface="+mj-lt"/>
                <a:ea typeface="宋体" pitchFamily="2" charset="-122"/>
              </a:rPr>
              <a:t>Distributed DBMS Reliability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618897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borrowed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Stanford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CS347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survivors continue 3PC, failed nodes do not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481098"/>
            <a:ext cx="5630234" cy="38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752" y="4797152"/>
            <a:ext cx="1800200" cy="174652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3PC is unsafe with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6" y="2204864"/>
            <a:ext cx="729089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participate in termination </a:t>
            </a:r>
            <a:r>
              <a:rPr lang="en-US" dirty="0" smtClean="0"/>
              <a:t>protocol</a:t>
            </a:r>
          </a:p>
          <a:p>
            <a:r>
              <a:rPr lang="en-US" altLang="zh-CN" dirty="0" smtClean="0"/>
              <a:t>Counter-example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2584"/>
            <a:ext cx="3441700" cy="2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6"/>
          <a:stretch/>
        </p:blipFill>
        <p:spPr>
          <a:xfrm>
            <a:off x="5226968" y="3289084"/>
            <a:ext cx="3871664" cy="2705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69694" y="4250588"/>
            <a:ext cx="361528" cy="78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9385746">
            <a:off x="5122758" y="3564736"/>
            <a:ext cx="3785388" cy="1882003"/>
          </a:xfrm>
          <a:prstGeom prst="teardrop">
            <a:avLst>
              <a:gd name="adj" fmla="val 53309"/>
            </a:avLst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until receives commit or abort decision from another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3140968"/>
            <a:ext cx="3529255" cy="3107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6142" y="3786743"/>
            <a:ext cx="3646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 charset="0"/>
              </a:rPr>
              <a:t>Waiting for commit or abort decision from others is ok Unless </a:t>
            </a:r>
            <a:r>
              <a:rPr lang="en-US" sz="2800" b="1" dirty="0">
                <a:solidFill>
                  <a:srgbClr val="FF0000"/>
                </a:solidFill>
                <a:latin typeface="Roboto" charset="0"/>
              </a:rPr>
              <a:t>all nodes fail 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707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failure</a:t>
            </a:r>
          </a:p>
          <a:p>
            <a:pPr lvl="1"/>
            <a:r>
              <a:rPr lang="en-US" dirty="0"/>
              <a:t>Waiting for commit or abort decision from others is ok Unless all nodes fail </a:t>
            </a:r>
          </a:p>
          <a:p>
            <a:endParaRPr lang="en-US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dirty="0"/>
              <a:t>A. Wait for all nodes to </a:t>
            </a:r>
            <a:r>
              <a:rPr lang="en-US" dirty="0">
                <a:solidFill>
                  <a:srgbClr val="FF0000"/>
                </a:solidFill>
              </a:rPr>
              <a:t>recover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</a:t>
            </a:r>
            <a:r>
              <a:rPr lang="en-US" dirty="0"/>
              <a:t>. Perform </a:t>
            </a:r>
            <a:r>
              <a:rPr lang="en-US" dirty="0">
                <a:solidFill>
                  <a:srgbClr val="FF0000"/>
                </a:solidFill>
              </a:rPr>
              <a:t>majority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4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A. Wait for all nodes to </a:t>
            </a:r>
            <a:r>
              <a:rPr lang="en-US" b="1" dirty="0" smtClean="0"/>
              <a:t>recover</a:t>
            </a:r>
          </a:p>
          <a:p>
            <a:endParaRPr lang="en-US" dirty="0"/>
          </a:p>
          <a:p>
            <a:r>
              <a:rPr lang="en-US" dirty="0"/>
              <a:t>Recovering node waits for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Commit or abort decision from another node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If all other nodes are up and recovering then 3PC can 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4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b="1" dirty="0"/>
              <a:t>B. Perform majority </a:t>
            </a:r>
            <a:r>
              <a:rPr lang="en-US" b="1" dirty="0" smtClean="0"/>
              <a:t>commit</a:t>
            </a:r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</a:p>
          <a:p>
            <a:pPr lvl="1"/>
            <a:r>
              <a:rPr lang="en-US" dirty="0"/>
              <a:t>Want a gang of </a:t>
            </a:r>
            <a:r>
              <a:rPr lang="en-US" dirty="0">
                <a:solidFill>
                  <a:srgbClr val="FF0000"/>
                </a:solidFill>
              </a:rPr>
              <a:t>failed but recovered nodes </a:t>
            </a:r>
            <a:r>
              <a:rPr lang="en-US" dirty="0"/>
              <a:t>to be able to terminate the transaction, even when the rest are still </a:t>
            </a:r>
            <a:r>
              <a:rPr lang="en-US" dirty="0" smtClean="0"/>
              <a:t>failing</a:t>
            </a:r>
          </a:p>
          <a:p>
            <a:pPr lvl="1"/>
            <a:r>
              <a:rPr lang="en-US" dirty="0"/>
              <a:t>Nodes are assigned votes, total is </a:t>
            </a:r>
            <a:r>
              <a:rPr lang="en-US" dirty="0" smtClean="0"/>
              <a:t>V</a:t>
            </a:r>
          </a:p>
          <a:p>
            <a:pPr lvl="2"/>
            <a:r>
              <a:rPr lang="en-US" altLang="zh-CN" dirty="0" smtClean="0"/>
              <a:t>Majority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M ≥ round((V + 1) / 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To make state transitions, coordinator requires messages </a:t>
            </a:r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with a majority of votes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060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Since P2, P3, P4 have majority, they know coordinator could not have gone to P without at least one of their votes ⟹ T can be aborted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66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3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b="0" cap="none" dirty="0" smtClean="0"/>
              <a:t>Three</a:t>
            </a:r>
            <a:r>
              <a:rPr lang="en-US" altLang="zh-CN" sz="4400" b="0" cap="none" dirty="0" smtClean="0"/>
              <a:t>-Phase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Commit</a:t>
            </a:r>
            <a:endParaRPr lang="zh-CN" altLang="en-US" sz="4400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AD1C1-0645-954C-A194-F257F82543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Nodes P3 and P4 have insufficient votes ⟹ they do </a:t>
            </a:r>
            <a:r>
              <a:rPr lang="en-US" sz="2400" dirty="0" smtClean="0">
                <a:solidFill>
                  <a:srgbClr val="FF0000"/>
                </a:solidFill>
              </a:rPr>
              <a:t>nothing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1539"/>
          <a:stretch/>
        </p:blipFill>
        <p:spPr>
          <a:xfrm>
            <a:off x="1115616" y="1742503"/>
            <a:ext cx="7911042" cy="39187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33625"/>
            <a:ext cx="3632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OK for all remaining nodes to enter PC and eventually </a:t>
            </a:r>
            <a:r>
              <a:rPr lang="en-US" altLang="zh-CN" dirty="0" smtClean="0"/>
              <a:t>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transaction could not have aborted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038600" cy="280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6766" y="1927064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Even </a:t>
            </a:r>
            <a:r>
              <a:rPr lang="en-US" dirty="0"/>
              <a:t>though most recently failed node was </a:t>
            </a:r>
            <a:r>
              <a:rPr lang="en-US" dirty="0" smtClean="0"/>
              <a:t>in </a:t>
            </a:r>
            <a:r>
              <a:rPr lang="en-US" dirty="0"/>
              <a:t>PA </a:t>
            </a:r>
            <a:endParaRPr lang="en-US" dirty="0"/>
          </a:p>
          <a:p>
            <a:pPr lvl="2"/>
            <a:r>
              <a:rPr lang="en-US" dirty="0"/>
              <a:t>The PA node will have to </a:t>
            </a:r>
            <a:r>
              <a:rPr lang="en-US" i="1" dirty="0"/>
              <a:t>commit </a:t>
            </a:r>
            <a:r>
              <a:rPr lang="en-US" dirty="0"/>
              <a:t>when it eventually </a:t>
            </a:r>
            <a:r>
              <a:rPr lang="en-US" dirty="0" smtClean="0"/>
              <a:t>recovers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3560"/>
            <a:ext cx="4241800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What is the outcome?</a:t>
            </a:r>
            <a:endParaRPr lang="en-US" dirty="0" smtClean="0"/>
          </a:p>
          <a:p>
            <a:pPr lvl="2"/>
            <a:r>
              <a:rPr lang="en-US" dirty="0"/>
              <a:t>Remaining nodes initiated </a:t>
            </a:r>
            <a:r>
              <a:rPr lang="en-US" dirty="0" smtClean="0"/>
              <a:t>abort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entered PA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8623"/>
            <a:ext cx="4165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Cannot make a </a:t>
            </a:r>
            <a:r>
              <a:rPr lang="en-US" altLang="zh-CN" dirty="0" smtClean="0"/>
              <a:t>decision</a:t>
            </a:r>
          </a:p>
          <a:p>
            <a:pPr lvl="2"/>
            <a:r>
              <a:rPr lang="en-US" altLang="zh-CN" dirty="0" smtClean="0"/>
              <a:t>The transaction could have committed or aborted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</a:p>
          <a:p>
            <a:pPr lvl="2"/>
            <a:r>
              <a:rPr lang="en-US" altLang="zh-CN" dirty="0" smtClean="0"/>
              <a:t>Some </a:t>
            </a:r>
            <a:r>
              <a:rPr lang="en-US" altLang="zh-CN" dirty="0"/>
              <a:t>node to recover in A or 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All </a:t>
            </a:r>
            <a:r>
              <a:rPr lang="en-US" altLang="zh-CN" dirty="0"/>
              <a:t>nodes to recover and confirm that none were in A or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all states W ⟹ try to </a:t>
            </a:r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PC, C } ⟹ try to commit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PA, A } ⟹ try to abort </a:t>
            </a:r>
            <a:endParaRPr lang="en-US" dirty="0" smtClean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3PC </a:t>
            </a:r>
            <a:endParaRPr lang="en-US" dirty="0"/>
          </a:p>
          <a:p>
            <a:pPr lvl="1"/>
            <a:r>
              <a:rPr lang="en-US" dirty="0"/>
              <a:t>Only nodes that have not failed participate in decision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remaining subgroup can terminate (even one node)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all nodes fail, must wait for </a:t>
            </a:r>
            <a:r>
              <a:rPr lang="en-US" b="1" dirty="0"/>
              <a:t>all </a:t>
            </a:r>
            <a:r>
              <a:rPr lang="en-US" dirty="0"/>
              <a:t>to recover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commit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Assumes </a:t>
            </a:r>
            <a:r>
              <a:rPr lang="en-US" dirty="0"/>
              <a:t>that a failed node </a:t>
            </a:r>
            <a:r>
              <a:rPr lang="en-US" dirty="0">
                <a:solidFill>
                  <a:srgbClr val="FF0000"/>
                </a:solidFill>
              </a:rPr>
              <a:t>stays down </a:t>
            </a:r>
            <a:r>
              <a:rPr lang="en-US" dirty="0" smtClean="0">
                <a:solidFill>
                  <a:srgbClr val="FF0000"/>
                </a:solidFill>
              </a:rPr>
              <a:t>forever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Key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committing the coordinator tells participants that </a:t>
            </a:r>
            <a:r>
              <a:rPr lang="en-US" dirty="0">
                <a:solidFill>
                  <a:srgbClr val="FF0000"/>
                </a:solidFill>
              </a:rPr>
              <a:t>everyone is 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3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3PC with majority votes </a:t>
            </a:r>
            <a:endParaRPr lang="en-US" dirty="0"/>
          </a:p>
          <a:p>
            <a:pPr lvl="1"/>
            <a:r>
              <a:rPr lang="en-US" dirty="0"/>
              <a:t>A group of failed but recovering nodes can terminate transaction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majority to commit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Blocking </a:t>
            </a:r>
            <a:r>
              <a:rPr lang="en-US" dirty="0"/>
              <a:t>protocol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node recovers, it uses its log as usual to determine the status of each transaction </a:t>
            </a:r>
            <a:endParaRPr lang="en-US" sz="2800" dirty="0"/>
          </a:p>
          <a:p>
            <a:pPr lvl="1"/>
            <a:r>
              <a:rPr lang="en-US" sz="2400" dirty="0"/>
              <a:t>If commit logged ⟹ redo if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abort logged (or wait is missing) ⟹ rollback if necessary </a:t>
            </a:r>
            <a:endParaRPr lang="en-US" sz="2400" dirty="0" smtClean="0"/>
          </a:p>
          <a:p>
            <a:pPr lvl="1"/>
            <a:r>
              <a:rPr lang="en-US" sz="2400" dirty="0"/>
              <a:t>If wait logged (or pre state ) ⟹Reclaim locks held by T before </a:t>
            </a:r>
            <a:r>
              <a:rPr lang="en-US" sz="2400" dirty="0" smtClean="0"/>
              <a:t>crash</a:t>
            </a:r>
          </a:p>
          <a:p>
            <a:pPr lvl="1"/>
            <a:r>
              <a:rPr lang="en-US" sz="2400" dirty="0" smtClean="0"/>
              <a:t>Try </a:t>
            </a:r>
            <a:r>
              <a:rPr lang="en-US" sz="2400" dirty="0"/>
              <a:t>to terminate T (with other nodes)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2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models </a:t>
            </a:r>
            <a:endParaRPr lang="en-US" dirty="0"/>
          </a:p>
          <a:p>
            <a:pPr lvl="1"/>
            <a:r>
              <a:rPr lang="en-US" dirty="0" smtClean="0"/>
              <a:t>Nodes </a:t>
            </a:r>
            <a:endParaRPr lang="en-US" dirty="0"/>
          </a:p>
          <a:p>
            <a:pPr lvl="1"/>
            <a:r>
              <a:rPr lang="en-US" dirty="0"/>
              <a:t>Networks </a:t>
            </a:r>
            <a:endParaRPr lang="en-US" dirty="0"/>
          </a:p>
          <a:p>
            <a:r>
              <a:rPr lang="en-US" dirty="0"/>
              <a:t>Reliable network, fail-stop nodes, no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Two-phase </a:t>
            </a:r>
            <a:r>
              <a:rPr lang="en-US" dirty="0"/>
              <a:t>commit (</a:t>
            </a:r>
            <a:r>
              <a:rPr lang="en-US" dirty="0" smtClean="0"/>
              <a:t>blocking)</a:t>
            </a:r>
            <a:endParaRPr lang="en-US" dirty="0"/>
          </a:p>
          <a:p>
            <a:pPr lvl="1"/>
            <a:r>
              <a:rPr lang="en-US" dirty="0" smtClean="0"/>
              <a:t>Three-phase </a:t>
            </a:r>
            <a:r>
              <a:rPr lang="en-US" dirty="0"/>
              <a:t>commit </a:t>
            </a:r>
            <a:endParaRPr lang="en-US" dirty="0" smtClean="0"/>
          </a:p>
          <a:p>
            <a:pPr lvl="2"/>
            <a:r>
              <a:rPr lang="en-US" dirty="0" smtClean="0"/>
              <a:t>Basic </a:t>
            </a:r>
            <a:r>
              <a:rPr lang="en-US" dirty="0"/>
              <a:t>(non-blocking)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majority votes </a:t>
            </a:r>
            <a:r>
              <a:rPr lang="en-US" altLang="zh-CN" dirty="0" smtClean="0"/>
              <a:t>(blocking)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Three-Phase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7" y="1656714"/>
            <a:ext cx="6712717" cy="45916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48" y="1309116"/>
            <a:ext cx="2898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** 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Survivors try to complete transaction, based on their current states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If dead nodes committed or aborted, then survivors should not contradict; else survivors can do as they please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{ S1, S2, ..., Sn } be survivor nodes </a:t>
            </a:r>
            <a:endParaRPr lang="en-US" sz="2800" dirty="0"/>
          </a:p>
          <a:p>
            <a:r>
              <a:rPr lang="en-US" sz="2800" dirty="0"/>
              <a:t>If one or more Si = COMMIT ⟹ </a:t>
            </a:r>
            <a:r>
              <a:rPr lang="en-US" sz="2800" dirty="0">
                <a:solidFill>
                  <a:srgbClr val="FF0000"/>
                </a:solidFill>
              </a:rPr>
              <a:t>COMMIT T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one </a:t>
            </a:r>
            <a:r>
              <a:rPr lang="en-US" sz="2800" dirty="0"/>
              <a:t>or more Si = ABORT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/>
              <a:t>If one or more Si = PREPARE ⟹ </a:t>
            </a:r>
            <a:r>
              <a:rPr lang="en-US" sz="2800" dirty="0">
                <a:solidFill>
                  <a:srgbClr val="FF0000"/>
                </a:solidFill>
              </a:rPr>
              <a:t>COMMIT 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aborted </a:t>
            </a:r>
            <a:endParaRPr lang="en-US" sz="2400" dirty="0"/>
          </a:p>
          <a:p>
            <a:r>
              <a:rPr lang="en-US" sz="2800" dirty="0"/>
              <a:t>If no Si = PREPARE (or COMMIT)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committed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6" y="2780928"/>
            <a:ext cx="3161541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07" y="2852936"/>
            <a:ext cx="3207526" cy="2564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9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14553"/>
            <a:ext cx="3485504" cy="2953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74" y="2643629"/>
            <a:ext cx="3473790" cy="29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survivors make decision, they must </a:t>
            </a:r>
            <a:r>
              <a:rPr lang="en-US" dirty="0">
                <a:solidFill>
                  <a:srgbClr val="FF0000"/>
                </a:solidFill>
              </a:rPr>
              <a:t>select new coordinator</a:t>
            </a:r>
            <a:r>
              <a:rPr lang="en-US" dirty="0"/>
              <a:t> to continue 3PC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7227391" cy="3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7280</TotalTime>
  <Words>1078</Words>
  <Application>Microsoft Macintosh PowerPoint</Application>
  <PresentationFormat>On-screen Show (4:3)</PresentationFormat>
  <Paragraphs>237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Gill Sans MT</vt:lpstr>
      <vt:lpstr>Roboto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Three-Phase Commit</vt:lpstr>
      <vt:lpstr>Three-Phase Commit</vt:lpstr>
      <vt:lpstr>Three-Phase Commit</vt:lpstr>
      <vt:lpstr>3PC Recovery Rules</vt:lpstr>
      <vt:lpstr>3PC Recovery Rules</vt:lpstr>
      <vt:lpstr>3PC Recovery Rules</vt:lpstr>
      <vt:lpstr>3PC Recovery Rules</vt:lpstr>
      <vt:lpstr>3PC Recovery Rules</vt:lpstr>
      <vt:lpstr>Observations</vt:lpstr>
      <vt:lpstr>3PC Recovery Rules</vt:lpstr>
      <vt:lpstr>3PC Node Recovery</vt:lpstr>
      <vt:lpstr>3PC Node Recovery</vt:lpstr>
      <vt:lpstr>3PC Node Recovery</vt:lpstr>
      <vt:lpstr>3PC Node Recovery</vt:lpstr>
      <vt:lpstr>3PC Node Recovery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Comparison</vt:lpstr>
      <vt:lpstr>3PC Comparison</vt:lpstr>
      <vt:lpstr>3PC Logging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1407</cp:revision>
  <dcterms:created xsi:type="dcterms:W3CDTF">2007-09-19T09:41:51Z</dcterms:created>
  <dcterms:modified xsi:type="dcterms:W3CDTF">2018-11-29T05:04:25Z</dcterms:modified>
</cp:coreProperties>
</file>