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256" r:id="rId2"/>
    <p:sldId id="557" r:id="rId3"/>
    <p:sldId id="558" r:id="rId4"/>
    <p:sldId id="559" r:id="rId5"/>
    <p:sldId id="560" r:id="rId6"/>
    <p:sldId id="561" r:id="rId7"/>
    <p:sldId id="562" r:id="rId8"/>
    <p:sldId id="563" r:id="rId9"/>
    <p:sldId id="565" r:id="rId10"/>
    <p:sldId id="564" r:id="rId11"/>
    <p:sldId id="566" r:id="rId12"/>
    <p:sldId id="567" r:id="rId13"/>
    <p:sldId id="570" r:id="rId14"/>
    <p:sldId id="569" r:id="rId15"/>
    <p:sldId id="568" r:id="rId16"/>
    <p:sldId id="572" r:id="rId17"/>
    <p:sldId id="573" r:id="rId18"/>
    <p:sldId id="571" r:id="rId19"/>
    <p:sldId id="574" r:id="rId20"/>
    <p:sldId id="576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1" autoAdjust="0"/>
    <p:restoredTop sz="95126" autoAdjust="0"/>
  </p:normalViewPr>
  <p:slideViewPr>
    <p:cSldViewPr>
      <p:cViewPr>
        <p:scale>
          <a:sx n="61" d="100"/>
          <a:sy n="61" d="100"/>
        </p:scale>
        <p:origin x="2512" y="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wmf"/><Relationship Id="rId6" Type="http://schemas.openxmlformats.org/officeDocument/2006/relationships/image" Target="../media/image7.wmf"/><Relationship Id="rId7" Type="http://schemas.openxmlformats.org/officeDocument/2006/relationships/image" Target="../media/image8.wmf"/><Relationship Id="rId8" Type="http://schemas.openxmlformats.org/officeDocument/2006/relationships/image" Target="../media/image9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wmf"/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51B059C-36B4-A04D-A206-179BCF0B031E}" type="datetimeFigureOut">
              <a:rPr lang="en-US"/>
              <a:pPr>
                <a:defRPr/>
              </a:pPr>
              <a:t>11/22/17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4CA5F1A-6C6A-D447-81DE-B45A2238D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6B9510C-B2FF-8A48-9E51-5F2F32CD552B}" type="datetimeFigureOut">
              <a:rPr lang="zh-CN" altLang="en-US"/>
              <a:pPr>
                <a:defRPr/>
              </a:pPr>
              <a:t>2017/11/22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75067ACB-9F5B-6648-AE9B-50B342E9A2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DBF47C6F-2A00-1949-BEE4-B3F8F483E67F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A88A53-1529-F84A-9D09-C705E87AEC65}" type="datetime5">
              <a:rPr lang="zh-CN" altLang="en-US"/>
              <a:pPr>
                <a:defRPr/>
              </a:pPr>
              <a:t>2017/11/22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011FDF-8F84-7C4A-9C27-673C2D5BA2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4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25F85-03F6-3149-8938-4D62D6E2B0E9}" type="datetime5">
              <a:rPr lang="zh-CN" altLang="en-US"/>
              <a:pPr>
                <a:defRPr/>
              </a:pPr>
              <a:t>2017/11/22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69FFF-72A2-4E48-917A-DBB882FE50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80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FA2F6-0DB2-D84B-862C-FC399F189CEB}" type="datetime5">
              <a:rPr lang="zh-CN" altLang="en-US"/>
              <a:pPr>
                <a:defRPr/>
              </a:pPr>
              <a:t>2017/11/22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52AFB-697C-D244-A241-827DF6DA99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11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EE6B9-C0C8-B24D-91B1-49DE4782059E}" type="datetime5">
              <a:rPr lang="zh-CN" altLang="en-US"/>
              <a:pPr>
                <a:defRPr/>
              </a:pPr>
              <a:t>2017/11/22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B53C1-DF2F-C54B-A621-88B33811DD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2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E4AE44-0C68-AF41-865A-B950083D679A}" type="datetime5">
              <a:rPr lang="zh-CN" altLang="en-US"/>
              <a:pPr>
                <a:defRPr/>
              </a:pPr>
              <a:t>2017/11/22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E8D681-FBF2-714D-BCD6-25E7A0C0B7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1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6F2A2-7A47-2642-A413-63A7CB1F8A7A}" type="datetime5">
              <a:rPr lang="zh-CN" altLang="en-US"/>
              <a:pPr>
                <a:defRPr/>
              </a:pPr>
              <a:t>2017/11/22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58ECB-0A95-144D-8DC2-E9C235A220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26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1A6FA9B-6B90-E740-A043-4A523545B59D}" type="datetime5">
              <a:rPr lang="zh-CN" altLang="en-US"/>
              <a:pPr>
                <a:defRPr/>
              </a:pPr>
              <a:t>2017/11/22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D47573-54CC-7647-85C2-4816526DDF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76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2FA19-BB24-404B-8351-8AF8AE550404}" type="datetime5">
              <a:rPr lang="zh-CN" altLang="en-US"/>
              <a:pPr>
                <a:defRPr/>
              </a:pPr>
              <a:t>2017/11/22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AC21B-EE83-F247-891D-0D83ED26B1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0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2DC25B1-A02A-9145-90E2-812B4A1D0C05}" type="datetime5">
              <a:rPr lang="zh-CN" altLang="en-US"/>
              <a:pPr>
                <a:defRPr/>
              </a:pPr>
              <a:t>2017/11/22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FE3F05-3F18-764F-B3B4-7F82273624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E47555F-E59C-5341-82DD-D3F0BCC8EBE2}" type="datetime5">
              <a:rPr lang="zh-CN" altLang="en-US"/>
              <a:pPr>
                <a:defRPr/>
              </a:pPr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513607-D7AE-5449-8C76-8E9DAFBDF4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5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8"/>
              </a:srgb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76E4DA-7AD8-644D-9CA8-9989CA0D7657}" type="datetime5">
              <a:rPr lang="zh-CN" altLang="en-US"/>
              <a:pPr>
                <a:defRPr/>
              </a:pPr>
              <a:t>2017/11/22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ACAC5E-AAEB-7F47-A9F0-29EB2F9FD4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6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7C3FB226-AEA3-3745-8716-68E2D73CE005}" type="datetime5">
              <a:rPr lang="zh-CN" altLang="en-US"/>
              <a:pPr>
                <a:defRPr/>
              </a:pPr>
              <a:t>2017/11/22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pPr>
              <a:defRPr/>
            </a:pPr>
            <a:fld id="{A47A9D26-9677-7A4B-B8E5-83C98BE537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9" r:id="rId2"/>
    <p:sldLayoutId id="2147483805" r:id="rId3"/>
    <p:sldLayoutId id="2147483800" r:id="rId4"/>
    <p:sldLayoutId id="2147483806" r:id="rId5"/>
    <p:sldLayoutId id="2147483801" r:id="rId6"/>
    <p:sldLayoutId id="2147483807" r:id="rId7"/>
    <p:sldLayoutId id="2147483808" r:id="rId8"/>
    <p:sldLayoutId id="2147483809" r:id="rId9"/>
    <p:sldLayoutId id="2147483802" r:id="rId10"/>
    <p:sldLayoutId id="214748380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4.w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7.w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20.wmf"/><Relationship Id="rId9" Type="http://schemas.openxmlformats.org/officeDocument/2006/relationships/oleObject" Target="../embeddings/oleObject17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7.w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18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/>
              <a:t>Chapter 11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6000"/>
              <a:t>Distributed Concurrency Control</a:t>
            </a:r>
            <a:endParaRPr lang="zh-CN" altLang="en-US" sz="6000"/>
          </a:p>
        </p:txBody>
      </p:sp>
      <p:sp>
        <p:nvSpPr>
          <p:cNvPr id="14340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FEA0D9-9A23-1C41-A714-9FF42CD1F523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ChangeArrowheads="1"/>
          </p:cNvSpPr>
          <p:nvPr/>
        </p:nvSpPr>
        <p:spPr bwMode="auto">
          <a:xfrm>
            <a:off x="1571625" y="1500188"/>
            <a:ext cx="67151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charset="0"/>
                <a:ea typeface="宋体" charset="-122"/>
              </a:rPr>
              <a:t>A schedule is a prefix of a complete schedule. A prefix of a partial order P = {</a:t>
            </a:r>
            <a:r>
              <a:rPr lang="en-US" altLang="zh-CN" sz="2800">
                <a:latin typeface="Times New Roman" charset="0"/>
                <a:ea typeface="宋体" charset="-122"/>
                <a:sym typeface="Symbol" charset="2"/>
              </a:rPr>
              <a:t></a:t>
            </a:r>
            <a:r>
              <a:rPr lang="en-US" altLang="zh-CN" sz="2800">
                <a:latin typeface="Times New Roman" charset="0"/>
                <a:ea typeface="宋体" charset="-122"/>
              </a:rPr>
              <a:t>,    } is a partial order P’ = {</a:t>
            </a:r>
            <a:r>
              <a:rPr lang="en-US" altLang="zh-CN" sz="2800">
                <a:latin typeface="Times New Roman" charset="0"/>
                <a:ea typeface="宋体" charset="-122"/>
                <a:sym typeface="Symbol" charset="2"/>
              </a:rPr>
              <a:t></a:t>
            </a:r>
            <a:r>
              <a:rPr lang="en-US" altLang="zh-CN" sz="2800">
                <a:latin typeface="Arial" charset="0"/>
                <a:ea typeface="宋体" charset="-122"/>
              </a:rPr>
              <a:t>’</a:t>
            </a:r>
            <a:r>
              <a:rPr lang="en-US" altLang="zh-CN" sz="2800">
                <a:latin typeface="Times New Roman" charset="0"/>
                <a:ea typeface="宋体" charset="-122"/>
              </a:rPr>
              <a:t>,    } where</a:t>
            </a:r>
            <a:endParaRPr lang="en-US" altLang="zh-CN" sz="2800">
              <a:latin typeface="Times New Roman" charset="0"/>
              <a:ea typeface="宋体" charset="-122"/>
              <a:sym typeface="Symbol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latin typeface="Times New Roman" charset="0"/>
              <a:ea typeface="宋体" charset="-122"/>
              <a:sym typeface="Symbol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11.1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FB274-0D09-8345-9383-ABFADCF1D632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graphicFrame>
        <p:nvGraphicFramePr>
          <p:cNvPr id="24581" name="Object 2"/>
          <p:cNvGraphicFramePr>
            <a:graphicFrameLocks noChangeAspect="1"/>
          </p:cNvGraphicFramePr>
          <p:nvPr/>
        </p:nvGraphicFramePr>
        <p:xfrm>
          <a:off x="6472238" y="2071688"/>
          <a:ext cx="38576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3" imgW="139700" imgH="139700" progId="Equation.DSMT4">
                  <p:embed/>
                </p:oleObj>
              </mc:Choice>
              <mc:Fallback>
                <p:oleObj name="Equation" r:id="rId3" imgW="139700" imgH="139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2238" y="2071688"/>
                        <a:ext cx="385762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1"/>
          <p:cNvGraphicFramePr>
            <a:graphicFrameLocks noChangeAspect="1"/>
          </p:cNvGraphicFramePr>
          <p:nvPr/>
        </p:nvGraphicFramePr>
        <p:xfrm>
          <a:off x="4714875" y="2482850"/>
          <a:ext cx="4286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5" imgW="165100" imgH="152400" progId="Equation.DSMT4">
                  <p:embed/>
                </p:oleObj>
              </mc:Choice>
              <mc:Fallback>
                <p:oleObj name="Equation" r:id="rId5" imgW="165100" imgH="15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2482850"/>
                        <a:ext cx="4286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6"/>
          <p:cNvGraphicFramePr>
            <a:graphicFrameLocks noChangeAspect="1"/>
          </p:cNvGraphicFramePr>
          <p:nvPr/>
        </p:nvGraphicFramePr>
        <p:xfrm>
          <a:off x="2320925" y="3000375"/>
          <a:ext cx="121443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7" imgW="431613" imgH="190417" progId="Equation.DSMT4">
                  <p:embed/>
                </p:oleObj>
              </mc:Choice>
              <mc:Fallback>
                <p:oleObj name="Equation" r:id="rId7" imgW="431613" imgH="19041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3000375"/>
                        <a:ext cx="121443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7"/>
          <p:cNvGraphicFramePr>
            <a:graphicFrameLocks noChangeAspect="1"/>
          </p:cNvGraphicFramePr>
          <p:nvPr/>
        </p:nvGraphicFramePr>
        <p:xfrm>
          <a:off x="2320925" y="3500438"/>
          <a:ext cx="503396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Equation" r:id="rId9" imgW="1790700" imgH="241300" progId="Equation.DSMT4">
                  <p:embed/>
                </p:oleObj>
              </mc:Choice>
              <mc:Fallback>
                <p:oleObj name="Equation" r:id="rId9" imgW="17907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3500438"/>
                        <a:ext cx="5033963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8"/>
          <p:cNvGraphicFramePr>
            <a:graphicFrameLocks noChangeAspect="1"/>
          </p:cNvGraphicFramePr>
          <p:nvPr/>
        </p:nvGraphicFramePr>
        <p:xfrm>
          <a:off x="2320925" y="4143375"/>
          <a:ext cx="5751513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Equation" r:id="rId11" imgW="2044700" imgH="482600" progId="Equation.DSMT4">
                  <p:embed/>
                </p:oleObj>
              </mc:Choice>
              <mc:Fallback>
                <p:oleObj name="Equation" r:id="rId11" imgW="2044700" imgH="482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4143375"/>
                        <a:ext cx="5751513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TextBox 15"/>
          <p:cNvSpPr txBox="1">
            <a:spLocks noChangeArrowheads="1"/>
          </p:cNvSpPr>
          <p:nvPr/>
        </p:nvSpPr>
        <p:spPr bwMode="auto">
          <a:xfrm>
            <a:off x="1714500" y="3000375"/>
            <a:ext cx="857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charset="0"/>
                <a:ea typeface="宋体" charset="-122"/>
              </a:rPr>
              <a:t>1.</a:t>
            </a:r>
            <a:endParaRPr lang="zh-CN" altLang="en-US" sz="2800">
              <a:latin typeface="Arial" charset="0"/>
              <a:ea typeface="宋体" charset="-122"/>
            </a:endParaRPr>
          </a:p>
        </p:txBody>
      </p:sp>
      <p:sp>
        <p:nvSpPr>
          <p:cNvPr id="24587" name="TextBox 16"/>
          <p:cNvSpPr txBox="1">
            <a:spLocks noChangeArrowheads="1"/>
          </p:cNvSpPr>
          <p:nvPr/>
        </p:nvSpPr>
        <p:spPr bwMode="auto">
          <a:xfrm>
            <a:off x="1714500" y="3571875"/>
            <a:ext cx="857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charset="0"/>
                <a:ea typeface="宋体" charset="-122"/>
              </a:rPr>
              <a:t>2.</a:t>
            </a:r>
            <a:endParaRPr lang="zh-CN" altLang="en-US" sz="2800">
              <a:latin typeface="Arial" charset="0"/>
              <a:ea typeface="宋体" charset="-122"/>
            </a:endParaRPr>
          </a:p>
        </p:txBody>
      </p:sp>
      <p:sp>
        <p:nvSpPr>
          <p:cNvPr id="24588" name="TextBox 17"/>
          <p:cNvSpPr txBox="1">
            <a:spLocks noChangeArrowheads="1"/>
          </p:cNvSpPr>
          <p:nvPr/>
        </p:nvSpPr>
        <p:spPr bwMode="auto">
          <a:xfrm>
            <a:off x="1714500" y="4143375"/>
            <a:ext cx="857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charset="0"/>
                <a:ea typeface="宋体" charset="-122"/>
              </a:rPr>
              <a:t>3.</a:t>
            </a:r>
            <a:endParaRPr lang="zh-CN" altLang="en-US" sz="2800">
              <a:latin typeface="Arial" charset="0"/>
              <a:ea typeface="宋体" charset="-122"/>
            </a:endParaRPr>
          </a:p>
        </p:txBody>
      </p:sp>
      <p:sp>
        <p:nvSpPr>
          <p:cNvPr id="24589" name="Rectangle 18"/>
          <p:cNvSpPr>
            <a:spLocks noChangeArrowheads="1"/>
          </p:cNvSpPr>
          <p:nvPr/>
        </p:nvSpPr>
        <p:spPr bwMode="auto">
          <a:xfrm>
            <a:off x="1643063" y="5456238"/>
            <a:ext cx="72151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charset="0"/>
                <a:ea typeface="宋体" charset="-122"/>
              </a:rPr>
              <a:t>The last condition requires that for any element in </a:t>
            </a:r>
            <a:r>
              <a:rPr lang="en-US" altLang="zh-CN" sz="2800">
                <a:latin typeface="Times New Roman" charset="0"/>
                <a:ea typeface="宋体" charset="-122"/>
                <a:sym typeface="Symbol" charset="2"/>
              </a:rPr>
              <a:t></a:t>
            </a:r>
            <a:r>
              <a:rPr lang="en-US" altLang="zh-CN" sz="2800">
                <a:latin typeface="Times New Roman" charset="0"/>
                <a:ea typeface="宋体" charset="-122"/>
              </a:rPr>
              <a:t>’, all its predecessors in </a:t>
            </a:r>
            <a:r>
              <a:rPr lang="en-US" altLang="zh-CN" sz="2800">
                <a:latin typeface="Times New Roman" charset="0"/>
                <a:ea typeface="宋体" charset="-122"/>
                <a:sym typeface="Symbol" charset="2"/>
              </a:rPr>
              <a:t></a:t>
            </a:r>
            <a:r>
              <a:rPr lang="en-US" altLang="zh-CN" sz="2800">
                <a:latin typeface="Times New Roman" charset="0"/>
                <a:ea typeface="宋体" charset="-122"/>
              </a:rPr>
              <a:t> have to be in </a:t>
            </a:r>
            <a:r>
              <a:rPr lang="en-US" altLang="zh-CN" sz="2800">
                <a:latin typeface="Times New Roman" charset="0"/>
                <a:ea typeface="宋体" charset="-122"/>
                <a:sym typeface="Symbol" charset="2"/>
              </a:rPr>
              <a:t></a:t>
            </a:r>
            <a:r>
              <a:rPr lang="en-US" altLang="zh-CN" sz="2800">
                <a:latin typeface="Times New Roman" charset="0"/>
                <a:ea typeface="宋体" charset="-122"/>
              </a:rPr>
              <a:t>’.</a:t>
            </a:r>
            <a:endParaRPr lang="zh-CN" altLang="en-US" sz="2800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11.1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zh-CN" alt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4400"/>
              <a:t>Prefix is used to deal with</a:t>
            </a:r>
            <a:endParaRPr lang="zh-CN" altLang="en-US" sz="4400"/>
          </a:p>
          <a:p>
            <a:pPr lvl="1" eaLnBrk="1" hangingPunct="1"/>
            <a:r>
              <a:rPr lang="en-US" altLang="zh-CN" sz="4000"/>
              <a:t>conflicting operations only, or</a:t>
            </a:r>
            <a:endParaRPr lang="zh-CN" altLang="en-US" sz="4000"/>
          </a:p>
          <a:p>
            <a:pPr lvl="1" eaLnBrk="1" hangingPunct="1"/>
            <a:r>
              <a:rPr lang="en-US" altLang="zh-CN" sz="4000"/>
              <a:t>incomplete schedule caused by failures</a:t>
            </a:r>
            <a:endParaRPr lang="zh-CN" altLang="en-US" sz="4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49C134-3253-AF42-80DA-DB9A0B52F3A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Three transactions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D21235-FE78-9743-9EFB-8EE9BA91C377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714625"/>
            <a:ext cx="50196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01CB9A-1278-6145-8914-DFD45CC546E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000250"/>
            <a:ext cx="28384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928813"/>
            <a:ext cx="29622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Box 8"/>
          <p:cNvSpPr txBox="1">
            <a:spLocks noChangeArrowheads="1"/>
          </p:cNvSpPr>
          <p:nvPr/>
        </p:nvSpPr>
        <p:spPr bwMode="auto">
          <a:xfrm>
            <a:off x="1857375" y="4857750"/>
            <a:ext cx="285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A complete schedule</a:t>
            </a: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27655" name="TextBox 9"/>
          <p:cNvSpPr txBox="1">
            <a:spLocks noChangeArrowheads="1"/>
          </p:cNvSpPr>
          <p:nvPr/>
        </p:nvSpPr>
        <p:spPr bwMode="auto">
          <a:xfrm>
            <a:off x="4929188" y="4857750"/>
            <a:ext cx="3857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A prefix of this complete schedule</a:t>
            </a:r>
            <a:endParaRPr lang="zh-CN" altLang="en-US" sz="1800">
              <a:latin typeface="Arial" charset="0"/>
              <a:ea typeface="宋体" charset="-122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092950" y="3068638"/>
            <a:ext cx="35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11.1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zh-CN" alt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Serial schedule</a:t>
            </a:r>
            <a:r>
              <a:rPr lang="en-US" altLang="zh-CN"/>
              <a:t>: to complete all operations of a transaction before starting any new transactions.</a:t>
            </a:r>
          </a:p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Conflict-equivalent schedules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09262C-ED5C-A044-BB4B-03D4418B0D64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graphicFrame>
        <p:nvGraphicFramePr>
          <p:cNvPr id="28677" name="Object 2"/>
          <p:cNvGraphicFramePr>
            <a:graphicFrameLocks noChangeAspect="1"/>
          </p:cNvGraphicFramePr>
          <p:nvPr/>
        </p:nvGraphicFramePr>
        <p:xfrm>
          <a:off x="6000750" y="4572000"/>
          <a:ext cx="8572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Equation" r:id="rId3" imgW="431613" imgH="253890" progId="Equation.DSMT4">
                  <p:embed/>
                </p:oleObj>
              </mc:Choice>
              <mc:Fallback>
                <p:oleObj name="Equation" r:id="rId3" imgW="431613" imgH="25389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4572000"/>
                        <a:ext cx="8572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3"/>
          <p:cNvGraphicFramePr>
            <a:graphicFrameLocks noChangeAspect="1"/>
          </p:cNvGraphicFramePr>
          <p:nvPr/>
        </p:nvGraphicFramePr>
        <p:xfrm>
          <a:off x="1857375" y="5000625"/>
          <a:ext cx="10001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Equation" r:id="rId5" imgW="444114" imgH="253780" progId="Equation.DSMT4">
                  <p:embed/>
                </p:oleObj>
              </mc:Choice>
              <mc:Fallback>
                <p:oleObj name="Equation" r:id="rId5" imgW="444114" imgH="2537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5000625"/>
                        <a:ext cx="10001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4"/>
          <p:cNvGraphicFramePr>
            <a:graphicFrameLocks noChangeAspect="1"/>
          </p:cNvGraphicFramePr>
          <p:nvPr/>
        </p:nvGraphicFramePr>
        <p:xfrm>
          <a:off x="5286375" y="5000625"/>
          <a:ext cx="23431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Equation" r:id="rId7" imgW="1040948" imgH="253890" progId="Equation.DSMT4">
                  <p:embed/>
                </p:oleObj>
              </mc:Choice>
              <mc:Fallback>
                <p:oleObj name="Equation" r:id="rId7" imgW="1040948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5000625"/>
                        <a:ext cx="23431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Rectangle 17"/>
          <p:cNvSpPr>
            <a:spLocks noChangeArrowheads="1"/>
          </p:cNvSpPr>
          <p:nvPr/>
        </p:nvSpPr>
        <p:spPr bwMode="auto">
          <a:xfrm>
            <a:off x="6884988" y="4500563"/>
            <a:ext cx="1044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charset="0"/>
                <a:ea typeface="宋体" charset="-122"/>
              </a:rPr>
              <a:t>and </a:t>
            </a:r>
            <a:endParaRPr lang="en-US" altLang="zh-CN" sz="1800">
              <a:latin typeface="Arial" charset="0"/>
              <a:ea typeface="宋体" charset="-122"/>
            </a:endParaRPr>
          </a:p>
        </p:txBody>
      </p:sp>
      <p:sp>
        <p:nvSpPr>
          <p:cNvPr id="28681" name="Rectangle 18"/>
          <p:cNvSpPr>
            <a:spLocks noChangeArrowheads="1"/>
          </p:cNvSpPr>
          <p:nvPr/>
        </p:nvSpPr>
        <p:spPr bwMode="auto">
          <a:xfrm>
            <a:off x="2813050" y="5000625"/>
            <a:ext cx="2901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charset="0"/>
                <a:ea typeface="宋体" charset="-122"/>
              </a:rPr>
              <a:t>, </a:t>
            </a:r>
            <a:r>
              <a:rPr lang="en-US" altLang="zh-CN" sz="2800" i="1">
                <a:latin typeface="Times New Roman" charset="0"/>
                <a:ea typeface="宋体" charset="-122"/>
              </a:rPr>
              <a:t>i</a:t>
            </a:r>
            <a:r>
              <a:rPr lang="en-US" altLang="zh-CN" sz="2800">
                <a:latin typeface="Times New Roman" charset="0"/>
                <a:ea typeface="宋体" charset="-122"/>
                <a:sym typeface="Symbol" charset="2"/>
              </a:rPr>
              <a:t> </a:t>
            </a:r>
            <a:r>
              <a:rPr lang="en-US" altLang="zh-CN" sz="2800" i="1">
                <a:latin typeface="Times New Roman" charset="0"/>
                <a:ea typeface="宋体" charset="-122"/>
                <a:sym typeface="Symbol" charset="2"/>
              </a:rPr>
              <a:t>k</a:t>
            </a:r>
            <a:r>
              <a:rPr lang="en-US" altLang="zh-CN" sz="2800">
                <a:latin typeface="Times New Roman" charset="0"/>
                <a:ea typeface="宋体" charset="-122"/>
              </a:rPr>
              <a:t>,</a:t>
            </a:r>
            <a:r>
              <a:rPr lang="en-US" altLang="zh-CN" sz="2800">
                <a:latin typeface="Times New Roman" charset="0"/>
                <a:ea typeface="宋体" charset="-122"/>
                <a:sym typeface="Symbol" charset="2"/>
              </a:rPr>
              <a:t> whenever </a:t>
            </a:r>
          </a:p>
        </p:txBody>
      </p:sp>
      <p:sp>
        <p:nvSpPr>
          <p:cNvPr id="28682" name="Rectangle 19"/>
          <p:cNvSpPr>
            <a:spLocks noChangeArrowheads="1"/>
          </p:cNvSpPr>
          <p:nvPr/>
        </p:nvSpPr>
        <p:spPr bwMode="auto">
          <a:xfrm>
            <a:off x="1785938" y="5548313"/>
            <a:ext cx="973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charset="0"/>
                <a:ea typeface="宋体" charset="-122"/>
              </a:rPr>
              <a:t>then</a:t>
            </a:r>
            <a:endParaRPr lang="en-US" altLang="zh-CN" sz="2400">
              <a:latin typeface="Arial" charset="0"/>
              <a:ea typeface="宋体" charset="-122"/>
            </a:endParaRPr>
          </a:p>
        </p:txBody>
      </p:sp>
      <p:sp>
        <p:nvSpPr>
          <p:cNvPr id="28683" name="Rectangle 14"/>
          <p:cNvSpPr>
            <a:spLocks noChangeArrowheads="1"/>
          </p:cNvSpPr>
          <p:nvPr/>
        </p:nvSpPr>
        <p:spPr bwMode="auto">
          <a:xfrm>
            <a:off x="1785938" y="3643313"/>
            <a:ext cx="65722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charset="0"/>
                <a:ea typeface="宋体" charset="-122"/>
              </a:rPr>
              <a:t>Two schedules S1 and S2 defined over same set of transactions are equivalent if for any pair of conflicting operations</a:t>
            </a:r>
            <a:endParaRPr lang="zh-CN" altLang="en-US" sz="2800">
              <a:latin typeface="Times New Roman" charset="0"/>
              <a:ea typeface="宋体" charset="-122"/>
            </a:endParaRPr>
          </a:p>
        </p:txBody>
      </p:sp>
      <p:graphicFrame>
        <p:nvGraphicFramePr>
          <p:cNvPr id="28684" name="Object 6"/>
          <p:cNvGraphicFramePr>
            <a:graphicFrameLocks noChangeAspect="1"/>
          </p:cNvGraphicFramePr>
          <p:nvPr/>
        </p:nvGraphicFramePr>
        <p:xfrm>
          <a:off x="2571750" y="5572125"/>
          <a:ext cx="23431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Equation" r:id="rId9" imgW="1040948" imgH="253890" progId="Equation.DSMT4">
                  <p:embed/>
                </p:oleObj>
              </mc:Choice>
              <mc:Fallback>
                <p:oleObj name="Equation" r:id="rId9" imgW="1040948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5572125"/>
                        <a:ext cx="23431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Ink 18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757613" y="5853113"/>
            <a:ext cx="157162" cy="236537"/>
          </a:xfrm>
          <a:custGeom>
            <a:avLst/>
            <a:gdLst>
              <a:gd name="T0" fmla="*/ 154645 w 437"/>
              <a:gd name="T1" fmla="*/ 5856083 h 660"/>
              <a:gd name="T2" fmla="*/ 138820 w 437"/>
              <a:gd name="T3" fmla="*/ 5829562 h 660"/>
              <a:gd name="T4" fmla="*/ 114725 w 437"/>
              <a:gd name="T5" fmla="*/ 5833146 h 660"/>
              <a:gd name="T6" fmla="*/ 84875 w 437"/>
              <a:gd name="T7" fmla="*/ 5848198 h 660"/>
              <a:gd name="T8" fmla="*/ 61139 w 437"/>
              <a:gd name="T9" fmla="*/ 5869343 h 660"/>
              <a:gd name="T10" fmla="*/ 40999 w 437"/>
              <a:gd name="T11" fmla="*/ 5892280 h 660"/>
              <a:gd name="T12" fmla="*/ 24815 w 437"/>
              <a:gd name="T13" fmla="*/ 5915934 h 660"/>
              <a:gd name="T14" fmla="*/ 7552 w 437"/>
              <a:gd name="T15" fmla="*/ 5948547 h 660"/>
              <a:gd name="T16" fmla="*/ 719 w 437"/>
              <a:gd name="T17" fmla="*/ 5976860 h 660"/>
              <a:gd name="T18" fmla="*/ 7552 w 437"/>
              <a:gd name="T19" fmla="*/ 6011265 h 660"/>
              <a:gd name="T20" fmla="*/ 21938 w 437"/>
              <a:gd name="T21" fmla="*/ 6037069 h 660"/>
              <a:gd name="T22" fmla="*/ 56463 w 437"/>
              <a:gd name="T23" fmla="*/ 6061798 h 660"/>
              <a:gd name="T24" fmla="*/ 81278 w 437"/>
              <a:gd name="T25" fmla="*/ 6060723 h 660"/>
              <a:gd name="T26" fmla="*/ 112926 w 437"/>
              <a:gd name="T27" fmla="*/ 6046387 h 660"/>
              <a:gd name="T28" fmla="*/ 135943 w 437"/>
              <a:gd name="T29" fmla="*/ 6022734 h 660"/>
              <a:gd name="T30" fmla="*/ 151048 w 437"/>
              <a:gd name="T31" fmla="*/ 5991554 h 660"/>
              <a:gd name="T32" fmla="*/ 156443 w 437"/>
              <a:gd name="T33" fmla="*/ 5945680 h 660"/>
              <a:gd name="T34" fmla="*/ 153925 w 437"/>
              <a:gd name="T35" fmla="*/ 5910199 h 660"/>
              <a:gd name="T36" fmla="*/ 152846 w 437"/>
              <a:gd name="T37" fmla="*/ 5881528 h 660"/>
              <a:gd name="T38" fmla="*/ 149250 w 437"/>
              <a:gd name="T39" fmla="*/ 5856799 h 660"/>
              <a:gd name="T40" fmla="*/ 156802 w 437"/>
              <a:gd name="T41" fmla="*/ 5876153 h 6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37" h="660" extrusionOk="0">
                <a:moveTo>
                  <a:pt x="430" y="83"/>
                </a:moveTo>
                <a:cubicBezTo>
                  <a:pt x="420" y="59"/>
                  <a:pt x="409" y="25"/>
                  <a:pt x="386" y="9"/>
                </a:cubicBezTo>
                <a:cubicBezTo>
                  <a:pt x="358" y="-9"/>
                  <a:pt x="345" y="10"/>
                  <a:pt x="319" y="19"/>
                </a:cubicBezTo>
                <a:cubicBezTo>
                  <a:pt x="287" y="31"/>
                  <a:pt x="263" y="38"/>
                  <a:pt x="236" y="61"/>
                </a:cubicBezTo>
                <a:cubicBezTo>
                  <a:pt x="214" y="80"/>
                  <a:pt x="190" y="99"/>
                  <a:pt x="170" y="120"/>
                </a:cubicBezTo>
                <a:cubicBezTo>
                  <a:pt x="151" y="140"/>
                  <a:pt x="132" y="162"/>
                  <a:pt x="114" y="184"/>
                </a:cubicBezTo>
                <a:cubicBezTo>
                  <a:pt x="97" y="205"/>
                  <a:pt x="83" y="227"/>
                  <a:pt x="69" y="250"/>
                </a:cubicBezTo>
                <a:cubicBezTo>
                  <a:pt x="52" y="279"/>
                  <a:pt x="35" y="310"/>
                  <a:pt x="21" y="341"/>
                </a:cubicBezTo>
                <a:cubicBezTo>
                  <a:pt x="9" y="367"/>
                  <a:pt x="5" y="392"/>
                  <a:pt x="2" y="420"/>
                </a:cubicBezTo>
                <a:cubicBezTo>
                  <a:pt x="-2" y="453"/>
                  <a:pt x="9" y="485"/>
                  <a:pt x="21" y="516"/>
                </a:cubicBezTo>
                <a:cubicBezTo>
                  <a:pt x="31" y="542"/>
                  <a:pt x="46" y="564"/>
                  <a:pt x="61" y="588"/>
                </a:cubicBezTo>
                <a:cubicBezTo>
                  <a:pt x="83" y="623"/>
                  <a:pt x="117" y="648"/>
                  <a:pt x="157" y="657"/>
                </a:cubicBezTo>
                <a:cubicBezTo>
                  <a:pt x="181" y="662"/>
                  <a:pt x="203" y="658"/>
                  <a:pt x="226" y="654"/>
                </a:cubicBezTo>
                <a:cubicBezTo>
                  <a:pt x="259" y="648"/>
                  <a:pt x="287" y="632"/>
                  <a:pt x="314" y="614"/>
                </a:cubicBezTo>
                <a:cubicBezTo>
                  <a:pt x="339" y="597"/>
                  <a:pt x="361" y="573"/>
                  <a:pt x="378" y="548"/>
                </a:cubicBezTo>
                <a:cubicBezTo>
                  <a:pt x="396" y="522"/>
                  <a:pt x="411" y="492"/>
                  <a:pt x="420" y="461"/>
                </a:cubicBezTo>
                <a:cubicBezTo>
                  <a:pt x="432" y="420"/>
                  <a:pt x="437" y="376"/>
                  <a:pt x="435" y="333"/>
                </a:cubicBezTo>
                <a:cubicBezTo>
                  <a:pt x="433" y="300"/>
                  <a:pt x="430" y="267"/>
                  <a:pt x="428" y="234"/>
                </a:cubicBezTo>
                <a:cubicBezTo>
                  <a:pt x="426" y="207"/>
                  <a:pt x="427" y="181"/>
                  <a:pt x="425" y="154"/>
                </a:cubicBezTo>
                <a:cubicBezTo>
                  <a:pt x="423" y="130"/>
                  <a:pt x="420" y="108"/>
                  <a:pt x="415" y="85"/>
                </a:cubicBezTo>
                <a:cubicBezTo>
                  <a:pt x="406" y="45"/>
                  <a:pt x="431" y="126"/>
                  <a:pt x="436" y="139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Ink 19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798888" y="6086475"/>
            <a:ext cx="92075" cy="201613"/>
          </a:xfrm>
          <a:custGeom>
            <a:avLst/>
            <a:gdLst>
              <a:gd name="T0" fmla="*/ 91711 w 253"/>
              <a:gd name="T1" fmla="*/ 6083969 h 561"/>
              <a:gd name="T2" fmla="*/ 83705 w 253"/>
              <a:gd name="T3" fmla="*/ 6075703 h 561"/>
              <a:gd name="T4" fmla="*/ 50951 w 253"/>
              <a:gd name="T5" fmla="*/ 6137517 h 561"/>
              <a:gd name="T6" fmla="*/ 27659 w 253"/>
              <a:gd name="T7" fmla="*/ 6214065 h 561"/>
              <a:gd name="T8" fmla="*/ 7279 w 253"/>
              <a:gd name="T9" fmla="*/ 6269769 h 561"/>
              <a:gd name="T10" fmla="*/ 2911 w 253"/>
              <a:gd name="T11" fmla="*/ 6276957 h 561"/>
              <a:gd name="T12" fmla="*/ 14921 w 253"/>
              <a:gd name="T13" fmla="*/ 6245690 h 561"/>
              <a:gd name="T14" fmla="*/ 20016 w 253"/>
              <a:gd name="T15" fmla="*/ 6242097 h 56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3" h="561" extrusionOk="0">
                <a:moveTo>
                  <a:pt x="252" y="23"/>
                </a:moveTo>
                <a:cubicBezTo>
                  <a:pt x="244" y="8"/>
                  <a:pt x="242" y="3"/>
                  <a:pt x="230" y="0"/>
                </a:cubicBezTo>
                <a:cubicBezTo>
                  <a:pt x="183" y="50"/>
                  <a:pt x="160" y="107"/>
                  <a:pt x="140" y="172"/>
                </a:cubicBezTo>
                <a:cubicBezTo>
                  <a:pt x="118" y="243"/>
                  <a:pt x="99" y="315"/>
                  <a:pt x="76" y="385"/>
                </a:cubicBezTo>
                <a:cubicBezTo>
                  <a:pt x="59" y="436"/>
                  <a:pt x="44" y="491"/>
                  <a:pt x="20" y="540"/>
                </a:cubicBezTo>
                <a:cubicBezTo>
                  <a:pt x="16" y="547"/>
                  <a:pt x="12" y="553"/>
                  <a:pt x="8" y="560"/>
                </a:cubicBezTo>
                <a:cubicBezTo>
                  <a:pt x="5" y="522"/>
                  <a:pt x="11" y="501"/>
                  <a:pt x="41" y="473"/>
                </a:cubicBezTo>
                <a:cubicBezTo>
                  <a:pt x="46" y="470"/>
                  <a:pt x="50" y="466"/>
                  <a:pt x="55" y="463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Ink 20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887788" y="6332538"/>
            <a:ext cx="190500" cy="171450"/>
          </a:xfrm>
          <a:custGeom>
            <a:avLst/>
            <a:gdLst>
              <a:gd name="T0" fmla="*/ 16893 w 530"/>
              <a:gd name="T1" fmla="*/ 6435162 h 474"/>
              <a:gd name="T2" fmla="*/ 20847 w 530"/>
              <a:gd name="T3" fmla="*/ 6405502 h 474"/>
              <a:gd name="T4" fmla="*/ 49242 w 530"/>
              <a:gd name="T5" fmla="*/ 6375480 h 474"/>
              <a:gd name="T6" fmla="*/ 75481 w 530"/>
              <a:gd name="T7" fmla="*/ 6363182 h 474"/>
              <a:gd name="T8" fmla="*/ 100282 w 530"/>
              <a:gd name="T9" fmla="*/ 6389949 h 474"/>
              <a:gd name="T10" fmla="*/ 111425 w 530"/>
              <a:gd name="T11" fmla="*/ 6418524 h 474"/>
              <a:gd name="T12" fmla="*/ 115378 w 530"/>
              <a:gd name="T13" fmla="*/ 6457950 h 474"/>
              <a:gd name="T14" fmla="*/ 99204 w 530"/>
              <a:gd name="T15" fmla="*/ 6492674 h 474"/>
              <a:gd name="T16" fmla="*/ 76200 w 530"/>
              <a:gd name="T17" fmla="*/ 6517632 h 474"/>
              <a:gd name="T18" fmla="*/ 52118 w 530"/>
              <a:gd name="T19" fmla="*/ 6530292 h 474"/>
              <a:gd name="T20" fmla="*/ 23004 w 530"/>
              <a:gd name="T21" fmla="*/ 6533909 h 474"/>
              <a:gd name="T22" fmla="*/ 0 w 530"/>
              <a:gd name="T23" fmla="*/ 6515823 h 474"/>
              <a:gd name="T24" fmla="*/ 12221 w 530"/>
              <a:gd name="T25" fmla="*/ 6494844 h 474"/>
              <a:gd name="T26" fmla="*/ 41694 w 530"/>
              <a:gd name="T27" fmla="*/ 6492674 h 474"/>
              <a:gd name="T28" fmla="*/ 66495 w 530"/>
              <a:gd name="T29" fmla="*/ 6496291 h 474"/>
              <a:gd name="T30" fmla="*/ 88780 w 530"/>
              <a:gd name="T31" fmla="*/ 6500270 h 474"/>
              <a:gd name="T32" fmla="*/ 121129 w 530"/>
              <a:gd name="T33" fmla="*/ 6508228 h 474"/>
              <a:gd name="T34" fmla="*/ 147008 w 530"/>
              <a:gd name="T35" fmla="*/ 6512206 h 474"/>
              <a:gd name="T36" fmla="*/ 175404 w 530"/>
              <a:gd name="T37" fmla="*/ 6519441 h 474"/>
              <a:gd name="T38" fmla="*/ 186187 w 530"/>
              <a:gd name="T39" fmla="*/ 6522696 h 474"/>
              <a:gd name="T40" fmla="*/ 178639 w 530"/>
              <a:gd name="T41" fmla="*/ 6507866 h 47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30" h="474" extrusionOk="0">
                <a:moveTo>
                  <a:pt x="47" y="200"/>
                </a:moveTo>
                <a:cubicBezTo>
                  <a:pt x="50" y="171"/>
                  <a:pt x="47" y="146"/>
                  <a:pt x="58" y="118"/>
                </a:cubicBezTo>
                <a:cubicBezTo>
                  <a:pt x="73" y="80"/>
                  <a:pt x="105" y="59"/>
                  <a:pt x="137" y="35"/>
                </a:cubicBezTo>
                <a:cubicBezTo>
                  <a:pt x="158" y="19"/>
                  <a:pt x="181" y="-3"/>
                  <a:pt x="210" y="1"/>
                </a:cubicBezTo>
                <a:cubicBezTo>
                  <a:pt x="235" y="4"/>
                  <a:pt x="267" y="57"/>
                  <a:pt x="279" y="75"/>
                </a:cubicBezTo>
                <a:cubicBezTo>
                  <a:pt x="295" y="99"/>
                  <a:pt x="303" y="127"/>
                  <a:pt x="310" y="154"/>
                </a:cubicBezTo>
                <a:cubicBezTo>
                  <a:pt x="319" y="188"/>
                  <a:pt x="326" y="228"/>
                  <a:pt x="321" y="263"/>
                </a:cubicBezTo>
                <a:cubicBezTo>
                  <a:pt x="316" y="296"/>
                  <a:pt x="295" y="333"/>
                  <a:pt x="276" y="359"/>
                </a:cubicBezTo>
                <a:cubicBezTo>
                  <a:pt x="258" y="384"/>
                  <a:pt x="236" y="408"/>
                  <a:pt x="212" y="428"/>
                </a:cubicBezTo>
                <a:cubicBezTo>
                  <a:pt x="193" y="444"/>
                  <a:pt x="169" y="456"/>
                  <a:pt x="145" y="463"/>
                </a:cubicBezTo>
                <a:cubicBezTo>
                  <a:pt x="121" y="470"/>
                  <a:pt x="88" y="477"/>
                  <a:pt x="64" y="473"/>
                </a:cubicBezTo>
                <a:cubicBezTo>
                  <a:pt x="41" y="469"/>
                  <a:pt x="3" y="449"/>
                  <a:pt x="0" y="423"/>
                </a:cubicBezTo>
                <a:cubicBezTo>
                  <a:pt x="-3" y="397"/>
                  <a:pt x="11" y="377"/>
                  <a:pt x="34" y="365"/>
                </a:cubicBezTo>
                <a:cubicBezTo>
                  <a:pt x="58" y="352"/>
                  <a:pt x="90" y="356"/>
                  <a:pt x="116" y="359"/>
                </a:cubicBezTo>
                <a:cubicBezTo>
                  <a:pt x="139" y="361"/>
                  <a:pt x="162" y="365"/>
                  <a:pt x="185" y="369"/>
                </a:cubicBezTo>
                <a:cubicBezTo>
                  <a:pt x="206" y="373"/>
                  <a:pt x="227" y="375"/>
                  <a:pt x="247" y="380"/>
                </a:cubicBezTo>
                <a:cubicBezTo>
                  <a:pt x="278" y="387"/>
                  <a:pt x="306" y="396"/>
                  <a:pt x="337" y="402"/>
                </a:cubicBezTo>
                <a:cubicBezTo>
                  <a:pt x="361" y="407"/>
                  <a:pt x="385" y="409"/>
                  <a:pt x="409" y="413"/>
                </a:cubicBezTo>
                <a:cubicBezTo>
                  <a:pt x="435" y="418"/>
                  <a:pt x="463" y="424"/>
                  <a:pt x="488" y="433"/>
                </a:cubicBezTo>
                <a:cubicBezTo>
                  <a:pt x="510" y="440"/>
                  <a:pt x="536" y="472"/>
                  <a:pt x="518" y="442"/>
                </a:cubicBezTo>
                <a:cubicBezTo>
                  <a:pt x="507" y="422"/>
                  <a:pt x="503" y="415"/>
                  <a:pt x="497" y="401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11.1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zh-CN" altLang="en-US" dirty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serial schedule for the three transactions on previous page: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pt-BR" altLang="zh-CN" sz="1800">
                <a:latin typeface="Times New Roman" charset="0"/>
              </a:rPr>
              <a:t>S = {W2(x),W2(y),R2(z),C2,R1(x),W1(x),C1,</a:t>
            </a:r>
            <a:r>
              <a:rPr lang="fr-FR" altLang="zh-CN" sz="1800">
                <a:latin typeface="Times New Roman" charset="0"/>
              </a:rPr>
              <a:t>R3(x),R3(y),R3(z),C3}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1E33EB-AF9D-A846-8A64-5B6AC5EE9B5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429000"/>
            <a:ext cx="3786188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3500438"/>
            <a:ext cx="22510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11.1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zh-CN" altLang="en-US" dirty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An equivalent schedule for </a:t>
            </a:r>
            <a:r>
              <a:rPr lang="en-US" altLang="zh-CN" sz="2800">
                <a:solidFill>
                  <a:srgbClr val="C00000"/>
                </a:solidFill>
              </a:rPr>
              <a:t>concurrent</a:t>
            </a:r>
            <a:r>
              <a:rPr lang="en-US" altLang="zh-CN" sz="2800"/>
              <a:t> (i.e. </a:t>
            </a:r>
            <a:r>
              <a:rPr lang="en-US" altLang="zh-CN" sz="2800">
                <a:solidFill>
                  <a:srgbClr val="C00000"/>
                </a:solidFill>
              </a:rPr>
              <a:t>interleaved</a:t>
            </a:r>
            <a:r>
              <a:rPr lang="en-US" altLang="zh-CN" sz="2800"/>
              <a:t>) execution of T1, T2, and T3:</a:t>
            </a:r>
          </a:p>
          <a:p>
            <a:pPr eaLnBrk="1" hangingPunct="1">
              <a:buFont typeface="Wingdings 2" charset="2"/>
              <a:buNone/>
            </a:pPr>
            <a:endParaRPr lang="pt-BR" altLang="zh-CN" sz="1100">
              <a:latin typeface="Times New Roman" charset="0"/>
            </a:endParaRPr>
          </a:p>
          <a:p>
            <a:pPr eaLnBrk="1" hangingPunct="1">
              <a:buFont typeface="Wingdings 2" charset="2"/>
              <a:buNone/>
            </a:pPr>
            <a:r>
              <a:rPr lang="pt-BR" altLang="zh-CN" sz="2000">
                <a:latin typeface="Times New Roman" charset="0"/>
              </a:rPr>
              <a:t>S’={W2(x),R1(x),W1(x),R3(x),W2(y),R3(y),</a:t>
            </a:r>
            <a:r>
              <a:rPr lang="fr-FR" altLang="zh-CN" sz="2000">
                <a:latin typeface="Times New Roman" charset="0"/>
              </a:rPr>
              <a:t>R2(z),C2,C1,R3(z),C3}</a:t>
            </a:r>
            <a:endParaRPr lang="zh-CN" altLang="en-US" sz="200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8950FA-555D-2045-9535-40B11DC3E28E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072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863" y="3429000"/>
            <a:ext cx="22510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357563"/>
            <a:ext cx="4421188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11.1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zh-CN" altLang="en-US" dirty="0"/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zh-CN" sz="4400"/>
              <a:t>	Note: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4400"/>
              <a:t>	concurrent execution is the interleaved execution of transactions. It is different from parallel execution.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7EFCD7-84E7-E245-80F4-68AB874A86BC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11.1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zh-CN" altLang="en-US" dirty="0"/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zh-CN"/>
              <a:t>Definition of serializability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1100">
                <a:solidFill>
                  <a:srgbClr val="C00000"/>
                </a:solidFill>
              </a:rPr>
              <a:t>	</a:t>
            </a:r>
            <a:endParaRPr lang="en-US" altLang="zh-CN" sz="1000">
              <a:solidFill>
                <a:srgbClr val="C00000"/>
              </a:solidFill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solidFill>
                  <a:srgbClr val="C00000"/>
                </a:solidFill>
              </a:rPr>
              <a:t>	A schedule S is </a:t>
            </a:r>
            <a:r>
              <a:rPr lang="en-US" altLang="zh-CN" i="1">
                <a:solidFill>
                  <a:srgbClr val="C00000"/>
                </a:solidFill>
              </a:rPr>
              <a:t>serializable</a:t>
            </a:r>
            <a:r>
              <a:rPr lang="en-US" altLang="zh-CN">
                <a:solidFill>
                  <a:srgbClr val="C00000"/>
                </a:solidFill>
              </a:rPr>
              <a:t> if and only if it is conflict equivalent to a serial schedule.</a:t>
            </a:r>
            <a:endParaRPr lang="zh-CN" altLang="en-US">
              <a:solidFill>
                <a:srgbClr val="C00000"/>
              </a:solidFill>
            </a:endParaRPr>
          </a:p>
          <a:p>
            <a:pPr eaLnBrk="1" hangingPunct="1"/>
            <a:endParaRPr lang="en-US" altLang="zh-CN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The above S’ is serializable since it is equivalent to the serial execution of T2, T1 and then T3. This serial execution order is called </a:t>
            </a:r>
            <a:r>
              <a:rPr lang="en-US" altLang="zh-CN">
                <a:solidFill>
                  <a:srgbClr val="C00000"/>
                </a:solidFill>
              </a:rPr>
              <a:t>serialization</a:t>
            </a:r>
            <a:r>
              <a:rPr lang="en-US" altLang="zh-CN" i="1"/>
              <a:t> order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A78180-7A42-D740-BBBE-68D430F37AA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11.1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zh-CN" altLang="en-US" dirty="0"/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For a </a:t>
            </a:r>
            <a:r>
              <a:rPr lang="en-US" altLang="zh-CN">
                <a:solidFill>
                  <a:srgbClr val="C00000"/>
                </a:solidFill>
              </a:rPr>
              <a:t>non-replicated</a:t>
            </a:r>
            <a:r>
              <a:rPr lang="en-US" altLang="zh-CN"/>
              <a:t> distributed database, if each local schedule is </a:t>
            </a:r>
            <a:r>
              <a:rPr lang="en-US" altLang="zh-CN">
                <a:solidFill>
                  <a:srgbClr val="C00000"/>
                </a:solidFill>
              </a:rPr>
              <a:t>serializable</a:t>
            </a:r>
            <a:r>
              <a:rPr lang="en-US" altLang="zh-CN"/>
              <a:t>, their union (the global schedule) is also serializable as long as </a:t>
            </a:r>
            <a:r>
              <a:rPr lang="en-US" altLang="zh-CN">
                <a:solidFill>
                  <a:srgbClr val="C00000"/>
                </a:solidFill>
              </a:rPr>
              <a:t>local serialization orders are identical</a:t>
            </a:r>
            <a:r>
              <a:rPr lang="en-US" altLang="zh-CN" i="1"/>
              <a:t>.</a:t>
            </a:r>
            <a:endParaRPr lang="zh-CN" altLang="en-US"/>
          </a:p>
          <a:p>
            <a:pPr eaLnBrk="1" hangingPunct="1"/>
            <a:r>
              <a:rPr lang="en-US" altLang="zh-CN"/>
              <a:t>For replicated distributed database, the issue is complicated. The system has to synchronize updates of n-replicas by using  replica protocol.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56F7BB-6685-8943-8E6F-971E56A22077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B682F1-F403-8A40-8C9B-3E4B1D68A93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1643063" y="2357438"/>
            <a:ext cx="6929437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latin typeface="Arial" charset="0"/>
                <a:ea typeface="宋体" charset="-122"/>
              </a:rPr>
              <a:t>Concurrency control ensures the </a:t>
            </a:r>
            <a:r>
              <a:rPr lang="en-US" altLang="zh-CN" sz="4000">
                <a:solidFill>
                  <a:srgbClr val="C00000"/>
                </a:solidFill>
                <a:latin typeface="Arial" charset="0"/>
                <a:ea typeface="宋体" charset="-122"/>
              </a:rPr>
              <a:t>consistency</a:t>
            </a:r>
            <a:r>
              <a:rPr lang="en-US" altLang="zh-CN" sz="4000">
                <a:latin typeface="Arial" charset="0"/>
                <a:ea typeface="宋体" charset="-122"/>
              </a:rPr>
              <a:t> and </a:t>
            </a:r>
            <a:r>
              <a:rPr lang="en-US" altLang="zh-CN" sz="4000">
                <a:solidFill>
                  <a:srgbClr val="C00000"/>
                </a:solidFill>
                <a:latin typeface="Arial" charset="0"/>
                <a:ea typeface="宋体" charset="-122"/>
              </a:rPr>
              <a:t>reliability</a:t>
            </a:r>
            <a:r>
              <a:rPr lang="en-US" altLang="zh-CN" sz="4000">
                <a:latin typeface="Arial" charset="0"/>
                <a:ea typeface="宋体" charset="-122"/>
              </a:rPr>
              <a:t> properties of transactions. </a:t>
            </a:r>
            <a:endParaRPr lang="zh-CN" altLang="en-US" sz="400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Box 5"/>
          <p:cNvSpPr txBox="1">
            <a:spLocks noChangeArrowheads="1"/>
          </p:cNvSpPr>
          <p:nvPr/>
        </p:nvSpPr>
        <p:spPr bwMode="auto">
          <a:xfrm>
            <a:off x="2071688" y="2928938"/>
            <a:ext cx="60007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800">
                <a:latin typeface="Arial" charset="0"/>
                <a:ea typeface="宋体" charset="-122"/>
              </a:rPr>
              <a:t>To be continued…</a:t>
            </a:r>
            <a:endParaRPr lang="zh-CN" altLang="en-US" sz="480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11.1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zh-CN" altLang="en-US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most widely accepted </a:t>
            </a:r>
            <a:r>
              <a:rPr lang="en-US" altLang="zh-CN">
                <a:solidFill>
                  <a:srgbClr val="C00000"/>
                </a:solidFill>
              </a:rPr>
              <a:t>correctness criterion</a:t>
            </a:r>
            <a:r>
              <a:rPr lang="en-US" altLang="zh-CN"/>
              <a:t> for concurrency control algorithms.</a:t>
            </a:r>
          </a:p>
          <a:p>
            <a:pPr eaLnBrk="1" hangingPunct="1"/>
            <a:r>
              <a:rPr lang="en-US" altLang="zh-CN"/>
              <a:t>A </a:t>
            </a:r>
            <a:r>
              <a:rPr lang="en-US" altLang="zh-CN">
                <a:solidFill>
                  <a:srgbClr val="C00000"/>
                </a:solidFill>
              </a:rPr>
              <a:t>schedule</a:t>
            </a:r>
            <a:r>
              <a:rPr lang="en-US" altLang="zh-CN"/>
              <a:t> </a:t>
            </a:r>
            <a:r>
              <a:rPr lang="en-US" altLang="zh-CN" i="1">
                <a:latin typeface="Times New Roman" charset="0"/>
              </a:rPr>
              <a:t>S</a:t>
            </a:r>
            <a:r>
              <a:rPr lang="en-US" altLang="zh-CN"/>
              <a:t> (also called </a:t>
            </a:r>
            <a:r>
              <a:rPr lang="en-US" altLang="zh-CN">
                <a:solidFill>
                  <a:srgbClr val="C00000"/>
                </a:solidFill>
              </a:rPr>
              <a:t>history</a:t>
            </a:r>
            <a:r>
              <a:rPr lang="en-US" altLang="zh-CN"/>
              <a:t>) is defined over a set of transactions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>
                <a:latin typeface="Times New Roman" charset="0"/>
              </a:rPr>
              <a:t> = {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baseline="-25000">
                <a:latin typeface="Times New Roman" charset="0"/>
              </a:rPr>
              <a:t>1</a:t>
            </a:r>
            <a:r>
              <a:rPr lang="en-US" altLang="zh-CN">
                <a:latin typeface="Times New Roman" charset="0"/>
              </a:rPr>
              <a:t>,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baseline="-25000">
                <a:latin typeface="Times New Roman" charset="0"/>
              </a:rPr>
              <a:t>2</a:t>
            </a:r>
            <a:r>
              <a:rPr lang="en-US" altLang="zh-CN">
                <a:latin typeface="Times New Roman" charset="0"/>
              </a:rPr>
              <a:t>, …,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n</a:t>
            </a:r>
            <a:r>
              <a:rPr lang="en-US" altLang="zh-CN">
                <a:latin typeface="Times New Roman" charset="0"/>
              </a:rPr>
              <a:t>}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and specifies order of execution of these transactions’ operations.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8DAC78-8EDA-9A4D-B550-4CAB1FDFAF92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11.1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zh-CN" altLang="en-US" dirty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operations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i="1">
                <a:latin typeface="Times New Roman" charset="0"/>
              </a:rPr>
              <a:t>	O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 and </a:t>
            </a:r>
            <a:r>
              <a:rPr lang="en-US" altLang="zh-CN" i="1">
                <a:latin typeface="Times New Roman" charset="0"/>
              </a:rPr>
              <a:t>O</a:t>
            </a:r>
            <a:r>
              <a:rPr lang="en-US" altLang="zh-CN" i="1" baseline="-25000">
                <a:latin typeface="Times New Roman" charset="0"/>
              </a:rPr>
              <a:t>kl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Times New Roman" charset="0"/>
              </a:rPr>
              <a:t>	</a:t>
            </a:r>
            <a:r>
              <a:rPr lang="en-US" altLang="zh-CN"/>
              <a:t>accessing the same data item 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/>
              <a:t> are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en-US" altLang="zh-CN"/>
              <a:t>in conflict if </a:t>
            </a:r>
            <a:r>
              <a:rPr lang="en-US" altLang="zh-CN">
                <a:solidFill>
                  <a:srgbClr val="C00000"/>
                </a:solidFill>
              </a:rPr>
              <a:t>one of them is a write</a:t>
            </a:r>
            <a:r>
              <a:rPr lang="en-US" altLang="zh-CN"/>
              <a:t>.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Conflicts are divided into </a:t>
            </a:r>
            <a:r>
              <a:rPr lang="en-US" altLang="zh-CN">
                <a:solidFill>
                  <a:srgbClr val="C00000"/>
                </a:solidFill>
              </a:rPr>
              <a:t>read-write</a:t>
            </a:r>
            <a:r>
              <a:rPr lang="en-US" altLang="zh-CN"/>
              <a:t> and </a:t>
            </a:r>
            <a:r>
              <a:rPr lang="en-US" altLang="zh-CN">
                <a:solidFill>
                  <a:srgbClr val="C00000"/>
                </a:solidFill>
              </a:rPr>
              <a:t>write-write </a:t>
            </a:r>
            <a:r>
              <a:rPr lang="en-US" altLang="zh-CN"/>
              <a:t>types.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337EB7-D25A-4749-9CE4-8282796117E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11.1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zh-CN" altLang="en-US" dirty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transactions are in conflict if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an operation of one transaction is in conflict with an operation of the other by above definition.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4B7272-7C88-D143-92B5-1A1FB4289E47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/>
          <p:cNvSpPr>
            <a:spLocks noChangeArrowheads="1"/>
          </p:cNvSpPr>
          <p:nvPr/>
        </p:nvSpPr>
        <p:spPr bwMode="auto">
          <a:xfrm>
            <a:off x="1571625" y="1571625"/>
            <a:ext cx="67865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charset="0"/>
                <a:ea typeface="宋体" charset="-122"/>
              </a:rPr>
              <a:t>A complete schedule         defined over a set of transactions </a:t>
            </a:r>
            <a:r>
              <a:rPr lang="en-US" altLang="zh-CN" sz="2800" i="1">
                <a:latin typeface="Times New Roman" charset="0"/>
                <a:ea typeface="宋体" charset="-122"/>
              </a:rPr>
              <a:t>T</a:t>
            </a:r>
            <a:r>
              <a:rPr lang="en-US" altLang="zh-CN" sz="2800">
                <a:latin typeface="Times New Roman" charset="0"/>
                <a:ea typeface="宋体" charset="-122"/>
              </a:rPr>
              <a:t> = {</a:t>
            </a:r>
            <a:r>
              <a:rPr lang="en-US" altLang="zh-CN" sz="2800" i="1">
                <a:latin typeface="Times New Roman" charset="0"/>
                <a:ea typeface="宋体" charset="-122"/>
              </a:rPr>
              <a:t>T</a:t>
            </a:r>
            <a:r>
              <a:rPr lang="en-US" altLang="zh-CN" sz="2800" baseline="-25000">
                <a:latin typeface="Times New Roman" charset="0"/>
                <a:ea typeface="宋体" charset="-122"/>
              </a:rPr>
              <a:t>1</a:t>
            </a:r>
            <a:r>
              <a:rPr lang="en-US" altLang="zh-CN" sz="2800">
                <a:latin typeface="Times New Roman" charset="0"/>
                <a:ea typeface="宋体" charset="-122"/>
              </a:rPr>
              <a:t>, </a:t>
            </a:r>
            <a:r>
              <a:rPr lang="en-US" altLang="zh-CN" sz="2800" i="1">
                <a:latin typeface="Times New Roman" charset="0"/>
                <a:ea typeface="宋体" charset="-122"/>
              </a:rPr>
              <a:t>T</a:t>
            </a:r>
            <a:r>
              <a:rPr lang="en-US" altLang="zh-CN" sz="2800" baseline="-25000">
                <a:latin typeface="Times New Roman" charset="0"/>
                <a:ea typeface="宋体" charset="-122"/>
              </a:rPr>
              <a:t>2</a:t>
            </a:r>
            <a:r>
              <a:rPr lang="en-US" altLang="zh-CN" sz="2800">
                <a:latin typeface="Times New Roman" charset="0"/>
                <a:ea typeface="宋体" charset="-122"/>
              </a:rPr>
              <a:t>, …,</a:t>
            </a:r>
            <a:r>
              <a:rPr lang="en-US" altLang="zh-CN" sz="2800" i="1">
                <a:latin typeface="Times New Roman" charset="0"/>
                <a:ea typeface="宋体" charset="-122"/>
              </a:rPr>
              <a:t>T</a:t>
            </a:r>
            <a:r>
              <a:rPr lang="en-US" altLang="zh-CN" sz="2800" i="1" baseline="-25000">
                <a:latin typeface="Times New Roman" charset="0"/>
                <a:ea typeface="宋体" charset="-122"/>
              </a:rPr>
              <a:t>n</a:t>
            </a:r>
            <a:r>
              <a:rPr lang="en-US" altLang="zh-CN" sz="2800">
                <a:latin typeface="Times New Roman" charset="0"/>
                <a:ea typeface="宋体" charset="-122"/>
              </a:rPr>
              <a:t>} is a partial order </a:t>
            </a:r>
            <a:endParaRPr lang="en-US" altLang="zh-CN" sz="2400">
              <a:latin typeface="Arial" charset="0"/>
              <a:ea typeface="宋体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11.1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C75FCB-03BA-6B46-A17F-2E2BEAE345D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graphicFrame>
        <p:nvGraphicFramePr>
          <p:cNvPr id="20485" name="Object 2"/>
          <p:cNvGraphicFramePr>
            <a:graphicFrameLocks noChangeAspect="1"/>
          </p:cNvGraphicFramePr>
          <p:nvPr/>
        </p:nvGraphicFramePr>
        <p:xfrm>
          <a:off x="4643438" y="1500188"/>
          <a:ext cx="7858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3" imgW="203112" imgH="228501" progId="Equation.DSMT4">
                  <p:embed/>
                </p:oleObj>
              </mc:Choice>
              <mc:Fallback>
                <p:oleObj name="Equation" r:id="rId3" imgW="203112" imgH="22850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500188"/>
                        <a:ext cx="78581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1"/>
          <p:cNvGraphicFramePr>
            <a:graphicFrameLocks noChangeAspect="1"/>
          </p:cNvGraphicFramePr>
          <p:nvPr/>
        </p:nvGraphicFramePr>
        <p:xfrm>
          <a:off x="2413000" y="2414588"/>
          <a:ext cx="23288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5" imgW="888614" imgH="253890" progId="Equation.DSMT4">
                  <p:embed/>
                </p:oleObj>
              </mc:Choice>
              <mc:Fallback>
                <p:oleObj name="Equation" r:id="rId5" imgW="888614" imgH="25389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2414588"/>
                        <a:ext cx="232886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4714875" y="2428875"/>
            <a:ext cx="1500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where</a:t>
            </a:r>
            <a:r>
              <a:rPr lang="en-US" altLang="zh-CN" sz="1050" dirty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lang="en-US" altLang="zh-CN" sz="2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0488" name="Object 6"/>
          <p:cNvGraphicFramePr>
            <a:graphicFrameLocks noChangeAspect="1"/>
          </p:cNvGraphicFramePr>
          <p:nvPr/>
        </p:nvGraphicFramePr>
        <p:xfrm>
          <a:off x="2286000" y="3071813"/>
          <a:ext cx="1982788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7" imgW="787058" imgH="304668" progId="Equation.DSMT4">
                  <p:embed/>
                </p:oleObj>
              </mc:Choice>
              <mc:Fallback>
                <p:oleObj name="Equation" r:id="rId7" imgW="787058" imgH="30466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71813"/>
                        <a:ext cx="1982788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10"/>
          <p:cNvGraphicFramePr>
            <a:graphicFrameLocks noChangeAspect="1"/>
          </p:cNvGraphicFramePr>
          <p:nvPr/>
        </p:nvGraphicFramePr>
        <p:xfrm>
          <a:off x="2286000" y="3786188"/>
          <a:ext cx="1951038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9" imgW="774364" imgH="304668" progId="Equation.DSMT4">
                  <p:embed/>
                </p:oleObj>
              </mc:Choice>
              <mc:Fallback>
                <p:oleObj name="Equation" r:id="rId9" imgW="774364" imgH="304668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86188"/>
                        <a:ext cx="1951038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5"/>
          <p:cNvGraphicFramePr>
            <a:graphicFrameLocks noChangeAspect="1"/>
          </p:cNvGraphicFramePr>
          <p:nvPr/>
        </p:nvGraphicFramePr>
        <p:xfrm>
          <a:off x="7358063" y="4643438"/>
          <a:ext cx="8572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Equation" r:id="rId11" imgW="431613" imgH="253890" progId="Equation.DSMT4">
                  <p:embed/>
                </p:oleObj>
              </mc:Choice>
              <mc:Fallback>
                <p:oleObj name="Equation" r:id="rId11" imgW="431613" imgH="25389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63" y="4643438"/>
                        <a:ext cx="8572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4"/>
          <p:cNvGraphicFramePr>
            <a:graphicFrameLocks noChangeAspect="1"/>
          </p:cNvGraphicFramePr>
          <p:nvPr/>
        </p:nvGraphicFramePr>
        <p:xfrm>
          <a:off x="2928938" y="5072063"/>
          <a:ext cx="10001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Equation" r:id="rId13" imgW="444114" imgH="253780" progId="Equation.DSMT4">
                  <p:embed/>
                </p:oleObj>
              </mc:Choice>
              <mc:Fallback>
                <p:oleObj name="Equation" r:id="rId13" imgW="444114" imgH="2537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5072063"/>
                        <a:ext cx="10001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3"/>
          <p:cNvGraphicFramePr>
            <a:graphicFrameLocks noChangeAspect="1"/>
          </p:cNvGraphicFramePr>
          <p:nvPr/>
        </p:nvGraphicFramePr>
        <p:xfrm>
          <a:off x="5786438" y="5072063"/>
          <a:ext cx="2400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Equation" r:id="rId15" imgW="1066337" imgH="253890" progId="Equation.DSMT4">
                  <p:embed/>
                </p:oleObj>
              </mc:Choice>
              <mc:Fallback>
                <p:oleObj name="Equation" r:id="rId15" imgW="1066337" imgH="25389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5072063"/>
                        <a:ext cx="2400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2"/>
          <p:cNvGraphicFramePr>
            <a:graphicFrameLocks noChangeAspect="1"/>
          </p:cNvGraphicFramePr>
          <p:nvPr/>
        </p:nvGraphicFramePr>
        <p:xfrm>
          <a:off x="2714625" y="5572125"/>
          <a:ext cx="2400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Equation" r:id="rId17" imgW="1066337" imgH="253890" progId="Equation.DSMT4">
                  <p:embed/>
                </p:oleObj>
              </mc:Choice>
              <mc:Fallback>
                <p:oleObj name="Equation" r:id="rId17" imgW="1066337" imgH="25389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5572125"/>
                        <a:ext cx="2400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Rectangle 16"/>
          <p:cNvSpPr>
            <a:spLocks noChangeArrowheads="1"/>
          </p:cNvSpPr>
          <p:nvPr/>
        </p:nvSpPr>
        <p:spPr bwMode="auto">
          <a:xfrm>
            <a:off x="2286000" y="4643438"/>
            <a:ext cx="5237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charset="0"/>
                <a:ea typeface="宋体" charset="-122"/>
              </a:rPr>
              <a:t>For any two conflicting operations </a:t>
            </a:r>
            <a:endParaRPr lang="en-US" altLang="zh-CN" sz="2400">
              <a:latin typeface="Arial" charset="0"/>
              <a:ea typeface="宋体" charset="-122"/>
            </a:endParaRPr>
          </a:p>
        </p:txBody>
      </p:sp>
      <p:sp>
        <p:nvSpPr>
          <p:cNvPr id="20495" name="Rectangle 17"/>
          <p:cNvSpPr>
            <a:spLocks noChangeArrowheads="1"/>
          </p:cNvSpPr>
          <p:nvPr/>
        </p:nvSpPr>
        <p:spPr bwMode="auto">
          <a:xfrm>
            <a:off x="2286000" y="5072063"/>
            <a:ext cx="2187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charset="0"/>
                <a:ea typeface="宋体" charset="-122"/>
              </a:rPr>
              <a:t>and </a:t>
            </a:r>
            <a:endParaRPr lang="en-US" altLang="zh-CN" sz="1800">
              <a:latin typeface="Arial" charset="0"/>
              <a:ea typeface="宋体" charset="-122"/>
            </a:endParaRPr>
          </a:p>
        </p:txBody>
      </p:sp>
      <p:sp>
        <p:nvSpPr>
          <p:cNvPr id="20496" name="Rectangle 18"/>
          <p:cNvSpPr>
            <a:spLocks noChangeArrowheads="1"/>
          </p:cNvSpPr>
          <p:nvPr/>
        </p:nvSpPr>
        <p:spPr bwMode="auto">
          <a:xfrm>
            <a:off x="3956050" y="5072063"/>
            <a:ext cx="2901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charset="0"/>
                <a:ea typeface="宋体" charset="-122"/>
              </a:rPr>
              <a:t>in </a:t>
            </a:r>
            <a:r>
              <a:rPr lang="en-US" altLang="zh-CN" sz="2800">
                <a:latin typeface="Times New Roman" charset="0"/>
                <a:ea typeface="宋体" charset="-122"/>
                <a:sym typeface="Symbol" charset="2"/>
              </a:rPr>
              <a:t></a:t>
            </a:r>
            <a:r>
              <a:rPr lang="en-US" altLang="zh-CN" sz="2800" baseline="-25000">
                <a:latin typeface="Times New Roman" charset="0"/>
                <a:ea typeface="宋体" charset="-122"/>
              </a:rPr>
              <a:t>T</a:t>
            </a:r>
            <a:r>
              <a:rPr lang="en-US" altLang="zh-CN" sz="1800">
                <a:latin typeface="Times New Roman" charset="0"/>
                <a:ea typeface="宋体" charset="-122"/>
                <a:sym typeface="Symbol" charset="2"/>
              </a:rPr>
              <a:t> , </a:t>
            </a:r>
            <a:r>
              <a:rPr lang="en-US" altLang="zh-CN" sz="2800">
                <a:latin typeface="Times New Roman" charset="0"/>
                <a:ea typeface="宋体" charset="-122"/>
                <a:sym typeface="Symbol" charset="2"/>
              </a:rPr>
              <a:t>either </a:t>
            </a:r>
          </a:p>
        </p:txBody>
      </p:sp>
      <p:sp>
        <p:nvSpPr>
          <p:cNvPr id="20497" name="Rectangle 19"/>
          <p:cNvSpPr>
            <a:spLocks noChangeArrowheads="1"/>
          </p:cNvSpPr>
          <p:nvPr/>
        </p:nvSpPr>
        <p:spPr bwMode="auto">
          <a:xfrm>
            <a:off x="2286000" y="5572125"/>
            <a:ext cx="973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charset="0"/>
                <a:ea typeface="宋体" charset="-122"/>
              </a:rPr>
              <a:t>or  </a:t>
            </a:r>
            <a:endParaRPr lang="en-US" altLang="zh-CN" sz="2400">
              <a:latin typeface="Arial" charset="0"/>
              <a:ea typeface="宋体" charset="-122"/>
            </a:endParaRPr>
          </a:p>
        </p:txBody>
      </p:sp>
      <p:sp>
        <p:nvSpPr>
          <p:cNvPr id="20498" name="TextBox 25"/>
          <p:cNvSpPr txBox="1">
            <a:spLocks noChangeArrowheads="1"/>
          </p:cNvSpPr>
          <p:nvPr/>
        </p:nvSpPr>
        <p:spPr bwMode="auto">
          <a:xfrm>
            <a:off x="1714500" y="3190875"/>
            <a:ext cx="857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charset="0"/>
                <a:ea typeface="宋体" charset="-122"/>
              </a:rPr>
              <a:t>1.</a:t>
            </a:r>
            <a:endParaRPr lang="zh-CN" altLang="en-US" sz="2800">
              <a:latin typeface="Arial" charset="0"/>
              <a:ea typeface="宋体" charset="-122"/>
            </a:endParaRPr>
          </a:p>
        </p:txBody>
      </p:sp>
      <p:sp>
        <p:nvSpPr>
          <p:cNvPr id="20499" name="TextBox 26"/>
          <p:cNvSpPr txBox="1">
            <a:spLocks noChangeArrowheads="1"/>
          </p:cNvSpPr>
          <p:nvPr/>
        </p:nvSpPr>
        <p:spPr bwMode="auto">
          <a:xfrm>
            <a:off x="1714500" y="3929063"/>
            <a:ext cx="857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charset="0"/>
                <a:ea typeface="宋体" charset="-122"/>
              </a:rPr>
              <a:t>2.</a:t>
            </a:r>
            <a:endParaRPr lang="zh-CN" altLang="en-US" sz="2800">
              <a:latin typeface="Arial" charset="0"/>
              <a:ea typeface="宋体" charset="-122"/>
            </a:endParaRPr>
          </a:p>
        </p:txBody>
      </p:sp>
      <p:sp>
        <p:nvSpPr>
          <p:cNvPr id="20500" name="TextBox 27"/>
          <p:cNvSpPr txBox="1">
            <a:spLocks noChangeArrowheads="1"/>
          </p:cNvSpPr>
          <p:nvPr/>
        </p:nvSpPr>
        <p:spPr bwMode="auto">
          <a:xfrm>
            <a:off x="1714500" y="4643438"/>
            <a:ext cx="857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charset="0"/>
                <a:ea typeface="宋体" charset="-122"/>
              </a:rPr>
              <a:t>3.</a:t>
            </a:r>
            <a:endParaRPr lang="zh-CN" altLang="en-US" sz="280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11.1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zh-CN" altLang="en-US" dirty="0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last condition defines the execution order among conflicting operations.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Example: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Find a complete schedule for two transactions T1 and T2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(see next pages)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A40AC3-56F0-044A-868F-072977D4EFD8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11.1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F833D6-FDAF-C340-8A0E-EE87A31F8F53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000250"/>
            <a:ext cx="69246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11.1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681329-9B37-9549-963E-E81945FFFA37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1500188" y="1500188"/>
            <a:ext cx="671512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Arial" charset="0"/>
                <a:ea typeface="宋体" charset="-122"/>
              </a:rPr>
              <a:t>DAG representation of one possible complete schedule:</a:t>
            </a:r>
            <a:endParaRPr lang="zh-CN" altLang="en-US">
              <a:latin typeface="Arial" charset="0"/>
              <a:ea typeface="宋体" charset="-122"/>
            </a:endParaRP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614613"/>
            <a:ext cx="2786062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1500188" y="4248150"/>
            <a:ext cx="71437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Note the dashed lines are added to make the schedule complete. The complete schedule can be simplified by</a:t>
            </a:r>
            <a:endParaRPr lang="en-US" altLang="zh-CN" sz="10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defRPr/>
            </a:pPr>
            <a:endParaRPr lang="pt-BR" altLang="zh-CN" sz="105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ctr" eaLnBrk="1" hangingPunct="1">
              <a:defRPr/>
            </a:pPr>
            <a:r>
              <a:rPr lang="pt-BR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{R</a:t>
            </a:r>
            <a:r>
              <a:rPr lang="pt-BR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pt-BR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(x),R</a:t>
            </a:r>
            <a:r>
              <a:rPr lang="pt-BR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pt-BR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(x),W</a:t>
            </a:r>
            <a:r>
              <a:rPr lang="pt-BR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pt-BR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(x),C</a:t>
            </a:r>
            <a:r>
              <a:rPr lang="pt-BR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pt-BR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,W</a:t>
            </a:r>
            <a:r>
              <a:rPr lang="pt-BR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pt-BR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(x),C</a:t>
            </a:r>
            <a:r>
              <a:rPr lang="pt-BR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pt-BR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lang="pt-BR" altLang="zh-CN" sz="24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defRPr/>
            </a:pPr>
            <a:endParaRPr lang="pt-BR" altLang="zh-CN" sz="105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that specifies all operations of T1 and T2 and their relative orders.</a:t>
            </a:r>
            <a:endParaRPr lang="en-US" altLang="zh-CN" sz="20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4171</TotalTime>
  <Words>530</Words>
  <Application>Microsoft Macintosh PowerPoint</Application>
  <PresentationFormat>On-screen Show (4:3)</PresentationFormat>
  <Paragraphs>125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宋体</vt:lpstr>
      <vt:lpstr>Gill Sans MT</vt:lpstr>
      <vt:lpstr>华文中宋</vt:lpstr>
      <vt:lpstr>Wingdings 2</vt:lpstr>
      <vt:lpstr>Verdana</vt:lpstr>
      <vt:lpstr>Calibri</vt:lpstr>
      <vt:lpstr>Times New Roman</vt:lpstr>
      <vt:lpstr>Symbol</vt:lpstr>
      <vt:lpstr>Solstice</vt:lpstr>
      <vt:lpstr>MathType 6.0 Equation</vt:lpstr>
      <vt:lpstr>Distributed Database Systems</vt:lpstr>
      <vt:lpstr>PowerPoint Presentation</vt:lpstr>
      <vt:lpstr>11.1 Serializability Theory</vt:lpstr>
      <vt:lpstr>11.1 Serializability Theory</vt:lpstr>
      <vt:lpstr>11.1 Serializability Theory</vt:lpstr>
      <vt:lpstr>11.1 Serializability Theory</vt:lpstr>
      <vt:lpstr>11.1 Serializability Theory</vt:lpstr>
      <vt:lpstr>11.1 Serializability Theory</vt:lpstr>
      <vt:lpstr>11.1 Serializability Theory</vt:lpstr>
      <vt:lpstr>11.1 Serializability Theory</vt:lpstr>
      <vt:lpstr>11.1 Serializability Theory</vt:lpstr>
      <vt:lpstr>Example</vt:lpstr>
      <vt:lpstr>Example</vt:lpstr>
      <vt:lpstr>11.1 Serializability Theory</vt:lpstr>
      <vt:lpstr>11.1 Serializability Theory</vt:lpstr>
      <vt:lpstr>11.1 Serializability Theory</vt:lpstr>
      <vt:lpstr>11.1 Serializability Theory</vt:lpstr>
      <vt:lpstr>11.1 Serializability Theory</vt:lpstr>
      <vt:lpstr>11.1 Serializability Theory</vt:lpstr>
      <vt:lpstr>PowerPoint Presentation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范举</cp:lastModifiedBy>
  <cp:revision>870</cp:revision>
  <dcterms:created xsi:type="dcterms:W3CDTF">2007-09-19T09:41:51Z</dcterms:created>
  <dcterms:modified xsi:type="dcterms:W3CDTF">2017-11-22T07:31:14Z</dcterms:modified>
</cp:coreProperties>
</file>