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handoutMasterIdLst>
    <p:handoutMasterId r:id="rId25"/>
  </p:handoutMasterIdLst>
  <p:sldIdLst>
    <p:sldId id="256" r:id="rId2"/>
    <p:sldId id="728" r:id="rId3"/>
    <p:sldId id="729" r:id="rId4"/>
    <p:sldId id="730" r:id="rId5"/>
    <p:sldId id="731" r:id="rId6"/>
    <p:sldId id="732" r:id="rId7"/>
    <p:sldId id="733" r:id="rId8"/>
    <p:sldId id="736" r:id="rId9"/>
    <p:sldId id="737" r:id="rId10"/>
    <p:sldId id="738" r:id="rId11"/>
    <p:sldId id="734" r:id="rId12"/>
    <p:sldId id="735" r:id="rId13"/>
    <p:sldId id="739" r:id="rId14"/>
    <p:sldId id="740" r:id="rId15"/>
    <p:sldId id="741" r:id="rId16"/>
    <p:sldId id="561" r:id="rId17"/>
    <p:sldId id="742" r:id="rId18"/>
    <p:sldId id="743" r:id="rId19"/>
    <p:sldId id="744" r:id="rId20"/>
    <p:sldId id="745" r:id="rId21"/>
    <p:sldId id="746" r:id="rId22"/>
    <p:sldId id="747" r:id="rId2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25" autoAdjust="0"/>
    <p:restoredTop sz="96851" autoAdjust="0"/>
  </p:normalViewPr>
  <p:slideViewPr>
    <p:cSldViewPr>
      <p:cViewPr>
        <p:scale>
          <a:sx n="85" d="100"/>
          <a:sy n="85" d="100"/>
        </p:scale>
        <p:origin x="1960" y="4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57C92AD4-5C71-7D44-9CDE-66292ABCF78A}" type="datetimeFigureOut">
              <a:rPr lang="en-US"/>
              <a:pPr>
                <a:defRPr/>
              </a:pPr>
              <a:t>11/22/18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2A1311F9-A587-A447-82A4-E2944E0C60C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D9F0FEC3-625A-024F-97C0-2954B193619B}" type="datetimeFigureOut">
              <a:rPr lang="zh-CN" altLang="en-US"/>
              <a:pPr>
                <a:defRPr/>
              </a:pPr>
              <a:t>2018/11/22</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5F4FD21C-3A28-0F4D-8577-8A42922D03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5F93E9AF-63BE-2C42-A418-79526A7BF664}" type="slidenum">
              <a:rPr lang="zh-CN" altLang="en-US"/>
              <a:pPr>
                <a:spcBef>
                  <a:spcPct val="0"/>
                </a:spcBef>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ltLang="zh-CN"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A6DB1095-4CF8-6E42-985E-F3A038095906}" type="datetime5">
              <a:rPr lang="zh-CN" altLang="en-US"/>
              <a:pPr>
                <a:defRPr/>
              </a:pPr>
              <a:t>2018/11/22</a:t>
            </a:fld>
            <a:endParaRPr lang="zh-CN" altLang="en-US"/>
          </a:p>
        </p:txBody>
      </p:sp>
      <p:sp>
        <p:nvSpPr>
          <p:cNvPr id="7" name="Footer Placeholder 19"/>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8" name="Slide Number Placeholder 9"/>
          <p:cNvSpPr>
            <a:spLocks noGrp="1"/>
          </p:cNvSpPr>
          <p:nvPr>
            <p:ph type="sldNum" sz="quarter" idx="12"/>
          </p:nvPr>
        </p:nvSpPr>
        <p:spPr/>
        <p:txBody>
          <a:bodyPr/>
          <a:lstStyle>
            <a:lvl1pPr>
              <a:defRPr/>
            </a:lvl1pPr>
          </a:lstStyle>
          <a:p>
            <a:pPr>
              <a:defRPr/>
            </a:pPr>
            <a:fld id="{93689976-14C1-AE49-AA88-EF1050FEBDF8}" type="slidenum">
              <a:rPr lang="zh-CN" altLang="en-US"/>
              <a:pPr>
                <a:defRPr/>
              </a:pPr>
              <a:t>‹#›</a:t>
            </a:fld>
            <a:endParaRPr lang="zh-CN" altLang="en-US"/>
          </a:p>
        </p:txBody>
      </p:sp>
    </p:spTree>
    <p:extLst>
      <p:ext uri="{BB962C8B-B14F-4D97-AF65-F5344CB8AC3E}">
        <p14:creationId xmlns:p14="http://schemas.microsoft.com/office/powerpoint/2010/main" val="1063038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878B0DC-F7FF-8340-BB9C-FEA106057046}" type="datetime5">
              <a:rPr lang="zh-CN" altLang="en-US"/>
              <a:pPr>
                <a:defRPr/>
              </a:pPr>
              <a:t>2018/11/22</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pPr>
              <a:defRPr/>
            </a:pPr>
            <a:fld id="{93A2612F-B1E6-6B47-9A67-9C862A131ACA}" type="slidenum">
              <a:rPr lang="zh-CN" altLang="en-US"/>
              <a:pPr>
                <a:defRPr/>
              </a:pPr>
              <a:t>‹#›</a:t>
            </a:fld>
            <a:endParaRPr lang="zh-CN" altLang="en-US"/>
          </a:p>
        </p:txBody>
      </p:sp>
    </p:spTree>
    <p:extLst>
      <p:ext uri="{BB962C8B-B14F-4D97-AF65-F5344CB8AC3E}">
        <p14:creationId xmlns:p14="http://schemas.microsoft.com/office/powerpoint/2010/main" val="189817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F81E4EA-24B6-0444-9F70-92316CFFF411}" type="datetime5">
              <a:rPr lang="zh-CN" altLang="en-US"/>
              <a:pPr>
                <a:defRPr/>
              </a:pPr>
              <a:t>2018/11/22</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pPr>
              <a:defRPr/>
            </a:pPr>
            <a:fld id="{84A0502B-A706-A741-9E22-43438DDBBEE1}" type="slidenum">
              <a:rPr lang="zh-CN" altLang="en-US"/>
              <a:pPr>
                <a:defRPr/>
              </a:pPr>
              <a:t>‹#›</a:t>
            </a:fld>
            <a:endParaRPr lang="zh-CN" altLang="en-US"/>
          </a:p>
        </p:txBody>
      </p:sp>
    </p:spTree>
    <p:extLst>
      <p:ext uri="{BB962C8B-B14F-4D97-AF65-F5344CB8AC3E}">
        <p14:creationId xmlns:p14="http://schemas.microsoft.com/office/powerpoint/2010/main" val="1752472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C55E2BA-0012-054E-BFC7-51AE9519C06A}" type="datetime5">
              <a:rPr lang="zh-CN" altLang="en-US"/>
              <a:pPr>
                <a:defRPr/>
              </a:pPr>
              <a:t>2018/11/22</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pPr>
              <a:defRPr/>
            </a:pPr>
            <a:fld id="{07A5CAEE-885A-5D41-93DF-9DC29A9FE4F0}" type="slidenum">
              <a:rPr lang="zh-CN" altLang="en-US"/>
              <a:pPr>
                <a:defRPr/>
              </a:pPr>
              <a:t>‹#›</a:t>
            </a:fld>
            <a:endParaRPr lang="zh-CN" altLang="en-US"/>
          </a:p>
        </p:txBody>
      </p:sp>
    </p:spTree>
    <p:extLst>
      <p:ext uri="{BB962C8B-B14F-4D97-AF65-F5344CB8AC3E}">
        <p14:creationId xmlns:p14="http://schemas.microsoft.com/office/powerpoint/2010/main" val="200196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5" name="Rectangle 4"/>
          <p:cNvSpPr>
            <a:spLocks noChangeArrowheads="1"/>
          </p:cNvSpPr>
          <p:nvPr/>
        </p:nvSpPr>
        <p:spPr bwMode="invGray">
          <a:xfrm>
            <a:off x="2286000" y="0"/>
            <a:ext cx="76200"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EA1CD8D2-91BB-9042-861D-105735517F76}" type="datetime5">
              <a:rPr lang="zh-CN" altLang="en-US"/>
              <a:pPr>
                <a:defRPr/>
              </a:pPr>
              <a:t>2018/11/22</a:t>
            </a:fld>
            <a:endParaRPr lang="zh-CN" altLang="en-US"/>
          </a:p>
        </p:txBody>
      </p:sp>
      <p:sp>
        <p:nvSpPr>
          <p:cNvPr id="9" name="Footer Placeholder 4"/>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5F740FD0-8EE3-EB4C-9F5D-1265FFD62F83}" type="slidenum">
              <a:rPr lang="zh-CN" altLang="en-US"/>
              <a:pPr>
                <a:defRPr/>
              </a:pPr>
              <a:t>‹#›</a:t>
            </a:fld>
            <a:endParaRPr lang="zh-CN" altLang="en-US"/>
          </a:p>
        </p:txBody>
      </p:sp>
    </p:spTree>
    <p:extLst>
      <p:ext uri="{BB962C8B-B14F-4D97-AF65-F5344CB8AC3E}">
        <p14:creationId xmlns:p14="http://schemas.microsoft.com/office/powerpoint/2010/main" val="1570063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AEBA570B-1793-E142-B703-D4D4396082F3}" type="datetime5">
              <a:rPr lang="zh-CN" altLang="en-US"/>
              <a:pPr>
                <a:defRPr/>
              </a:pPr>
              <a:t>2018/11/22</a:t>
            </a:fld>
            <a:endParaRPr lang="zh-CN" altLang="en-US"/>
          </a:p>
        </p:txBody>
      </p:sp>
      <p:sp>
        <p:nvSpPr>
          <p:cNvPr id="6"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7" name="Slide Number Placeholder 21"/>
          <p:cNvSpPr>
            <a:spLocks noGrp="1"/>
          </p:cNvSpPr>
          <p:nvPr>
            <p:ph type="sldNum" sz="quarter" idx="12"/>
          </p:nvPr>
        </p:nvSpPr>
        <p:spPr/>
        <p:txBody>
          <a:bodyPr/>
          <a:lstStyle>
            <a:lvl1pPr>
              <a:defRPr/>
            </a:lvl1pPr>
          </a:lstStyle>
          <a:p>
            <a:pPr>
              <a:defRPr/>
            </a:pPr>
            <a:fld id="{DAD75E58-BA64-CE44-99C4-F88A6043C014}" type="slidenum">
              <a:rPr lang="zh-CN" altLang="en-US"/>
              <a:pPr>
                <a:defRPr/>
              </a:pPr>
              <a:t>‹#›</a:t>
            </a:fld>
            <a:endParaRPr lang="zh-CN" altLang="en-US"/>
          </a:p>
        </p:txBody>
      </p:sp>
    </p:spTree>
    <p:extLst>
      <p:ext uri="{BB962C8B-B14F-4D97-AF65-F5344CB8AC3E}">
        <p14:creationId xmlns:p14="http://schemas.microsoft.com/office/powerpoint/2010/main" val="29405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E1CC4731-1A53-D245-9BE7-D2826DD274DF}" type="datetime5">
              <a:rPr lang="zh-CN" altLang="en-US"/>
              <a:pPr>
                <a:defRPr/>
              </a:pPr>
              <a:t>2018/11/22</a:t>
            </a:fld>
            <a:endParaRPr lang="zh-CN" alt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9" name="Slide Number Placeholder 8"/>
          <p:cNvSpPr>
            <a:spLocks noGrp="1"/>
          </p:cNvSpPr>
          <p:nvPr>
            <p:ph type="sldNum" sz="quarter" idx="12"/>
          </p:nvPr>
        </p:nvSpPr>
        <p:spPr/>
        <p:txBody>
          <a:bodyPr/>
          <a:lstStyle>
            <a:lvl1pPr>
              <a:defRPr/>
            </a:lvl1pPr>
          </a:lstStyle>
          <a:p>
            <a:pPr>
              <a:defRPr/>
            </a:pPr>
            <a:fld id="{6952F760-B856-BF4D-942A-CE38D478F8F8}" type="slidenum">
              <a:rPr lang="zh-CN" altLang="en-US"/>
              <a:pPr>
                <a:defRPr/>
              </a:pPr>
              <a:t>‹#›</a:t>
            </a:fld>
            <a:endParaRPr lang="zh-CN" altLang="en-US"/>
          </a:p>
        </p:txBody>
      </p:sp>
    </p:spTree>
    <p:extLst>
      <p:ext uri="{BB962C8B-B14F-4D97-AF65-F5344CB8AC3E}">
        <p14:creationId xmlns:p14="http://schemas.microsoft.com/office/powerpoint/2010/main" val="193177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F662CCE5-4FC0-0348-92D0-CADFACCEEE8D}" type="datetime5">
              <a:rPr lang="zh-CN" altLang="en-US"/>
              <a:pPr>
                <a:defRPr/>
              </a:pPr>
              <a:t>2018/11/22</a:t>
            </a:fld>
            <a:endParaRPr lang="zh-CN" altLang="en-US"/>
          </a:p>
        </p:txBody>
      </p:sp>
      <p:sp>
        <p:nvSpPr>
          <p:cNvPr id="4"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5" name="Slide Number Placeholder 21"/>
          <p:cNvSpPr>
            <a:spLocks noGrp="1"/>
          </p:cNvSpPr>
          <p:nvPr>
            <p:ph type="sldNum" sz="quarter" idx="12"/>
          </p:nvPr>
        </p:nvSpPr>
        <p:spPr/>
        <p:txBody>
          <a:bodyPr/>
          <a:lstStyle>
            <a:lvl1pPr>
              <a:defRPr/>
            </a:lvl1pPr>
          </a:lstStyle>
          <a:p>
            <a:pPr>
              <a:defRPr/>
            </a:pPr>
            <a:fld id="{DC9B6FBC-F874-CB43-92C6-2781C33F17CB}" type="slidenum">
              <a:rPr lang="zh-CN" altLang="en-US"/>
              <a:pPr>
                <a:defRPr/>
              </a:pPr>
              <a:t>‹#›</a:t>
            </a:fld>
            <a:endParaRPr lang="zh-CN" altLang="en-US"/>
          </a:p>
        </p:txBody>
      </p:sp>
    </p:spTree>
    <p:extLst>
      <p:ext uri="{BB962C8B-B14F-4D97-AF65-F5344CB8AC3E}">
        <p14:creationId xmlns:p14="http://schemas.microsoft.com/office/powerpoint/2010/main" val="88187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3" name="Rectangle 2"/>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4" name="Date Placeholder 1"/>
          <p:cNvSpPr>
            <a:spLocks noGrp="1"/>
          </p:cNvSpPr>
          <p:nvPr>
            <p:ph type="dt" sz="half" idx="10"/>
          </p:nvPr>
        </p:nvSpPr>
        <p:spPr/>
        <p:txBody>
          <a:bodyPr/>
          <a:lstStyle>
            <a:lvl1pPr>
              <a:defRPr/>
            </a:lvl1pPr>
            <a:extLst/>
          </a:lstStyle>
          <a:p>
            <a:pPr>
              <a:defRPr/>
            </a:pPr>
            <a:fld id="{550498A3-15E0-1847-A78D-C5EB1A718412}" type="datetime5">
              <a:rPr lang="zh-CN" altLang="en-US"/>
              <a:pPr>
                <a:defRPr/>
              </a:pPr>
              <a:t>2018/11/22</a:t>
            </a:fld>
            <a:endParaRPr lang="zh-CN" altLang="en-US"/>
          </a:p>
        </p:txBody>
      </p:sp>
      <p:sp>
        <p:nvSpPr>
          <p:cNvPr id="5" name="Footer Placeholder 2"/>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6" name="Slide Number Placeholder 3"/>
          <p:cNvSpPr>
            <a:spLocks noGrp="1"/>
          </p:cNvSpPr>
          <p:nvPr>
            <p:ph type="sldNum" sz="quarter" idx="12"/>
          </p:nvPr>
        </p:nvSpPr>
        <p:spPr/>
        <p:txBody>
          <a:bodyPr/>
          <a:lstStyle>
            <a:lvl1pPr>
              <a:defRPr/>
            </a:lvl1pPr>
          </a:lstStyle>
          <a:p>
            <a:pPr>
              <a:defRPr/>
            </a:pPr>
            <a:fld id="{848982D6-D174-A545-B131-2B2F10B139C7}" type="slidenum">
              <a:rPr lang="zh-CN" altLang="en-US"/>
              <a:pPr>
                <a:defRPr/>
              </a:pPr>
              <a:t>‹#›</a:t>
            </a:fld>
            <a:endParaRPr lang="zh-CN" altLang="en-US"/>
          </a:p>
        </p:txBody>
      </p:sp>
    </p:spTree>
    <p:extLst>
      <p:ext uri="{BB962C8B-B14F-4D97-AF65-F5344CB8AC3E}">
        <p14:creationId xmlns:p14="http://schemas.microsoft.com/office/powerpoint/2010/main" val="168048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975CFF1D-FBD6-654E-9F18-005BD2A549F0}" type="datetime5">
              <a:rPr lang="zh-CN" altLang="en-US"/>
              <a:pPr>
                <a:defRPr/>
              </a:pPr>
              <a:t>2018/11/22</a:t>
            </a:fld>
            <a:endParaRPr lang="zh-CN" alt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7" name="Slide Number Placeholder 6"/>
          <p:cNvSpPr>
            <a:spLocks noGrp="1"/>
          </p:cNvSpPr>
          <p:nvPr>
            <p:ph type="sldNum" sz="quarter" idx="12"/>
          </p:nvPr>
        </p:nvSpPr>
        <p:spPr/>
        <p:txBody>
          <a:bodyPr/>
          <a:lstStyle>
            <a:lvl1pPr>
              <a:defRPr/>
            </a:lvl1pPr>
          </a:lstStyle>
          <a:p>
            <a:pPr>
              <a:defRPr/>
            </a:pPr>
            <a:fld id="{FF33E134-9DE7-734F-9768-FD4386680F51}" type="slidenum">
              <a:rPr lang="zh-CN" altLang="en-US"/>
              <a:pPr>
                <a:defRPr/>
              </a:pPr>
              <a:t>‹#›</a:t>
            </a:fld>
            <a:endParaRPr lang="zh-CN" altLang="en-US"/>
          </a:p>
        </p:txBody>
      </p:sp>
    </p:spTree>
    <p:extLst>
      <p:ext uri="{BB962C8B-B14F-4D97-AF65-F5344CB8AC3E}">
        <p14:creationId xmlns:p14="http://schemas.microsoft.com/office/powerpoint/2010/main" val="14794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eaLnBrk="1" fontAlgn="auto" hangingPunct="1">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Flowchart: Process 13"/>
          <p:cNvSpPr>
            <a:spLocks noChangeArrowheads="1"/>
          </p:cNvSpPr>
          <p:nvPr/>
        </p:nvSpPr>
        <p:spPr bwMode="auto">
          <a:xfrm rot="19468671">
            <a:off x="396875" y="954088"/>
            <a:ext cx="685800" cy="204787"/>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rgbClr val="E9E6D1">
                <a:alpha val="39998"/>
              </a:srgbClr>
            </a:outerShdw>
          </a:effec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7" name="Flowchart: Process 15"/>
          <p:cNvSpPr>
            <a:spLocks noChangeArrowheads="1"/>
          </p:cNvSpPr>
          <p:nvPr/>
        </p:nvSpPr>
        <p:spPr bwMode="auto">
          <a:xfrm rot="2103354" flipH="1">
            <a:off x="5003800" y="936625"/>
            <a:ext cx="649288" cy="204788"/>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chemeClr val="bg2">
                <a:alpha val="20000"/>
              </a:schemeClr>
            </a:outerShdw>
          </a:effectLst>
        </p:spPr>
        <p:txBody>
          <a:bodyPr anchor="ctr"/>
          <a:lstStyle>
            <a:extLst/>
          </a:lstStyle>
          <a:p>
            <a:pPr algn="ctr" eaLnBrk="1" fontAlgn="auto" hangingPunct="1">
              <a:spcBef>
                <a:spcPts val="0"/>
              </a:spcBef>
              <a:spcAft>
                <a:spcPts val="0"/>
              </a:spcAft>
              <a:defRPr/>
            </a:pPr>
            <a:endParaRPr lang="en-US" dirty="0">
              <a:solidFill>
                <a:schemeClr val="lt1"/>
              </a:solidFill>
              <a:latin typeface="+mn-lt"/>
              <a:ea typeface="+mn-ea"/>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ltLang="zh-CN"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altLang="zh-CN"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85DCCE6F-57B1-4C49-8FDC-78A98968FE29}" type="datetime5">
              <a:rPr lang="zh-CN" altLang="en-US"/>
              <a:pPr>
                <a:defRPr/>
              </a:pPr>
              <a:t>2018/11/22</a:t>
            </a:fld>
            <a:endParaRPr lang="zh-CN" altLang="en-US"/>
          </a:p>
        </p:txBody>
      </p:sp>
      <p:sp>
        <p:nvSpPr>
          <p:cNvPr id="9"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6"/>
          <p:cNvSpPr>
            <a:spLocks noGrp="1"/>
          </p:cNvSpPr>
          <p:nvPr>
            <p:ph type="sldNum" sz="quarter" idx="12"/>
          </p:nvPr>
        </p:nvSpPr>
        <p:spPr/>
        <p:txBody>
          <a:bodyPr/>
          <a:lstStyle>
            <a:lvl1pPr>
              <a:defRPr/>
            </a:lvl1pPr>
          </a:lstStyle>
          <a:p>
            <a:pPr>
              <a:defRPr/>
            </a:pPr>
            <a:fld id="{DE7E1A67-5B7E-B341-AF14-94DBF2AE31A9}" type="slidenum">
              <a:rPr lang="zh-CN" altLang="en-US"/>
              <a:pPr>
                <a:defRPr/>
              </a:pPr>
              <a:t>‹#›</a:t>
            </a:fld>
            <a:endParaRPr lang="zh-CN" altLang="en-US"/>
          </a:p>
        </p:txBody>
      </p:sp>
    </p:spTree>
    <p:extLst>
      <p:ext uri="{BB962C8B-B14F-4D97-AF65-F5344CB8AC3E}">
        <p14:creationId xmlns:p14="http://schemas.microsoft.com/office/powerpoint/2010/main" val="19181117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8" name="Oval 7"/>
          <p:cNvSpPr>
            <a:spLocks noChangeArrowheads="1"/>
          </p:cNvSpPr>
          <p:nvPr/>
        </p:nvSpPr>
        <p:spPr bwMode="auto">
          <a:xfrm>
            <a:off x="168275" y="20638"/>
            <a:ext cx="1703388" cy="1703387"/>
          </a:xfrm>
          <a:prstGeom prst="ellipse">
            <a:avLst/>
          </a:prstGeom>
          <a:noFill/>
          <a:ln w="27305" cap="rnd">
            <a:solidFill>
              <a:srgbClr val="FEFBEC"/>
            </a:solidFill>
            <a:round/>
            <a:headEnd/>
            <a:tailEnd/>
          </a:ln>
          <a:effectLst>
            <a:outerShdw blurRad="63500" dist="26940" dir="5400000" algn="tl" rotWithShape="0">
              <a:srgbClr val="B1AFA3">
                <a:alpha val="84998"/>
              </a:srgbClr>
            </a:outerShdw>
          </a:effectLst>
          <a:extLst>
            <a:ext uri="{909E8E84-426E-40DD-AFC4-6F175D3DCCD1}">
              <a14:hiddenFill xmlns:a14="http://schemas.microsoft.com/office/drawing/2010/main">
                <a:solidFill>
                  <a:srgbClr val="FFFFFF"/>
                </a:solidFill>
              </a14:hiddenFill>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altLang="zh-CN"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A8D172B3-BFC6-0547-9B8D-975E43B8DB29}" type="datetime5">
              <a:rPr lang="zh-CN" altLang="en-US"/>
              <a:pPr>
                <a:defRPr/>
              </a:pPr>
              <a:t>2018/11/22</a:t>
            </a:fld>
            <a:endParaRPr lang="zh-CN" alt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r>
              <a:rPr lang="en-US" altLang="zh-CN"/>
              <a:t>Distributed Database Systems</a:t>
            </a:r>
            <a:endParaRPr lang="zh-CN" alt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solidFill>
                  <a:srgbClr val="B4B1A0"/>
                </a:solidFill>
                <a:latin typeface="Gill Sans MT" charset="0"/>
                <a:ea typeface="华文中宋" charset="-122"/>
              </a:defRPr>
            </a:lvl1pPr>
          </a:lstStyle>
          <a:p>
            <a:pPr>
              <a:defRPr/>
            </a:pPr>
            <a:fld id="{83395214-8E5F-614C-B33E-985BD0EFBF1D}" type="slidenum">
              <a:rPr lang="zh-CN" altLang="en-US"/>
              <a:pPr>
                <a:defRPr/>
              </a:pPr>
              <a:t>‹#›</a:t>
            </a:fld>
            <a:endParaRPr lang="zh-CN" altLang="en-US"/>
          </a:p>
        </p:txBody>
      </p:sp>
      <p:sp>
        <p:nvSpPr>
          <p:cNvPr id="15" name="Rectangle 14"/>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787" r:id="rId1"/>
    <p:sldLayoutId id="2147483782" r:id="rId2"/>
    <p:sldLayoutId id="2147483788" r:id="rId3"/>
    <p:sldLayoutId id="2147483783" r:id="rId4"/>
    <p:sldLayoutId id="2147483789" r:id="rId5"/>
    <p:sldLayoutId id="2147483784" r:id="rId6"/>
    <p:sldLayoutId id="2147483790" r:id="rId7"/>
    <p:sldLayoutId id="2147483791" r:id="rId8"/>
    <p:sldLayoutId id="2147483792" r:id="rId9"/>
    <p:sldLayoutId id="2147483785" r:id="rId10"/>
    <p:sldLayoutId id="2147483786" r:id="rId11"/>
  </p:sldLayoutIdLst>
  <p:hf hdr="0" dt="0"/>
  <p:txStyles>
    <p:titleStyle>
      <a:lvl1pPr algn="l" rtl="0" eaLnBrk="0" fontAlgn="base" hangingPunct="0">
        <a:spcBef>
          <a:spcPct val="0"/>
        </a:spcBef>
        <a:spcAft>
          <a:spcPct val="0"/>
        </a:spcAft>
        <a:defRPr sz="4300" kern="1200">
          <a:solidFill>
            <a:srgbClr val="11488B"/>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11488B"/>
          </a:solidFill>
          <a:latin typeface="Gill Sans MT" pitchFamily="34" charset="0"/>
          <a:ea typeface="华文中宋" pitchFamily="2" charset="-122"/>
        </a:defRPr>
      </a:lvl2pPr>
      <a:lvl3pPr algn="l" rtl="0" eaLnBrk="0" fontAlgn="base" hangingPunct="0">
        <a:spcBef>
          <a:spcPct val="0"/>
        </a:spcBef>
        <a:spcAft>
          <a:spcPct val="0"/>
        </a:spcAft>
        <a:defRPr sz="4300">
          <a:solidFill>
            <a:srgbClr val="11488B"/>
          </a:solidFill>
          <a:latin typeface="Gill Sans MT" pitchFamily="34" charset="0"/>
          <a:ea typeface="华文中宋" pitchFamily="2" charset="-122"/>
        </a:defRPr>
      </a:lvl3pPr>
      <a:lvl4pPr algn="l" rtl="0" eaLnBrk="0" fontAlgn="base" hangingPunct="0">
        <a:spcBef>
          <a:spcPct val="0"/>
        </a:spcBef>
        <a:spcAft>
          <a:spcPct val="0"/>
        </a:spcAft>
        <a:defRPr sz="4300">
          <a:solidFill>
            <a:srgbClr val="11488B"/>
          </a:solidFill>
          <a:latin typeface="Gill Sans MT" pitchFamily="34" charset="0"/>
          <a:ea typeface="华文中宋" pitchFamily="2" charset="-122"/>
        </a:defRPr>
      </a:lvl4pPr>
      <a:lvl5pPr algn="l" rtl="0" eaLnBrk="0" fontAlgn="base" hangingPunct="0">
        <a:spcBef>
          <a:spcPct val="0"/>
        </a:spcBef>
        <a:spcAft>
          <a:spcPct val="0"/>
        </a:spcAft>
        <a:defRPr sz="4300">
          <a:solidFill>
            <a:srgbClr val="11488B"/>
          </a:solidFill>
          <a:latin typeface="Gill Sans MT" pitchFamily="34" charset="0"/>
          <a:ea typeface="华文中宋" pitchFamily="2" charset="-122"/>
        </a:defRPr>
      </a:lvl5pPr>
      <a:lvl6pPr marL="457200" algn="l" rtl="0" fontAlgn="base">
        <a:spcBef>
          <a:spcPct val="0"/>
        </a:spcBef>
        <a:spcAft>
          <a:spcPct val="0"/>
        </a:spcAft>
        <a:defRPr sz="4300">
          <a:solidFill>
            <a:srgbClr val="11488B"/>
          </a:solidFill>
          <a:latin typeface="Gill Sans MT" pitchFamily="34" charset="0"/>
          <a:ea typeface="华文中宋" pitchFamily="2" charset="-122"/>
        </a:defRPr>
      </a:lvl6pPr>
      <a:lvl7pPr marL="914400" algn="l" rtl="0" fontAlgn="base">
        <a:spcBef>
          <a:spcPct val="0"/>
        </a:spcBef>
        <a:spcAft>
          <a:spcPct val="0"/>
        </a:spcAft>
        <a:defRPr sz="4300">
          <a:solidFill>
            <a:srgbClr val="11488B"/>
          </a:solidFill>
          <a:latin typeface="Gill Sans MT" pitchFamily="34" charset="0"/>
          <a:ea typeface="华文中宋" pitchFamily="2" charset="-122"/>
        </a:defRPr>
      </a:lvl7pPr>
      <a:lvl8pPr marL="1371600" algn="l" rtl="0" fontAlgn="base">
        <a:spcBef>
          <a:spcPct val="0"/>
        </a:spcBef>
        <a:spcAft>
          <a:spcPct val="0"/>
        </a:spcAft>
        <a:defRPr sz="4300">
          <a:solidFill>
            <a:srgbClr val="11488B"/>
          </a:solidFill>
          <a:latin typeface="Gill Sans MT" pitchFamily="34" charset="0"/>
          <a:ea typeface="华文中宋" pitchFamily="2" charset="-122"/>
        </a:defRPr>
      </a:lvl8pPr>
      <a:lvl9pPr marL="1828800" algn="l" rtl="0" fontAlgn="base">
        <a:spcBef>
          <a:spcPct val="0"/>
        </a:spcBef>
        <a:spcAft>
          <a:spcPct val="0"/>
        </a:spcAft>
        <a:defRPr sz="4300">
          <a:solidFill>
            <a:srgbClr val="11488B"/>
          </a:solidFill>
          <a:latin typeface="Gill Sans MT" pitchFamily="34" charset="0"/>
          <a:ea typeface="华文中宋" pitchFamily="2"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altLang="zh-CN" sz="4400" dirty="0" smtClean="0">
                <a:solidFill>
                  <a:schemeClr val="tx2">
                    <a:satMod val="130000"/>
                  </a:schemeClr>
                </a:solidFill>
              </a:rPr>
              <a:t>Distributed Database Systems</a:t>
            </a:r>
            <a:endParaRPr lang="zh-CN" altLang="en-US" sz="4400"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a:buNone/>
              <a:defRPr/>
            </a:pPr>
            <a:r>
              <a:rPr lang="en-US" altLang="zh-CN" sz="2800" dirty="0" smtClean="0"/>
              <a:t>Autumn, 2007</a:t>
            </a:r>
            <a:endParaRPr lang="zh-CN" altLang="en-US" sz="2800" dirty="0"/>
          </a:p>
        </p:txBody>
      </p:sp>
      <p:sp>
        <p:nvSpPr>
          <p:cNvPr id="13316" name="TextBox 3"/>
          <p:cNvSpPr txBox="1">
            <a:spLocks noChangeArrowheads="1"/>
          </p:cNvSpPr>
          <p:nvPr/>
        </p:nvSpPr>
        <p:spPr bwMode="auto">
          <a:xfrm>
            <a:off x="1428750" y="3000375"/>
            <a:ext cx="6929438" cy="2800350"/>
          </a:xfrm>
          <a:prstGeom prst="rect">
            <a:avLst/>
          </a:prstGeom>
          <a:noFill/>
          <a:ln w="9525">
            <a:noFill/>
            <a:miter lim="800000"/>
            <a:headEnd/>
            <a:tailEnd/>
          </a:ln>
        </p:spPr>
        <p:txBody>
          <a:bodyPr>
            <a:spAutoFit/>
          </a:bodyPr>
          <a:lstStyle/>
          <a:p>
            <a:pPr eaLnBrk="1" hangingPunct="1">
              <a:defRPr/>
            </a:pPr>
            <a:r>
              <a:rPr lang="en-US" altLang="zh-CN" sz="2800" dirty="0">
                <a:latin typeface="Gill Sans MT" pitchFamily="34" charset="0"/>
                <a:ea typeface="华文中宋" pitchFamily="2" charset="-122"/>
              </a:rPr>
              <a:t>Chapter 12 – Part </a:t>
            </a:r>
            <a:r>
              <a:rPr lang="en-US" altLang="zh-CN" sz="2800" dirty="0" smtClean="0">
                <a:latin typeface="Gill Sans MT" pitchFamily="34" charset="0"/>
                <a:ea typeface="华文中宋" pitchFamily="2" charset="-122"/>
              </a:rPr>
              <a:t>2 </a:t>
            </a:r>
            <a:r>
              <a:rPr lang="en-US" altLang="zh-CN" sz="2800" dirty="0">
                <a:latin typeface="Gill Sans MT" pitchFamily="34" charset="0"/>
                <a:ea typeface="华文中宋" pitchFamily="2" charset="-122"/>
              </a:rPr>
              <a:t>of 3</a:t>
            </a:r>
          </a:p>
          <a:p>
            <a:pPr eaLnBrk="1" hangingPunct="1">
              <a:defRPr/>
            </a:pPr>
            <a:endParaRPr lang="en-US" altLang="zh-CN" sz="2800" dirty="0">
              <a:latin typeface="Gill Sans MT" pitchFamily="34" charset="0"/>
              <a:ea typeface="华文中宋" pitchFamily="2" charset="-122"/>
            </a:endParaRPr>
          </a:p>
          <a:p>
            <a:pPr eaLnBrk="1" hangingPunct="1">
              <a:defRPr/>
            </a:pPr>
            <a:r>
              <a:rPr lang="en-US" sz="6000" dirty="0">
                <a:latin typeface="+mj-lt"/>
                <a:ea typeface="宋体" pitchFamily="2" charset="-122"/>
              </a:rPr>
              <a:t>Distributed DBMS Reliability</a:t>
            </a:r>
            <a:endParaRPr lang="zh-CN" altLang="en-US" sz="6000" dirty="0">
              <a:latin typeface="+mj-lt"/>
              <a:ea typeface="华文中宋" pitchFamily="2" charset="-122"/>
            </a:endParaRPr>
          </a:p>
        </p:txBody>
      </p:sp>
      <p:sp>
        <p:nvSpPr>
          <p:cNvPr id="15364"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0BC8B225-EDC5-0C4E-A446-B2628CAB040F}" type="slidenum">
              <a:rPr lang="zh-CN" altLang="en-US" sz="1200">
                <a:solidFill>
                  <a:srgbClr val="B4B1A0"/>
                </a:solidFill>
              </a:rPr>
              <a:pPr>
                <a:spcBef>
                  <a:spcPct val="0"/>
                </a:spcBef>
                <a:buClrTx/>
                <a:buSzTx/>
                <a:buFontTx/>
                <a:buNone/>
              </a:pPr>
              <a:t>1</a:t>
            </a:fld>
            <a:endParaRPr lang="zh-CN" altLang="en-US" sz="1200">
              <a:solidFill>
                <a:srgbClr val="B4B1A0"/>
              </a:solidFill>
            </a:endParaRPr>
          </a:p>
        </p:txBody>
      </p:sp>
      <p:sp>
        <p:nvSpPr>
          <p:cNvPr id="9" name="Footer Placeholder 8"/>
          <p:cNvSpPr>
            <a:spLocks noGrp="1"/>
          </p:cNvSpPr>
          <p:nvPr>
            <p:ph type="ftr" sz="quarter" idx="11"/>
          </p:nvPr>
        </p:nvSpPr>
        <p:spPr/>
        <p:txBody>
          <a:bodyPr/>
          <a:lstStyle/>
          <a:p>
            <a:pPr>
              <a:defRPr/>
            </a:pPr>
            <a:r>
              <a:rPr lang="en-US" altLang="zh-CN" dirty="0"/>
              <a:t>Distributed Database Systems</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Byzantine Generals' Problem</a:t>
            </a:r>
          </a:p>
        </p:txBody>
      </p:sp>
      <p:sp>
        <p:nvSpPr>
          <p:cNvPr id="3" name="Content Placeholder 2"/>
          <p:cNvSpPr>
            <a:spLocks noGrp="1"/>
          </p:cNvSpPr>
          <p:nvPr>
            <p:ph idx="1"/>
          </p:nvPr>
        </p:nvSpPr>
        <p:spPr/>
        <p:txBody>
          <a:bodyPr/>
          <a:lstStyle/>
          <a:p>
            <a:r>
              <a:rPr lang="en-US" altLang="zh-CN" dirty="0" smtClean="0"/>
              <a:t>Example</a:t>
            </a:r>
          </a:p>
          <a:p>
            <a:pPr lvl="1"/>
            <a:r>
              <a:rPr lang="en-US" altLang="zh-CN" dirty="0" smtClean="0"/>
              <a:t>N</a:t>
            </a:r>
            <a:r>
              <a:rPr lang="en-US" dirty="0" smtClean="0"/>
              <a:t>ine </a:t>
            </a:r>
            <a:r>
              <a:rPr lang="en-US" dirty="0"/>
              <a:t>generals are voting, four of whom support attacking while four others are in favor of </a:t>
            </a:r>
            <a:r>
              <a:rPr lang="en-US" dirty="0" smtClean="0"/>
              <a:t>retreat</a:t>
            </a:r>
            <a:endParaRPr lang="en-US" dirty="0"/>
          </a:p>
          <a:p>
            <a:pPr lvl="1"/>
            <a:r>
              <a:rPr lang="en-US" altLang="zh-CN" dirty="0" smtClean="0"/>
              <a:t>T</a:t>
            </a:r>
            <a:r>
              <a:rPr lang="en-US" dirty="0" smtClean="0"/>
              <a:t>he </a:t>
            </a:r>
            <a:r>
              <a:rPr lang="en-US" dirty="0"/>
              <a:t>ninth general may send a vote of retreat to those generals in favor of retreat, and a vote of attack to the </a:t>
            </a:r>
            <a:r>
              <a:rPr lang="en-US" dirty="0" smtClean="0"/>
              <a:t>rest</a:t>
            </a:r>
          </a:p>
          <a:p>
            <a:pPr lvl="1"/>
            <a:r>
              <a:rPr lang="en-US" dirty="0"/>
              <a:t>Those who received a retreat vote from the ninth general will retreat, while the rest will attack (which </a:t>
            </a:r>
            <a:r>
              <a:rPr lang="en-US" altLang="zh-CN" dirty="0" smtClean="0"/>
              <a:t>may</a:t>
            </a:r>
            <a:r>
              <a:rPr lang="zh-CN" altLang="en-US" dirty="0" smtClean="0"/>
              <a:t> </a:t>
            </a:r>
            <a:r>
              <a:rPr lang="en-US" altLang="zh-CN" dirty="0" smtClean="0"/>
              <a:t>lose</a:t>
            </a:r>
            <a:r>
              <a:rPr lang="zh-CN" altLang="en-US" dirty="0" smtClean="0"/>
              <a:t> </a:t>
            </a:r>
            <a:r>
              <a:rPr lang="en-US" altLang="zh-CN" dirty="0" smtClean="0"/>
              <a:t>the</a:t>
            </a:r>
            <a:r>
              <a:rPr lang="zh-CN" altLang="en-US" dirty="0" smtClean="0"/>
              <a:t> </a:t>
            </a:r>
            <a:r>
              <a:rPr lang="en-US" altLang="zh-CN" dirty="0" smtClean="0"/>
              <a:t>war</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10</a:t>
            </a:fld>
            <a:endParaRPr lang="zh-CN" altLang="en-US"/>
          </a:p>
        </p:txBody>
      </p:sp>
    </p:spTree>
    <p:extLst>
      <p:ext uri="{BB962C8B-B14F-4D97-AF65-F5344CB8AC3E}">
        <p14:creationId xmlns:p14="http://schemas.microsoft.com/office/powerpoint/2010/main" val="1697563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Models</a:t>
            </a:r>
          </a:p>
        </p:txBody>
      </p:sp>
      <p:sp>
        <p:nvSpPr>
          <p:cNvPr id="3" name="Content Placeholder 2"/>
          <p:cNvSpPr>
            <a:spLocks noGrp="1"/>
          </p:cNvSpPr>
          <p:nvPr>
            <p:ph idx="1"/>
          </p:nvPr>
        </p:nvSpPr>
        <p:spPr/>
        <p:txBody>
          <a:bodyPr/>
          <a:lstStyle/>
          <a:p>
            <a:r>
              <a:rPr lang="en-US" b="1" dirty="0"/>
              <a:t>1. Reliable </a:t>
            </a:r>
            <a:r>
              <a:rPr lang="en-US" b="1" dirty="0" smtClean="0"/>
              <a:t>network</a:t>
            </a:r>
          </a:p>
          <a:p>
            <a:pPr lvl="1"/>
            <a:r>
              <a:rPr lang="en-US" dirty="0" smtClean="0"/>
              <a:t>In </a:t>
            </a:r>
            <a:r>
              <a:rPr lang="en-US" dirty="0"/>
              <a:t>order </a:t>
            </a:r>
            <a:r>
              <a:rPr lang="en-US" dirty="0" smtClean="0"/>
              <a:t>messages</a:t>
            </a:r>
          </a:p>
          <a:p>
            <a:pPr lvl="1"/>
            <a:r>
              <a:rPr lang="en-US" dirty="0" smtClean="0"/>
              <a:t>No </a:t>
            </a:r>
            <a:r>
              <a:rPr lang="en-US" dirty="0"/>
              <a:t>spontaneous messages </a:t>
            </a:r>
            <a:endParaRPr lang="en-US" dirty="0" smtClean="0"/>
          </a:p>
          <a:p>
            <a:pPr lvl="1"/>
            <a:r>
              <a:rPr lang="en-US" dirty="0" smtClean="0"/>
              <a:t>Timeout T</a:t>
            </a:r>
            <a:r>
              <a:rPr lang="en-US" baseline="-25000" dirty="0" smtClean="0"/>
              <a:t>D</a:t>
            </a:r>
          </a:p>
          <a:p>
            <a:pPr lvl="2"/>
            <a:r>
              <a:rPr lang="en-US" dirty="0" smtClean="0"/>
              <a:t>No </a:t>
            </a:r>
            <a:r>
              <a:rPr lang="en-US" dirty="0"/>
              <a:t>response within T</a:t>
            </a:r>
            <a:r>
              <a:rPr lang="en-US" baseline="-25000" dirty="0"/>
              <a:t>D</a:t>
            </a:r>
            <a:r>
              <a:rPr lang="en-US" dirty="0"/>
              <a:t> means destination is down (not paused) </a:t>
            </a:r>
            <a:endParaRPr lang="en-US" dirty="0" smtClean="0"/>
          </a:p>
          <a:p>
            <a:pPr lvl="1"/>
            <a:r>
              <a:rPr lang="en-US" dirty="0" smtClean="0"/>
              <a:t>No </a:t>
            </a:r>
            <a:r>
              <a:rPr lang="en-US" dirty="0"/>
              <a:t>lost messages except due to node failures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11</a:t>
            </a:fld>
            <a:endParaRPr lang="zh-CN" altLang="en-US"/>
          </a:p>
        </p:txBody>
      </p:sp>
    </p:spTree>
    <p:extLst>
      <p:ext uri="{BB962C8B-B14F-4D97-AF65-F5344CB8AC3E}">
        <p14:creationId xmlns:p14="http://schemas.microsoft.com/office/powerpoint/2010/main" val="130309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Models</a:t>
            </a:r>
          </a:p>
        </p:txBody>
      </p:sp>
      <p:sp>
        <p:nvSpPr>
          <p:cNvPr id="3" name="Content Placeholder 2"/>
          <p:cNvSpPr>
            <a:spLocks noGrp="1"/>
          </p:cNvSpPr>
          <p:nvPr>
            <p:ph idx="1"/>
          </p:nvPr>
        </p:nvSpPr>
        <p:spPr/>
        <p:txBody>
          <a:bodyPr/>
          <a:lstStyle/>
          <a:p>
            <a:r>
              <a:rPr lang="en-US" b="1" dirty="0"/>
              <a:t>Variation of reliable network </a:t>
            </a:r>
            <a:endParaRPr lang="en-US" dirty="0"/>
          </a:p>
          <a:p>
            <a:r>
              <a:rPr lang="en-US" dirty="0"/>
              <a:t>Persistent messages</a:t>
            </a:r>
            <a:br>
              <a:rPr lang="en-US" dirty="0"/>
            </a:br>
            <a:r>
              <a:rPr lang="en-US" dirty="0"/>
              <a:t>If destination down, network will eventually deliver message </a:t>
            </a:r>
            <a:endParaRPr lang="en-US" dirty="0" smtClean="0"/>
          </a:p>
          <a:p>
            <a:r>
              <a:rPr lang="en-US" dirty="0" smtClean="0"/>
              <a:t>Simplifies </a:t>
            </a:r>
            <a:r>
              <a:rPr lang="en-US" dirty="0"/>
              <a:t>node recovery, but inefficient</a:t>
            </a:r>
            <a:br>
              <a:rPr lang="en-US" dirty="0"/>
            </a:br>
            <a:endParaRPr lang="en-US" dirty="0" smtClean="0"/>
          </a:p>
          <a:p>
            <a:r>
              <a:rPr lang="en-US" dirty="0" smtClean="0"/>
              <a:t>Not </a:t>
            </a:r>
            <a:r>
              <a:rPr lang="en-US" dirty="0"/>
              <a:t>considered here </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12</a:t>
            </a:fld>
            <a:endParaRPr lang="zh-CN" altLang="en-US"/>
          </a:p>
        </p:txBody>
      </p:sp>
    </p:spTree>
    <p:extLst>
      <p:ext uri="{BB962C8B-B14F-4D97-AF65-F5344CB8AC3E}">
        <p14:creationId xmlns:p14="http://schemas.microsoft.com/office/powerpoint/2010/main" val="135055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Network</a:t>
            </a:r>
            <a:r>
              <a:rPr lang="zh-CN" altLang="en-US" dirty="0" smtClean="0"/>
              <a:t> </a:t>
            </a:r>
            <a:r>
              <a:rPr lang="en-US" altLang="zh-CN" dirty="0" smtClean="0"/>
              <a:t>Models</a:t>
            </a:r>
            <a:endParaRPr lang="en-US" dirty="0"/>
          </a:p>
        </p:txBody>
      </p:sp>
      <p:sp>
        <p:nvSpPr>
          <p:cNvPr id="3" name="Content Placeholder 2"/>
          <p:cNvSpPr>
            <a:spLocks noGrp="1"/>
          </p:cNvSpPr>
          <p:nvPr>
            <p:ph idx="1"/>
          </p:nvPr>
        </p:nvSpPr>
        <p:spPr/>
        <p:txBody>
          <a:bodyPr/>
          <a:lstStyle/>
          <a:p>
            <a:r>
              <a:rPr lang="en-US" dirty="0"/>
              <a:t>2. </a:t>
            </a:r>
            <a:r>
              <a:rPr lang="en-US" b="1" dirty="0" err="1"/>
              <a:t>Partitionable</a:t>
            </a:r>
            <a:r>
              <a:rPr lang="en-US" b="1" dirty="0"/>
              <a:t> network</a:t>
            </a:r>
            <a:br>
              <a:rPr lang="en-US" b="1" dirty="0"/>
            </a:br>
            <a:r>
              <a:rPr lang="en-US" dirty="0"/>
              <a:t>In order messages</a:t>
            </a:r>
            <a:br>
              <a:rPr lang="en-US" dirty="0"/>
            </a:br>
            <a:r>
              <a:rPr lang="en-US" dirty="0"/>
              <a:t>No spontaneous messages </a:t>
            </a:r>
            <a:endParaRPr lang="en-US" dirty="0"/>
          </a:p>
          <a:p>
            <a:endParaRPr lang="en-US" dirty="0" smtClean="0"/>
          </a:p>
          <a:p>
            <a:endParaRPr lang="en-US" dirty="0"/>
          </a:p>
          <a:p>
            <a:endParaRPr lang="en-US" dirty="0" smtClean="0"/>
          </a:p>
          <a:p>
            <a:r>
              <a:rPr lang="en-US" dirty="0"/>
              <a:t>No timeout</a:t>
            </a:r>
            <a:br>
              <a:rPr lang="en-US" dirty="0"/>
            </a:br>
            <a:r>
              <a:rPr lang="en-US" dirty="0"/>
              <a:t>Nodes can have different views of the failures </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13</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996952"/>
            <a:ext cx="6748750" cy="1512168"/>
          </a:xfrm>
          <a:prstGeom prst="rect">
            <a:avLst/>
          </a:prstGeom>
        </p:spPr>
      </p:pic>
    </p:spTree>
    <p:extLst>
      <p:ext uri="{BB962C8B-B14F-4D97-AF65-F5344CB8AC3E}">
        <p14:creationId xmlns:p14="http://schemas.microsoft.com/office/powerpoint/2010/main" val="203332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Case</a:t>
            </a:r>
            <a:r>
              <a:rPr lang="zh-CN" altLang="en-US" dirty="0" smtClean="0"/>
              <a:t> </a:t>
            </a:r>
            <a:r>
              <a:rPr lang="en-US" altLang="zh-CN" dirty="0" smtClean="0"/>
              <a:t>Study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025" y="1916832"/>
            <a:ext cx="7499350" cy="1681127"/>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14</a:t>
            </a:fld>
            <a:endParaRPr lang="zh-CN" altLang="en-US"/>
          </a:p>
        </p:txBody>
      </p:sp>
      <p:sp>
        <p:nvSpPr>
          <p:cNvPr id="8" name="Rectangle 7"/>
          <p:cNvSpPr/>
          <p:nvPr/>
        </p:nvSpPr>
        <p:spPr>
          <a:xfrm>
            <a:off x="1435100" y="3933056"/>
            <a:ext cx="7175500" cy="646331"/>
          </a:xfrm>
          <a:prstGeom prst="rect">
            <a:avLst/>
          </a:prstGeom>
        </p:spPr>
        <p:txBody>
          <a:bodyPr wrap="square">
            <a:spAutoFit/>
          </a:bodyPr>
          <a:lstStyle/>
          <a:p>
            <a:r>
              <a:rPr lang="en-US" dirty="0"/>
              <a:t>https://</a:t>
            </a:r>
            <a:r>
              <a:rPr lang="en-US" dirty="0" err="1"/>
              <a:t>arstechnica.com</a:t>
            </a:r>
            <a:r>
              <a:rPr lang="en-US" dirty="0"/>
              <a:t>/information-technology/2011/04/amazons-lengthy-cloud-outage-shows-the-danger-of-complexity/</a:t>
            </a:r>
          </a:p>
        </p:txBody>
      </p:sp>
      <p:sp>
        <p:nvSpPr>
          <p:cNvPr id="9" name="Rectangle 8"/>
          <p:cNvSpPr/>
          <p:nvPr/>
        </p:nvSpPr>
        <p:spPr>
          <a:xfrm>
            <a:off x="1435100" y="5000956"/>
            <a:ext cx="7175500" cy="523220"/>
          </a:xfrm>
          <a:prstGeom prst="rect">
            <a:avLst/>
          </a:prstGeom>
        </p:spPr>
        <p:txBody>
          <a:bodyPr wrap="square">
            <a:spAutoFit/>
          </a:bodyPr>
          <a:lstStyle/>
          <a:p>
            <a:r>
              <a:rPr lang="zh-CN" altLang="en-US" sz="2800" dirty="0" smtClean="0"/>
              <a:t>你觉得应该如何应对？</a:t>
            </a:r>
            <a:endParaRPr lang="en-US" sz="2800" dirty="0"/>
          </a:p>
        </p:txBody>
      </p:sp>
    </p:spTree>
    <p:extLst>
      <p:ext uri="{BB962C8B-B14F-4D97-AF65-F5344CB8AC3E}">
        <p14:creationId xmlns:p14="http://schemas.microsoft.com/office/powerpoint/2010/main" val="461573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endParaRPr lang="en-US" dirty="0"/>
          </a:p>
          <a:p>
            <a:r>
              <a:rPr lang="en-US" b="1" dirty="0"/>
              <a:t>Reliable network </a:t>
            </a:r>
            <a:endParaRPr lang="en-US" dirty="0"/>
          </a:p>
          <a:p>
            <a:pPr lvl="1"/>
            <a:r>
              <a:rPr lang="en-US" dirty="0"/>
              <a:t>Fail-stop nodes</a:t>
            </a:r>
            <a:br>
              <a:rPr lang="en-US" dirty="0"/>
            </a:br>
            <a:r>
              <a:rPr lang="en-US" dirty="0"/>
              <a:t>No data replication (1) </a:t>
            </a:r>
            <a:endParaRPr lang="en-US" dirty="0"/>
          </a:p>
          <a:p>
            <a:pPr lvl="1"/>
            <a:r>
              <a:rPr lang="en-US" dirty="0"/>
              <a:t>Data replication (2) </a:t>
            </a:r>
            <a:endParaRPr lang="en-US" dirty="0"/>
          </a:p>
          <a:p>
            <a:r>
              <a:rPr lang="en-US" b="1" dirty="0" err="1"/>
              <a:t>Partitionable</a:t>
            </a:r>
            <a:r>
              <a:rPr lang="en-US" b="1" dirty="0"/>
              <a:t> network </a:t>
            </a:r>
            <a:endParaRPr lang="en-US" dirty="0"/>
          </a:p>
          <a:p>
            <a:pPr lvl="1"/>
            <a:r>
              <a:rPr lang="en-US" dirty="0"/>
              <a:t>Fail-stop nodes (3) </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15</a:t>
            </a:fld>
            <a:endParaRPr lang="zh-CN" altLang="en-US"/>
          </a:p>
        </p:txBody>
      </p:sp>
    </p:spTree>
    <p:extLst>
      <p:ext uri="{BB962C8B-B14F-4D97-AF65-F5344CB8AC3E}">
        <p14:creationId xmlns:p14="http://schemas.microsoft.com/office/powerpoint/2010/main" val="2022924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78100" y="2600325"/>
            <a:ext cx="6400800" cy="2286000"/>
          </a:xfrm>
        </p:spPr>
        <p:txBody>
          <a:bodyPr>
            <a:normAutofit/>
          </a:bodyPr>
          <a:lstStyle/>
          <a:p>
            <a:pPr eaLnBrk="1" hangingPunct="1">
              <a:defRPr/>
            </a:pPr>
            <a:r>
              <a:rPr lang="en-US" b="0" cap="none" dirty="0"/>
              <a:t>Distributed Commit Problem</a:t>
            </a:r>
            <a:endParaRPr lang="zh-CN" altLang="en-US" b="0" cap="none" dirty="0"/>
          </a:p>
        </p:txBody>
      </p:sp>
      <p:sp>
        <p:nvSpPr>
          <p:cNvPr id="7" name="Text Placeholder 6"/>
          <p:cNvSpPr>
            <a:spLocks noGrp="1"/>
          </p:cNvSpPr>
          <p:nvPr>
            <p:ph type="body" idx="1"/>
          </p:nvPr>
        </p:nvSpPr>
        <p:spPr>
          <a:xfrm>
            <a:off x="2578100" y="1066800"/>
            <a:ext cx="6400800" cy="1509713"/>
          </a:xfrm>
        </p:spPr>
        <p:txBody>
          <a:bodyPr/>
          <a:lstStyle/>
          <a:p>
            <a:pPr eaLnBrk="1" hangingPunct="1">
              <a:buFont typeface="Wingdings 2" pitchFamily="18" charset="2"/>
              <a:buNone/>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184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B57AD1C1-0645-954C-A194-F257F825431D}" type="slidenum">
              <a:rPr lang="zh-CN" altLang="en-US" sz="1200">
                <a:solidFill>
                  <a:srgbClr val="B4B1A0"/>
                </a:solidFill>
              </a:rPr>
              <a:pPr>
                <a:spcBef>
                  <a:spcPct val="0"/>
                </a:spcBef>
                <a:buClrTx/>
                <a:buSzTx/>
                <a:buFontTx/>
                <a:buNone/>
              </a:pPr>
              <a:t>16</a:t>
            </a:fld>
            <a:endParaRPr lang="zh-CN" altLang="en-US" sz="1200">
              <a:solidFill>
                <a:srgbClr val="B4B1A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Distributed Commit Problem</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1756697"/>
            <a:ext cx="7499350" cy="4182805"/>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5F740FD0-8EE3-EB4C-9F5D-1265FFD62F83}" type="slidenum">
              <a:rPr lang="zh-CN" altLang="en-US" smtClean="0"/>
              <a:pPr>
                <a:defRPr/>
              </a:pPr>
              <a:t>17</a:t>
            </a:fld>
            <a:endParaRPr lang="zh-CN" altLang="en-US"/>
          </a:p>
        </p:txBody>
      </p:sp>
    </p:spTree>
    <p:extLst>
      <p:ext uri="{BB962C8B-B14F-4D97-AF65-F5344CB8AC3E}">
        <p14:creationId xmlns:p14="http://schemas.microsoft.com/office/powerpoint/2010/main" val="23388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Two-Phase Commit</a:t>
            </a:r>
          </a:p>
        </p:txBody>
      </p:sp>
      <p:sp>
        <p:nvSpPr>
          <p:cNvPr id="3" name="Content Placeholder 2"/>
          <p:cNvSpPr>
            <a:spLocks noGrp="1"/>
          </p:cNvSpPr>
          <p:nvPr>
            <p:ph idx="1"/>
          </p:nvPr>
        </p:nvSpPr>
        <p:spPr/>
        <p:txBody>
          <a:bodyPr/>
          <a:lstStyle/>
          <a:p>
            <a:r>
              <a:rPr lang="en-US" dirty="0"/>
              <a:t>2PC ensures the </a:t>
            </a:r>
            <a:r>
              <a:rPr lang="en-US" dirty="0">
                <a:solidFill>
                  <a:srgbClr val="FF0000"/>
                </a:solidFill>
              </a:rPr>
              <a:t>atomic commitment </a:t>
            </a:r>
            <a:r>
              <a:rPr lang="en-US" dirty="0"/>
              <a:t>of distributed transaction</a:t>
            </a:r>
            <a:r>
              <a:rPr lang="en-US" dirty="0" smtClean="0"/>
              <a:t>.</a:t>
            </a:r>
          </a:p>
          <a:p>
            <a:r>
              <a:rPr lang="en-US" dirty="0"/>
              <a:t>2PC involves one coordinator at the originating site and more than one participant from other sites. </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18</a:t>
            </a:fld>
            <a:endParaRPr lang="zh-CN" altLang="en-US"/>
          </a:p>
        </p:txBody>
      </p:sp>
    </p:spTree>
    <p:extLst>
      <p:ext uri="{BB962C8B-B14F-4D97-AF65-F5344CB8AC3E}">
        <p14:creationId xmlns:p14="http://schemas.microsoft.com/office/powerpoint/2010/main" val="893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Phase</a:t>
            </a:r>
            <a:r>
              <a:rPr lang="zh-CN" altLang="en-US" dirty="0" smtClean="0"/>
              <a:t> </a:t>
            </a:r>
            <a:r>
              <a:rPr lang="en-US" altLang="zh-CN" dirty="0" smtClean="0"/>
              <a:t>I</a:t>
            </a:r>
            <a:endParaRPr lang="en-US" dirty="0"/>
          </a:p>
        </p:txBody>
      </p:sp>
      <p:sp>
        <p:nvSpPr>
          <p:cNvPr id="3" name="Content Placeholder 2"/>
          <p:cNvSpPr>
            <a:spLocks noGrp="1"/>
          </p:cNvSpPr>
          <p:nvPr>
            <p:ph idx="1"/>
          </p:nvPr>
        </p:nvSpPr>
        <p:spPr/>
        <p:txBody>
          <a:bodyPr/>
          <a:lstStyle/>
          <a:p>
            <a:r>
              <a:rPr lang="en-US" dirty="0"/>
              <a:t>The coordinator sends a message to all participants asking if they are ready to commit, and every participant answers if it's ready or not according to its own condition. </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19</a:t>
            </a:fld>
            <a:endParaRPr lang="zh-CN" altLang="en-US"/>
          </a:p>
        </p:txBody>
      </p:sp>
    </p:spTree>
    <p:extLst>
      <p:ext uri="{BB962C8B-B14F-4D97-AF65-F5344CB8AC3E}">
        <p14:creationId xmlns:p14="http://schemas.microsoft.com/office/powerpoint/2010/main" val="199833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a:t>
            </a:r>
          </a:p>
        </p:txBody>
      </p:sp>
      <p:sp>
        <p:nvSpPr>
          <p:cNvPr id="3" name="Content Placeholder 2"/>
          <p:cNvSpPr>
            <a:spLocks noGrp="1"/>
          </p:cNvSpPr>
          <p:nvPr>
            <p:ph idx="1"/>
          </p:nvPr>
        </p:nvSpPr>
        <p:spPr/>
        <p:txBody>
          <a:bodyPr/>
          <a:lstStyle/>
          <a:p>
            <a:r>
              <a:rPr lang="en-US" b="1" dirty="0" smtClean="0"/>
              <a:t>Correctness</a:t>
            </a:r>
          </a:p>
          <a:p>
            <a:r>
              <a:rPr lang="en-US" dirty="0" err="1" smtClean="0"/>
              <a:t>Serializability</a:t>
            </a:r>
            <a:r>
              <a:rPr lang="en-US" dirty="0" smtClean="0"/>
              <a:t> </a:t>
            </a:r>
          </a:p>
          <a:p>
            <a:r>
              <a:rPr lang="en-US" dirty="0" smtClean="0"/>
              <a:t>Atomicity </a:t>
            </a:r>
          </a:p>
          <a:p>
            <a:r>
              <a:rPr lang="en-US" dirty="0" smtClean="0"/>
              <a:t>Persistence</a:t>
            </a:r>
          </a:p>
          <a:p>
            <a:endParaRPr lang="en-US" dirty="0"/>
          </a:p>
          <a:p>
            <a:r>
              <a:rPr lang="en-US" b="1" dirty="0" smtClean="0"/>
              <a:t>Availability</a:t>
            </a:r>
            <a:endParaRPr lang="en-US" b="1"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a:t>
            </a:fld>
            <a:endParaRPr lang="zh-CN" altLang="en-US"/>
          </a:p>
        </p:txBody>
      </p:sp>
    </p:spTree>
    <p:extLst>
      <p:ext uri="{BB962C8B-B14F-4D97-AF65-F5344CB8AC3E}">
        <p14:creationId xmlns:p14="http://schemas.microsoft.com/office/powerpoint/2010/main" val="62165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Phase</a:t>
            </a:r>
            <a:r>
              <a:rPr lang="zh-CN" altLang="en-US" dirty="0" smtClean="0"/>
              <a:t> </a:t>
            </a:r>
            <a:r>
              <a:rPr lang="en-US" altLang="zh-CN" dirty="0" smtClean="0"/>
              <a:t>2</a:t>
            </a:r>
            <a:endParaRPr lang="en-US" dirty="0"/>
          </a:p>
        </p:txBody>
      </p:sp>
      <p:sp>
        <p:nvSpPr>
          <p:cNvPr id="3" name="Content Placeholder 2"/>
          <p:cNvSpPr>
            <a:spLocks noGrp="1"/>
          </p:cNvSpPr>
          <p:nvPr>
            <p:ph idx="1"/>
          </p:nvPr>
        </p:nvSpPr>
        <p:spPr/>
        <p:txBody>
          <a:bodyPr/>
          <a:lstStyle/>
          <a:p>
            <a:r>
              <a:rPr lang="en-US" dirty="0"/>
              <a:t>The coordinator makes the final decision global commit if all participants answer yes in phase 1, or global abort otherwise, and inform the decision to all participants. All participants take actions accordingly. </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20</a:t>
            </a:fld>
            <a:endParaRPr lang="zh-CN" altLang="en-US"/>
          </a:p>
        </p:txBody>
      </p:sp>
    </p:spTree>
    <p:extLst>
      <p:ext uri="{BB962C8B-B14F-4D97-AF65-F5344CB8AC3E}">
        <p14:creationId xmlns:p14="http://schemas.microsoft.com/office/powerpoint/2010/main" val="1341908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Two-Phase Commit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2086156"/>
            <a:ext cx="7499350" cy="3523888"/>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21</a:t>
            </a:fld>
            <a:endParaRPr lang="zh-CN" altLang="en-US"/>
          </a:p>
        </p:txBody>
      </p:sp>
    </p:spTree>
    <p:extLst>
      <p:ext uri="{BB962C8B-B14F-4D97-AF65-F5344CB8AC3E}">
        <p14:creationId xmlns:p14="http://schemas.microsoft.com/office/powerpoint/2010/main" val="1594953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Two-Phase Commit</a:t>
            </a:r>
          </a:p>
        </p:txBody>
      </p:sp>
      <p:sp>
        <p:nvSpPr>
          <p:cNvPr id="3" name="Content Placeholder 2"/>
          <p:cNvSpPr>
            <a:spLocks noGrp="1"/>
          </p:cNvSpPr>
          <p:nvPr>
            <p:ph idx="1"/>
          </p:nvPr>
        </p:nvSpPr>
        <p:spPr/>
        <p:txBody>
          <a:bodyPr/>
          <a:lstStyle/>
          <a:p>
            <a:r>
              <a:rPr lang="en-US" dirty="0"/>
              <a:t>No lost messages (for now) </a:t>
            </a:r>
            <a:endParaRPr lang="en-US" dirty="0" smtClean="0"/>
          </a:p>
          <a:p>
            <a:pPr lvl="1"/>
            <a:r>
              <a:rPr lang="en-US" dirty="0" smtClean="0"/>
              <a:t>Reliable </a:t>
            </a:r>
            <a:r>
              <a:rPr lang="en-US" dirty="0"/>
              <a:t>network</a:t>
            </a:r>
            <a:br>
              <a:rPr lang="en-US" dirty="0"/>
            </a:br>
            <a:r>
              <a:rPr lang="en-US" dirty="0"/>
              <a:t>Will discuss node failures next </a:t>
            </a:r>
            <a:endParaRPr lang="en-US" dirty="0"/>
          </a:p>
          <a:p>
            <a:r>
              <a:rPr lang="en-US" dirty="0"/>
              <a:t>When </a:t>
            </a:r>
            <a:r>
              <a:rPr lang="en-US" b="1" dirty="0"/>
              <a:t>participant </a:t>
            </a:r>
            <a:r>
              <a:rPr lang="en-US" dirty="0"/>
              <a:t>enters W state</a:t>
            </a:r>
            <a:br>
              <a:rPr lang="en-US" dirty="0"/>
            </a:br>
            <a:r>
              <a:rPr lang="en-US" dirty="0" smtClean="0"/>
              <a:t>It </a:t>
            </a:r>
            <a:r>
              <a:rPr lang="en-US" dirty="0"/>
              <a:t>must have acquired all resources</a:t>
            </a:r>
            <a:br>
              <a:rPr lang="en-US" dirty="0"/>
            </a:br>
            <a:r>
              <a:rPr lang="en-US" dirty="0"/>
              <a:t>It can only abort or commit if so instructed by the coordinator </a:t>
            </a:r>
            <a:endParaRPr lang="en-US" dirty="0"/>
          </a:p>
          <a:p>
            <a:r>
              <a:rPr lang="en-US" b="1" dirty="0"/>
              <a:t>Coordinator </a:t>
            </a:r>
            <a:r>
              <a:rPr lang="en-US" dirty="0"/>
              <a:t>only enters C state if all participants are in W It is certain that all will </a:t>
            </a:r>
            <a:r>
              <a:rPr lang="en-US" i="1" dirty="0"/>
              <a:t>eventually </a:t>
            </a:r>
            <a:r>
              <a:rPr lang="en-US" dirty="0"/>
              <a:t>commit </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22</a:t>
            </a:fld>
            <a:endParaRPr lang="zh-CN" altLang="en-US"/>
          </a:p>
        </p:txBody>
      </p:sp>
    </p:spTree>
    <p:extLst>
      <p:ext uri="{BB962C8B-B14F-4D97-AF65-F5344CB8AC3E}">
        <p14:creationId xmlns:p14="http://schemas.microsoft.com/office/powerpoint/2010/main" val="116584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Failures</a:t>
            </a:r>
          </a:p>
        </p:txBody>
      </p:sp>
      <p:sp>
        <p:nvSpPr>
          <p:cNvPr id="3" name="Content Placeholder 2"/>
          <p:cNvSpPr>
            <a:spLocks noGrp="1"/>
          </p:cNvSpPr>
          <p:nvPr>
            <p:ph idx="1"/>
          </p:nvPr>
        </p:nvSpPr>
        <p:spPr/>
        <p:txBody>
          <a:bodyPr/>
          <a:lstStyle/>
          <a:p>
            <a:r>
              <a:rPr lang="en-US" dirty="0"/>
              <a:t>Processor </a:t>
            </a:r>
            <a:r>
              <a:rPr lang="en-US" dirty="0" smtClean="0"/>
              <a:t>failures</a:t>
            </a:r>
          </a:p>
          <a:p>
            <a:pPr lvl="1"/>
            <a:r>
              <a:rPr lang="en-US" dirty="0" smtClean="0"/>
              <a:t>Halt</a:t>
            </a:r>
            <a:r>
              <a:rPr lang="en-US" dirty="0"/>
              <a:t>, delay, restart, erratic </a:t>
            </a:r>
            <a:r>
              <a:rPr lang="en-US" dirty="0" smtClean="0"/>
              <a:t>execution</a:t>
            </a:r>
          </a:p>
          <a:p>
            <a:r>
              <a:rPr lang="en-US" dirty="0" smtClean="0"/>
              <a:t>Storage failures</a:t>
            </a:r>
          </a:p>
          <a:p>
            <a:pPr lvl="1"/>
            <a:r>
              <a:rPr lang="en-US" dirty="0" smtClean="0"/>
              <a:t>Volatile </a:t>
            </a:r>
            <a:r>
              <a:rPr lang="en-US" dirty="0"/>
              <a:t>vs. non-volatile storage </a:t>
            </a:r>
            <a:r>
              <a:rPr lang="en-US" dirty="0" smtClean="0"/>
              <a:t>failures</a:t>
            </a:r>
          </a:p>
          <a:p>
            <a:pPr lvl="1"/>
            <a:r>
              <a:rPr lang="en-US" dirty="0" smtClean="0"/>
              <a:t>Atomic </a:t>
            </a:r>
            <a:r>
              <a:rPr lang="en-US" dirty="0"/>
              <a:t>write violations, transient errors, localized vs</a:t>
            </a:r>
            <a:r>
              <a:rPr lang="en-US" dirty="0" smtClean="0"/>
              <a:t>.</a:t>
            </a:r>
            <a:r>
              <a:rPr lang="zh-CN" altLang="en-US" dirty="0" smtClean="0"/>
              <a:t> </a:t>
            </a:r>
            <a:r>
              <a:rPr lang="en-US" dirty="0" smtClean="0"/>
              <a:t>global failures</a:t>
            </a:r>
          </a:p>
          <a:p>
            <a:r>
              <a:rPr lang="en-US" dirty="0" smtClean="0"/>
              <a:t>Network failures</a:t>
            </a:r>
          </a:p>
          <a:p>
            <a:pPr lvl="1"/>
            <a:r>
              <a:rPr lang="en-US" dirty="0" smtClean="0"/>
              <a:t>Lost </a:t>
            </a:r>
            <a:r>
              <a:rPr lang="en-US" dirty="0"/>
              <a:t>message, out-of-order messages, partitions, bounded delay</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3</a:t>
            </a:fld>
            <a:endParaRPr lang="zh-CN" altLang="en-US"/>
          </a:p>
        </p:txBody>
      </p:sp>
    </p:spTree>
    <p:extLst>
      <p:ext uri="{BB962C8B-B14F-4D97-AF65-F5344CB8AC3E}">
        <p14:creationId xmlns:p14="http://schemas.microsoft.com/office/powerpoint/2010/main" val="1077989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Types of Failures </a:t>
            </a:r>
            <a:endParaRPr lang="en-US" dirty="0"/>
          </a:p>
        </p:txBody>
      </p:sp>
      <p:sp>
        <p:nvSpPr>
          <p:cNvPr id="3" name="Content Placeholder 2"/>
          <p:cNvSpPr>
            <a:spLocks noGrp="1"/>
          </p:cNvSpPr>
          <p:nvPr>
            <p:ph idx="1"/>
          </p:nvPr>
        </p:nvSpPr>
        <p:spPr/>
        <p:txBody>
          <a:bodyPr/>
          <a:lstStyle/>
          <a:p>
            <a:r>
              <a:rPr lang="en-US" dirty="0"/>
              <a:t>Unintended vs. malevolent failures </a:t>
            </a:r>
            <a:endParaRPr lang="en-US" dirty="0" smtClean="0"/>
          </a:p>
          <a:p>
            <a:r>
              <a:rPr lang="en-US" dirty="0" smtClean="0"/>
              <a:t>Single </a:t>
            </a:r>
            <a:r>
              <a:rPr lang="en-US" dirty="0"/>
              <a:t>vs. multiple failures </a:t>
            </a:r>
            <a:endParaRPr lang="en-US" dirty="0" smtClean="0"/>
          </a:p>
          <a:p>
            <a:r>
              <a:rPr lang="en-US" dirty="0" smtClean="0"/>
              <a:t>Detectable </a:t>
            </a:r>
            <a:r>
              <a:rPr lang="en-US" dirty="0"/>
              <a:t>vs. undetectable failures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4</a:t>
            </a:fld>
            <a:endParaRPr lang="zh-CN" altLang="en-US"/>
          </a:p>
        </p:txBody>
      </p:sp>
    </p:spTree>
    <p:extLst>
      <p:ext uri="{BB962C8B-B14F-4D97-AF65-F5344CB8AC3E}">
        <p14:creationId xmlns:p14="http://schemas.microsoft.com/office/powerpoint/2010/main" val="182983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Models</a:t>
            </a:r>
          </a:p>
        </p:txBody>
      </p:sp>
      <p:sp>
        <p:nvSpPr>
          <p:cNvPr id="3" name="Content Placeholder 2"/>
          <p:cNvSpPr>
            <a:spLocks noGrp="1"/>
          </p:cNvSpPr>
          <p:nvPr>
            <p:ph idx="1"/>
          </p:nvPr>
        </p:nvSpPr>
        <p:spPr/>
        <p:txBody>
          <a:bodyPr/>
          <a:lstStyle/>
          <a:p>
            <a:r>
              <a:rPr lang="en-US" b="1" dirty="0"/>
              <a:t>Cannot protect against </a:t>
            </a:r>
            <a:r>
              <a:rPr lang="en-US" b="1" dirty="0" smtClean="0"/>
              <a:t>everything</a:t>
            </a:r>
          </a:p>
          <a:p>
            <a:endParaRPr lang="en-US" dirty="0" smtClean="0"/>
          </a:p>
          <a:p>
            <a:r>
              <a:rPr lang="en-US" dirty="0" smtClean="0"/>
              <a:t>Unlikely failures</a:t>
            </a:r>
          </a:p>
          <a:p>
            <a:pPr lvl="1"/>
            <a:r>
              <a:rPr lang="en-US" dirty="0" smtClean="0"/>
              <a:t>E.g</a:t>
            </a:r>
            <a:r>
              <a:rPr lang="en-US" dirty="0"/>
              <a:t>., flooding in the </a:t>
            </a:r>
            <a:r>
              <a:rPr lang="en-US" dirty="0" smtClean="0"/>
              <a:t>Sahara</a:t>
            </a:r>
            <a:r>
              <a:rPr lang="en-US" altLang="zh-CN" dirty="0" smtClean="0"/>
              <a:t>:</a:t>
            </a:r>
            <a:r>
              <a:rPr lang="zh-CN" altLang="en-US" dirty="0" smtClean="0"/>
              <a:t> </a:t>
            </a:r>
            <a:r>
              <a:rPr lang="en-US" dirty="0" smtClean="0"/>
              <a:t>Ten </a:t>
            </a:r>
            <a:r>
              <a:rPr lang="en-US" dirty="0"/>
              <a:t>of the Strangest Data Center </a:t>
            </a:r>
            <a:r>
              <a:rPr lang="en-US" dirty="0" smtClean="0"/>
              <a:t>Outages [ </a:t>
            </a:r>
            <a:r>
              <a:rPr lang="en-US" dirty="0" err="1" smtClean="0"/>
              <a:t>goo.gl</a:t>
            </a:r>
            <a:r>
              <a:rPr lang="en-US" dirty="0" smtClean="0"/>
              <a:t>/</a:t>
            </a:r>
            <a:r>
              <a:rPr lang="en-US" dirty="0" err="1" smtClean="0"/>
              <a:t>DcQysr</a:t>
            </a:r>
            <a:r>
              <a:rPr lang="en-US" dirty="0" smtClean="0"/>
              <a:t> ]</a:t>
            </a:r>
          </a:p>
          <a:p>
            <a:r>
              <a:rPr lang="en-US" dirty="0" smtClean="0"/>
              <a:t>Failures </a:t>
            </a:r>
            <a:r>
              <a:rPr lang="en-US" dirty="0"/>
              <a:t>expensive to protect against </a:t>
            </a:r>
            <a:endParaRPr lang="en-US" dirty="0" smtClean="0"/>
          </a:p>
          <a:p>
            <a:pPr lvl="1"/>
            <a:r>
              <a:rPr lang="en-US" dirty="0" smtClean="0"/>
              <a:t>E.g</a:t>
            </a:r>
            <a:r>
              <a:rPr lang="en-US" dirty="0"/>
              <a:t>., </a:t>
            </a:r>
            <a:r>
              <a:rPr lang="en-US" dirty="0" smtClean="0"/>
              <a:t>earthquakes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5</a:t>
            </a:fld>
            <a:endParaRPr lang="zh-CN" altLang="en-US"/>
          </a:p>
        </p:txBody>
      </p:sp>
    </p:spTree>
    <p:extLst>
      <p:ext uri="{BB962C8B-B14F-4D97-AF65-F5344CB8AC3E}">
        <p14:creationId xmlns:p14="http://schemas.microsoft.com/office/powerpoint/2010/main" val="49668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Node </a:t>
            </a:r>
            <a:r>
              <a:rPr lang="en-US" dirty="0" smtClean="0">
                <a:effectLst/>
              </a:rPr>
              <a:t>Models</a:t>
            </a:r>
            <a:endParaRPr lang="en-US" dirty="0"/>
          </a:p>
        </p:txBody>
      </p:sp>
      <p:sp>
        <p:nvSpPr>
          <p:cNvPr id="3" name="Content Placeholder 2"/>
          <p:cNvSpPr>
            <a:spLocks noGrp="1"/>
          </p:cNvSpPr>
          <p:nvPr>
            <p:ph idx="1"/>
          </p:nvPr>
        </p:nvSpPr>
        <p:spPr/>
        <p:txBody>
          <a:bodyPr/>
          <a:lstStyle/>
          <a:p>
            <a:r>
              <a:rPr lang="en-US" altLang="zh-CN" dirty="0" smtClean="0"/>
              <a:t>Fail-Stop</a:t>
            </a:r>
            <a:r>
              <a:rPr lang="zh-CN" altLang="en-US" dirty="0" smtClean="0"/>
              <a:t> </a:t>
            </a:r>
            <a:r>
              <a:rPr lang="en-US" altLang="zh-CN" dirty="0" smtClean="0"/>
              <a:t>nodes</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6</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045989"/>
            <a:ext cx="5976664" cy="2751163"/>
          </a:xfrm>
          <a:prstGeom prst="rect">
            <a:avLst/>
          </a:prstGeom>
        </p:spPr>
      </p:pic>
    </p:spTree>
    <p:extLst>
      <p:ext uri="{BB962C8B-B14F-4D97-AF65-F5344CB8AC3E}">
        <p14:creationId xmlns:p14="http://schemas.microsoft.com/office/powerpoint/2010/main" val="1947803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a:t>
            </a:r>
            <a:r>
              <a:rPr lang="en-US" dirty="0" smtClean="0"/>
              <a:t>Models</a:t>
            </a:r>
            <a:endParaRPr lang="en-US" dirty="0"/>
          </a:p>
        </p:txBody>
      </p:sp>
      <p:sp>
        <p:nvSpPr>
          <p:cNvPr id="3" name="Content Placeholder 2"/>
          <p:cNvSpPr>
            <a:spLocks noGrp="1"/>
          </p:cNvSpPr>
          <p:nvPr>
            <p:ph idx="1"/>
          </p:nvPr>
        </p:nvSpPr>
        <p:spPr/>
        <p:txBody>
          <a:bodyPr/>
          <a:lstStyle/>
          <a:p>
            <a:r>
              <a:rPr lang="en-US" dirty="0"/>
              <a:t>Byzantine </a:t>
            </a:r>
            <a:r>
              <a:rPr lang="en-US" dirty="0" smtClean="0"/>
              <a:t>nodes</a:t>
            </a:r>
          </a:p>
          <a:p>
            <a:endParaRPr lang="en-US" dirty="0"/>
          </a:p>
          <a:p>
            <a:endParaRPr lang="en-US" dirty="0" smtClean="0"/>
          </a:p>
          <a:p>
            <a:endParaRPr lang="en-US" dirty="0"/>
          </a:p>
          <a:p>
            <a:endParaRPr lang="en-US" dirty="0" smtClean="0"/>
          </a:p>
          <a:p>
            <a:endParaRPr lang="en-US" dirty="0"/>
          </a:p>
          <a:p>
            <a:r>
              <a:rPr lang="en-US" dirty="0"/>
              <a:t>At any given time, at most some fraction (e.g., 1/2 or 1/3) of nodes are failing</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7</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480" y="2348880"/>
            <a:ext cx="6985711" cy="2160240"/>
          </a:xfrm>
          <a:prstGeom prst="rect">
            <a:avLst/>
          </a:prstGeom>
        </p:spPr>
      </p:pic>
    </p:spTree>
    <p:extLst>
      <p:ext uri="{BB962C8B-B14F-4D97-AF65-F5344CB8AC3E}">
        <p14:creationId xmlns:p14="http://schemas.microsoft.com/office/powerpoint/2010/main" val="292463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Byzantine Generals' Problem</a:t>
            </a:r>
          </a:p>
        </p:txBody>
      </p:sp>
      <p:sp>
        <p:nvSpPr>
          <p:cNvPr id="3" name="Content Placeholder 2"/>
          <p:cNvSpPr>
            <a:spLocks noGrp="1"/>
          </p:cNvSpPr>
          <p:nvPr>
            <p:ph idx="1"/>
          </p:nvPr>
        </p:nvSpPr>
        <p:spPr/>
        <p:txBody>
          <a:bodyPr/>
          <a:lstStyle/>
          <a:p>
            <a:r>
              <a:rPr lang="en-US" altLang="zh-CN" dirty="0" smtClean="0"/>
              <a:t>A</a:t>
            </a:r>
            <a:r>
              <a:rPr lang="en-US" dirty="0" smtClean="0"/>
              <a:t>n </a:t>
            </a:r>
            <a:r>
              <a:rPr lang="en-US" dirty="0"/>
              <a:t>agreement problem (described by Leslie </a:t>
            </a:r>
            <a:r>
              <a:rPr lang="en-US" dirty="0" err="1"/>
              <a:t>Lamport</a:t>
            </a:r>
            <a:r>
              <a:rPr lang="en-US" dirty="0"/>
              <a:t>, </a:t>
            </a:r>
            <a:r>
              <a:rPr lang="en-US" altLang="zh-CN" dirty="0" smtClean="0"/>
              <a:t>etc.</a:t>
            </a:r>
            <a:r>
              <a:rPr lang="zh-CN" altLang="en-US" dirty="0" smtClean="0"/>
              <a:t> </a:t>
            </a:r>
            <a:r>
              <a:rPr lang="en-US" altLang="zh-CN" dirty="0" smtClean="0"/>
              <a:t>)</a:t>
            </a:r>
          </a:p>
          <a:p>
            <a:pPr lvl="1"/>
            <a:r>
              <a:rPr lang="en-US" altLang="zh-CN" dirty="0" smtClean="0"/>
              <a:t>A</a:t>
            </a:r>
            <a:r>
              <a:rPr lang="en-US" dirty="0" smtClean="0"/>
              <a:t> </a:t>
            </a:r>
            <a:r>
              <a:rPr lang="en-US" dirty="0"/>
              <a:t>group of generals, each commanding a portion of the Byzantine army, encircle a city. </a:t>
            </a:r>
            <a:endParaRPr lang="en-US" dirty="0" smtClean="0"/>
          </a:p>
          <a:p>
            <a:pPr lvl="1"/>
            <a:r>
              <a:rPr lang="en-US" dirty="0" smtClean="0"/>
              <a:t>These </a:t>
            </a:r>
            <a:r>
              <a:rPr lang="en-US" dirty="0"/>
              <a:t>generals wish to formulate a plan for attacking the </a:t>
            </a:r>
            <a:r>
              <a:rPr lang="en-US" dirty="0" smtClean="0"/>
              <a:t>city</a:t>
            </a:r>
            <a:r>
              <a:rPr lang="en-US" altLang="zh-CN" dirty="0" smtClean="0"/>
              <a:t>,</a:t>
            </a:r>
            <a:r>
              <a:rPr lang="zh-CN" altLang="en-US" dirty="0" smtClean="0"/>
              <a:t> </a:t>
            </a:r>
            <a:r>
              <a:rPr lang="en-US" altLang="zh-CN" dirty="0" smtClean="0"/>
              <a:t>e.g.,</a:t>
            </a:r>
            <a:r>
              <a:rPr lang="zh-CN" altLang="en-US" dirty="0" smtClean="0"/>
              <a:t> </a:t>
            </a:r>
            <a:r>
              <a:rPr lang="en-US" dirty="0" smtClean="0"/>
              <a:t>attack </a:t>
            </a:r>
            <a:r>
              <a:rPr lang="en-US" dirty="0"/>
              <a:t>or retreat. </a:t>
            </a:r>
            <a:endParaRPr lang="en-US" dirty="0" smtClean="0"/>
          </a:p>
          <a:p>
            <a:pPr lvl="1"/>
            <a:r>
              <a:rPr lang="en-US" dirty="0" smtClean="0"/>
              <a:t>Some </a:t>
            </a:r>
            <a:r>
              <a:rPr lang="en-US" dirty="0"/>
              <a:t>generals may prefer to attack, while others prefer to retreat.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8</a:t>
            </a:fld>
            <a:endParaRPr lang="zh-CN" altLang="en-US"/>
          </a:p>
        </p:txBody>
      </p:sp>
    </p:spTree>
    <p:extLst>
      <p:ext uri="{BB962C8B-B14F-4D97-AF65-F5344CB8AC3E}">
        <p14:creationId xmlns:p14="http://schemas.microsoft.com/office/powerpoint/2010/main" val="37668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Byzantine Generals' Problem</a:t>
            </a:r>
          </a:p>
        </p:txBody>
      </p:sp>
      <p:sp>
        <p:nvSpPr>
          <p:cNvPr id="3" name="Content Placeholder 2"/>
          <p:cNvSpPr>
            <a:spLocks noGrp="1"/>
          </p:cNvSpPr>
          <p:nvPr>
            <p:ph idx="1"/>
          </p:nvPr>
        </p:nvSpPr>
        <p:spPr/>
        <p:txBody>
          <a:bodyPr/>
          <a:lstStyle/>
          <a:p>
            <a:r>
              <a:rPr lang="en-US" altLang="zh-CN" dirty="0" smtClean="0"/>
              <a:t>A</a:t>
            </a:r>
            <a:r>
              <a:rPr lang="en-US" dirty="0" smtClean="0"/>
              <a:t>n </a:t>
            </a:r>
            <a:r>
              <a:rPr lang="en-US" dirty="0"/>
              <a:t>agreement problem (described by Leslie </a:t>
            </a:r>
            <a:r>
              <a:rPr lang="en-US" dirty="0" err="1"/>
              <a:t>Lamport</a:t>
            </a:r>
            <a:r>
              <a:rPr lang="en-US" dirty="0"/>
              <a:t>, </a:t>
            </a:r>
            <a:r>
              <a:rPr lang="en-US" altLang="zh-CN" dirty="0" smtClean="0"/>
              <a:t>etc.</a:t>
            </a:r>
            <a:r>
              <a:rPr lang="zh-CN" altLang="en-US" dirty="0" smtClean="0"/>
              <a:t> </a:t>
            </a:r>
            <a:r>
              <a:rPr lang="en-US" altLang="zh-CN" dirty="0" smtClean="0"/>
              <a:t>)</a:t>
            </a:r>
          </a:p>
          <a:p>
            <a:pPr lvl="1"/>
            <a:r>
              <a:rPr lang="en-US" altLang="zh-CN" dirty="0"/>
              <a:t>The important thing is that every general agree on a common decision, for a halfhearted attack by a few generals would become a rout, and would be worse than either a coordinated attack or a coordinated retreat.</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9</a:t>
            </a:fld>
            <a:endParaRPr lang="zh-CN" altLang="en-US"/>
          </a:p>
        </p:txBody>
      </p:sp>
    </p:spTree>
    <p:extLst>
      <p:ext uri="{BB962C8B-B14F-4D97-AF65-F5344CB8AC3E}">
        <p14:creationId xmlns:p14="http://schemas.microsoft.com/office/powerpoint/2010/main" val="528282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7074</TotalTime>
  <Words>615</Words>
  <Application>Microsoft Macintosh PowerPoint</Application>
  <PresentationFormat>On-screen Show (4:3)</PresentationFormat>
  <Paragraphs>142</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华文中宋</vt:lpstr>
      <vt:lpstr>宋体</vt:lpstr>
      <vt:lpstr>Arial</vt:lpstr>
      <vt:lpstr>Calibri</vt:lpstr>
      <vt:lpstr>Gill Sans MT</vt:lpstr>
      <vt:lpstr>Verdana</vt:lpstr>
      <vt:lpstr>Wingdings 2</vt:lpstr>
      <vt:lpstr>Solstice</vt:lpstr>
      <vt:lpstr>Distributed Database Systems</vt:lpstr>
      <vt:lpstr>Reliability</vt:lpstr>
      <vt:lpstr>Types of Failures</vt:lpstr>
      <vt:lpstr>Types of Failures </vt:lpstr>
      <vt:lpstr>Failure Models</vt:lpstr>
      <vt:lpstr>Node Models</vt:lpstr>
      <vt:lpstr>Node Models</vt:lpstr>
      <vt:lpstr>Byzantine Generals' Problem</vt:lpstr>
      <vt:lpstr>Byzantine Generals' Problem</vt:lpstr>
      <vt:lpstr>Byzantine Generals' Problem</vt:lpstr>
      <vt:lpstr>Network Models</vt:lpstr>
      <vt:lpstr>Network Models</vt:lpstr>
      <vt:lpstr>Network Models</vt:lpstr>
      <vt:lpstr>Case Study</vt:lpstr>
      <vt:lpstr>Scenarios</vt:lpstr>
      <vt:lpstr>Distributed Commit Problem</vt:lpstr>
      <vt:lpstr>Distributed Commit Problem</vt:lpstr>
      <vt:lpstr>Centralized Two-Phase Commit</vt:lpstr>
      <vt:lpstr>Phase I</vt:lpstr>
      <vt:lpstr>Phase 2</vt:lpstr>
      <vt:lpstr>Centralized Two-Phase Commit</vt:lpstr>
      <vt:lpstr>Centralized Two-Phase Commit</vt:lpstr>
    </vt:vector>
  </TitlesOfParts>
  <Company>DB Group, Tsinghua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Systems</dc:title>
  <dc:creator>Hao Wu</dc:creator>
  <cp:lastModifiedBy>范举</cp:lastModifiedBy>
  <cp:revision>1367</cp:revision>
  <dcterms:created xsi:type="dcterms:W3CDTF">2007-09-19T09:41:51Z</dcterms:created>
  <dcterms:modified xsi:type="dcterms:W3CDTF">2018-11-22T04:09:50Z</dcterms:modified>
</cp:coreProperties>
</file>