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6"/>
  </p:notesMasterIdLst>
  <p:handoutMasterIdLst>
    <p:handoutMasterId r:id="rId97"/>
  </p:handoutMasterIdLst>
  <p:sldIdLst>
    <p:sldId id="256" r:id="rId2"/>
    <p:sldId id="257" r:id="rId3"/>
    <p:sldId id="274" r:id="rId4"/>
    <p:sldId id="292" r:id="rId5"/>
    <p:sldId id="293" r:id="rId6"/>
    <p:sldId id="294" r:id="rId7"/>
    <p:sldId id="277" r:id="rId8"/>
    <p:sldId id="329" r:id="rId9"/>
    <p:sldId id="275" r:id="rId10"/>
    <p:sldId id="330" r:id="rId11"/>
    <p:sldId id="331" r:id="rId12"/>
    <p:sldId id="332" r:id="rId13"/>
    <p:sldId id="299" r:id="rId14"/>
    <p:sldId id="347" r:id="rId15"/>
    <p:sldId id="333" r:id="rId16"/>
    <p:sldId id="334" r:id="rId17"/>
    <p:sldId id="335" r:id="rId18"/>
    <p:sldId id="336" r:id="rId19"/>
    <p:sldId id="337" r:id="rId20"/>
    <p:sldId id="338" r:id="rId21"/>
    <p:sldId id="29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9" r:id="rId32"/>
    <p:sldId id="350" r:id="rId33"/>
    <p:sldId id="351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87" r:id="rId44"/>
    <p:sldId id="388" r:id="rId45"/>
    <p:sldId id="310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1" autoAdjust="0"/>
    <p:restoredTop sz="74805"/>
  </p:normalViewPr>
  <p:slideViewPr>
    <p:cSldViewPr>
      <p:cViewPr>
        <p:scale>
          <a:sx n="88" d="100"/>
          <a:sy n="88" d="100"/>
        </p:scale>
        <p:origin x="19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notesMaster" Target="notesMasters/notesMaster1.xml"/><Relationship Id="rId97" Type="http://schemas.openxmlformats.org/officeDocument/2006/relationships/handoutMaster" Target="handoutMasters/handoutMaster1.xml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2F193-7495-4725-AE67-86DFCAF299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CA27D6-283E-4E80-B578-522D6890290B}">
      <dgm:prSet/>
      <dgm:spPr/>
      <dgm:t>
        <a:bodyPr/>
        <a:lstStyle/>
        <a:p>
          <a:pPr rtl="0"/>
          <a:r>
            <a:rPr lang="en-US" dirty="0" smtClean="0"/>
            <a:t>Completeness</a:t>
          </a:r>
          <a:endParaRPr lang="zh-CN" dirty="0"/>
        </a:p>
      </dgm:t>
    </dgm:pt>
    <dgm:pt modelId="{8AD18876-40E5-4355-9ADA-BF41B3E9F09D}" type="par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825E39A4-C25B-481D-B770-55C5F45AFC5F}" type="sib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D3D6CB20-4798-4A1A-9DEB-11434C18B489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130B485-2651-4AE9-B021-4B5CC5E029C0}" type="par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E4F18151-99AA-4AB4-89C6-48C2980A1C27}" type="sib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AFAEAC5A-5FA5-4662-923A-E64AF1BABC09}">
      <dgm:prSet/>
      <dgm:spPr/>
      <dgm:t>
        <a:bodyPr/>
        <a:lstStyle/>
        <a:p>
          <a:pPr rtl="0"/>
          <a:r>
            <a:rPr lang="en-US" dirty="0" smtClean="0"/>
            <a:t>Reconstruction</a:t>
          </a:r>
          <a:endParaRPr lang="zh-CN" dirty="0"/>
        </a:p>
      </dgm:t>
    </dgm:pt>
    <dgm:pt modelId="{9E592B91-B12E-49CF-AED9-219B3A64128F}" type="par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8EE0511E-E19D-49EA-95EC-23655858B865}" type="sib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D9C978D7-8C7A-473D-A4A9-3FC2C0E0BA9F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i="1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i="1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469C371-9401-46A1-AD58-7FE936F39B66}" type="par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FF1CC689-7AAC-41D4-8C91-6AC4A1488B30}" type="sib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45DF4D46-17D0-4D73-803F-0386D1DF8BBD}">
      <dgm:prSet/>
      <dgm:spPr/>
      <dgm:t>
        <a:bodyPr/>
        <a:lstStyle/>
        <a:p>
          <a:pPr rtl="0"/>
          <a:r>
            <a:rPr lang="en-US" dirty="0" err="1" smtClean="0"/>
            <a:t>Disjointness</a:t>
          </a:r>
          <a:endParaRPr lang="zh-CN" dirty="0"/>
        </a:p>
      </dgm:t>
    </dgm:pt>
    <dgm:pt modelId="{2D538B0A-04CD-4B81-AFF6-1268BAE71F7E}" type="par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D943783C-5C76-415C-9674-A69FF443AE80}" type="sib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E12A5153-FF29-4078-8A1A-339EFDA41EAD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82475C39-022E-4470-9488-653E9380407B}" type="par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0BA5410D-7BAB-4EBC-9A85-BD3CE5633F00}" type="sib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71FCD280-5C66-446A-97C6-1172CA6BFB0C}" type="pres">
      <dgm:prSet presAssocID="{6AB2F193-7495-4725-AE67-86DFCAF299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E3BF2B-139E-4C4E-8930-9E92684F532E}" type="pres">
      <dgm:prSet presAssocID="{22CA27D6-283E-4E80-B578-522D689029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8044-F077-4A9B-9C4D-B4B3DA4006F5}" type="pres">
      <dgm:prSet presAssocID="{22CA27D6-283E-4E80-B578-522D6890290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D532A5-833A-468E-8BFF-D4A4557D2657}" type="pres">
      <dgm:prSet presAssocID="{AFAEAC5A-5FA5-4662-923A-E64AF1BABC0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AE868-51BE-4B46-B87B-57A768EDE2E0}" type="pres">
      <dgm:prSet presAssocID="{AFAEAC5A-5FA5-4662-923A-E64AF1BABC0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7C4AE-146B-4BB2-AAC9-48670090E66F}" type="pres">
      <dgm:prSet presAssocID="{45DF4D46-17D0-4D73-803F-0386D1DF8B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41C35E-EDDD-43BC-A8A5-3B8A1F589862}" type="pres">
      <dgm:prSet presAssocID="{45DF4D46-17D0-4D73-803F-0386D1DF8BB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77F7EC-7278-024E-AC6D-C89DC1D7F6AA}" type="presOf" srcId="{45DF4D46-17D0-4D73-803F-0386D1DF8BBD}" destId="{8327C4AE-146B-4BB2-AAC9-48670090E66F}" srcOrd="0" destOrd="0" presId="urn:microsoft.com/office/officeart/2005/8/layout/vList2"/>
    <dgm:cxn modelId="{0769E690-EFCC-894A-A6F0-F4AC78E6E918}" type="presOf" srcId="{E12A5153-FF29-4078-8A1A-339EFDA41EAD}" destId="{5941C35E-EDDD-43BC-A8A5-3B8A1F589862}" srcOrd="0" destOrd="0" presId="urn:microsoft.com/office/officeart/2005/8/layout/vList2"/>
    <dgm:cxn modelId="{D95A8B70-BD86-46CE-A0A6-B4AB04273AC8}" srcId="{6AB2F193-7495-4725-AE67-86DFCAF2998C}" destId="{45DF4D46-17D0-4D73-803F-0386D1DF8BBD}" srcOrd="2" destOrd="0" parTransId="{2D538B0A-04CD-4B81-AFF6-1268BAE71F7E}" sibTransId="{D943783C-5C76-415C-9674-A69FF443AE80}"/>
    <dgm:cxn modelId="{A023D497-9EBC-8D46-8138-8887AE446B34}" type="presOf" srcId="{D9C978D7-8C7A-473D-A4A9-3FC2C0E0BA9F}" destId="{93FAE868-51BE-4B46-B87B-57A768EDE2E0}" srcOrd="0" destOrd="0" presId="urn:microsoft.com/office/officeart/2005/8/layout/vList2"/>
    <dgm:cxn modelId="{5BB2A70F-CFF5-1040-A5F7-D111965B4FF7}" type="presOf" srcId="{6AB2F193-7495-4725-AE67-86DFCAF2998C}" destId="{71FCD280-5C66-446A-97C6-1172CA6BFB0C}" srcOrd="0" destOrd="0" presId="urn:microsoft.com/office/officeart/2005/8/layout/vList2"/>
    <dgm:cxn modelId="{D4E107AE-BEFB-4DFD-8E1E-962C438DF83F}" srcId="{AFAEAC5A-5FA5-4662-923A-E64AF1BABC09}" destId="{D9C978D7-8C7A-473D-A4A9-3FC2C0E0BA9F}" srcOrd="0" destOrd="0" parTransId="{3469C371-9401-46A1-AD58-7FE936F39B66}" sibTransId="{FF1CC689-7AAC-41D4-8C91-6AC4A1488B30}"/>
    <dgm:cxn modelId="{5260B0CF-C263-4F88-A5FD-770195BE590A}" srcId="{22CA27D6-283E-4E80-B578-522D6890290B}" destId="{D3D6CB20-4798-4A1A-9DEB-11434C18B489}" srcOrd="0" destOrd="0" parTransId="{3130B485-2651-4AE9-B021-4B5CC5E029C0}" sibTransId="{E4F18151-99AA-4AB4-89C6-48C2980A1C27}"/>
    <dgm:cxn modelId="{F3BBDA62-E73F-4211-B792-5B6747A56732}" srcId="{45DF4D46-17D0-4D73-803F-0386D1DF8BBD}" destId="{E12A5153-FF29-4078-8A1A-339EFDA41EAD}" srcOrd="0" destOrd="0" parTransId="{82475C39-022E-4470-9488-653E9380407B}" sibTransId="{0BA5410D-7BAB-4EBC-9A85-BD3CE5633F00}"/>
    <dgm:cxn modelId="{A7048ACC-78AB-794B-8951-72E55BF363A6}" type="presOf" srcId="{D3D6CB20-4798-4A1A-9DEB-11434C18B489}" destId="{B85B8044-F077-4A9B-9C4D-B4B3DA4006F5}" srcOrd="0" destOrd="0" presId="urn:microsoft.com/office/officeart/2005/8/layout/vList2"/>
    <dgm:cxn modelId="{010D98CA-F3BF-CC4C-9B02-599A432FD570}" type="presOf" srcId="{22CA27D6-283E-4E80-B578-522D6890290B}" destId="{79E3BF2B-139E-4C4E-8930-9E92684F532E}" srcOrd="0" destOrd="0" presId="urn:microsoft.com/office/officeart/2005/8/layout/vList2"/>
    <dgm:cxn modelId="{E001B97C-5C24-4C60-9497-7C410064D824}" srcId="{6AB2F193-7495-4725-AE67-86DFCAF2998C}" destId="{AFAEAC5A-5FA5-4662-923A-E64AF1BABC09}" srcOrd="1" destOrd="0" parTransId="{9E592B91-B12E-49CF-AED9-219B3A64128F}" sibTransId="{8EE0511E-E19D-49EA-95EC-23655858B865}"/>
    <dgm:cxn modelId="{E4B3123B-D2E9-4947-9370-D8ED2DF66C13}" srcId="{6AB2F193-7495-4725-AE67-86DFCAF2998C}" destId="{22CA27D6-283E-4E80-B578-522D6890290B}" srcOrd="0" destOrd="0" parTransId="{8AD18876-40E5-4355-9ADA-BF41B3E9F09D}" sibTransId="{825E39A4-C25B-481D-B770-55C5F45AFC5F}"/>
    <dgm:cxn modelId="{129F5B1F-C0C2-9342-B4C1-34320A7ECBA5}" type="presOf" srcId="{AFAEAC5A-5FA5-4662-923A-E64AF1BABC09}" destId="{C6D532A5-833A-468E-8BFF-D4A4557D2657}" srcOrd="0" destOrd="0" presId="urn:microsoft.com/office/officeart/2005/8/layout/vList2"/>
    <dgm:cxn modelId="{D7BBD363-282D-6E4A-92D5-052D860C2080}" type="presParOf" srcId="{71FCD280-5C66-446A-97C6-1172CA6BFB0C}" destId="{79E3BF2B-139E-4C4E-8930-9E92684F532E}" srcOrd="0" destOrd="0" presId="urn:microsoft.com/office/officeart/2005/8/layout/vList2"/>
    <dgm:cxn modelId="{2761B6DA-275B-C14A-967A-8428700F0CF4}" type="presParOf" srcId="{71FCD280-5C66-446A-97C6-1172CA6BFB0C}" destId="{B85B8044-F077-4A9B-9C4D-B4B3DA4006F5}" srcOrd="1" destOrd="0" presId="urn:microsoft.com/office/officeart/2005/8/layout/vList2"/>
    <dgm:cxn modelId="{420C4EAE-83EE-334C-A02E-99C50A393519}" type="presParOf" srcId="{71FCD280-5C66-446A-97C6-1172CA6BFB0C}" destId="{C6D532A5-833A-468E-8BFF-D4A4557D2657}" srcOrd="2" destOrd="0" presId="urn:microsoft.com/office/officeart/2005/8/layout/vList2"/>
    <dgm:cxn modelId="{BBEA8D32-E27A-9549-93EA-FDC7F1399EAD}" type="presParOf" srcId="{71FCD280-5C66-446A-97C6-1172CA6BFB0C}" destId="{93FAE868-51BE-4B46-B87B-57A768EDE2E0}" srcOrd="3" destOrd="0" presId="urn:microsoft.com/office/officeart/2005/8/layout/vList2"/>
    <dgm:cxn modelId="{EFE8B7D3-5AD6-3B47-81E7-F7A6D0789694}" type="presParOf" srcId="{71FCD280-5C66-446A-97C6-1172CA6BFB0C}" destId="{8327C4AE-146B-4BB2-AAC9-48670090E66F}" srcOrd="4" destOrd="0" presId="urn:microsoft.com/office/officeart/2005/8/layout/vList2"/>
    <dgm:cxn modelId="{E55A44E0-7588-1C4B-A5FD-7F633B8E7DD5}" type="presParOf" srcId="{71FCD280-5C66-446A-97C6-1172CA6BFB0C}" destId="{5941C35E-EDDD-43BC-A8A5-3B8A1F58986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B63584-37FA-46CF-97B2-2067416414E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34061E-ECB6-4116-A5BD-19BBC064AB94}">
      <dgm:prSet/>
      <dgm:spPr/>
      <dgm:t>
        <a:bodyPr/>
        <a:lstStyle/>
        <a:p>
          <a:pPr rtl="0"/>
          <a:r>
            <a:rPr lang="en-US" dirty="0" smtClean="0"/>
            <a:t>Simple predicates</a:t>
          </a:r>
          <a:endParaRPr lang="zh-CN" dirty="0"/>
        </a:p>
      </dgm:t>
    </dgm:pt>
    <dgm:pt modelId="{A618018E-9E74-4181-815A-20B6DB4CEC62}" type="par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82406125-34FB-4049-A42B-D152E12FF04F}" type="sib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0F6EE403-900E-4777-83B5-B1491A878D5D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br>
            <a:rPr lang="en-US" dirty="0" smtClean="0"/>
          </a:br>
          <a:r>
            <a:rPr lang="en-US" dirty="0" smtClean="0"/>
            <a:t>TITLE = “Syst. Anal.”</a:t>
          </a:r>
          <a:br>
            <a:rPr lang="en-US" dirty="0" smtClean="0"/>
          </a:br>
          <a:r>
            <a:rPr lang="en-US" dirty="0" smtClean="0"/>
            <a:t>TITLE = “Mech. Eng.”</a:t>
          </a:r>
          <a:br>
            <a:rPr lang="en-US" dirty="0" smtClean="0"/>
          </a:br>
          <a:r>
            <a:rPr lang="en-US" dirty="0" smtClean="0"/>
            <a:t>TITLE = “Programmer”</a:t>
          </a:r>
          <a:br>
            <a:rPr lang="en-US" dirty="0" smtClean="0"/>
          </a:b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endParaRPr lang="zh-CN" dirty="0"/>
        </a:p>
      </dgm:t>
    </dgm:pt>
    <dgm:pt modelId="{756D3C7F-1C30-4B2C-85A5-DCE054421618}" type="par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2AAF0E94-5BB3-40BA-8634-93464D293180}" type="sib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4B9AD0BD-14E7-4CD9-BE59-AE4BB010544F}">
      <dgm:prSet/>
      <dgm:spPr/>
      <dgm:t>
        <a:bodyPr/>
        <a:lstStyle/>
        <a:p>
          <a:pPr rtl="0"/>
          <a:r>
            <a:rPr lang="en-US" dirty="0" smtClean="0"/>
            <a:t>Midterm predicates</a:t>
          </a:r>
          <a:endParaRPr lang="zh-CN" dirty="0"/>
        </a:p>
      </dgm:t>
    </dgm:pt>
    <dgm:pt modelId="{1F5BFA10-EF83-40D4-84F0-FAEB8BE57EDF}" type="par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D4AAFE5A-34A6-407F-8C67-8CD34C28D0C9}" type="sib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F3A33568-00E0-424A-98EC-2D77F0E362F2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TITLE = “Elect. </a:t>
          </a:r>
          <a:r>
            <a:rPr lang="da-DK" dirty="0" smtClean="0"/>
            <a:t>Eng.”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da-DK" dirty="0" smtClean="0"/>
            <a:t>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da-DK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&lt;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en-US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br>
            <a:rPr lang="en-US" dirty="0" smtClean="0"/>
          </a:br>
          <a:r>
            <a:rPr lang="en-US" dirty="0" smtClean="0"/>
            <a:t>…</a:t>
          </a:r>
          <a:br>
            <a:rPr lang="en-US" dirty="0" smtClean="0"/>
          </a:br>
          <a:r>
            <a:rPr lang="en-US" dirty="0" smtClean="0"/>
            <a:t>more, but some are meaningless.</a:t>
          </a:r>
          <a:endParaRPr lang="zh-CN" dirty="0"/>
        </a:p>
      </dgm:t>
    </dgm:pt>
    <dgm:pt modelId="{B67F4E93-11A4-455C-B63D-25BFE2533AB3}" type="par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06BBE84C-7446-4BA0-AF99-3E34CBAF6581}" type="sib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A49A0974-2A4D-46DA-8D2F-3B4E4A07CCDC}" type="pres">
      <dgm:prSet presAssocID="{CAB63584-37FA-46CF-97B2-2067416414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F37C8-4311-49EC-8187-1E3C429C85A4}" type="pres">
      <dgm:prSet presAssocID="{D334061E-ECB6-4116-A5BD-19BBC064AB94}" presName="composite" presStyleCnt="0"/>
      <dgm:spPr/>
    </dgm:pt>
    <dgm:pt modelId="{1277711D-7B60-4CD4-B080-2E7263D800C0}" type="pres">
      <dgm:prSet presAssocID="{D334061E-ECB6-4116-A5BD-19BBC064AB94}" presName="parTx" presStyleLbl="alignNode1" presStyleIdx="0" presStyleCnt="2" custScaleX="69592" custLinFactNeighborX="-111" custLinFactNeighborY="-86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1CC72-5C95-4D6F-AA74-DB9B076952DE}" type="pres">
      <dgm:prSet presAssocID="{D334061E-ECB6-4116-A5BD-19BBC064AB94}" presName="desTx" presStyleLbl="alignAccFollowNode1" presStyleIdx="0" presStyleCnt="2" custScaleX="69592" custScaleY="73134" custLinFactNeighborX="-111" custLinFactNeighborY="-270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8E9CC-498C-4443-B50C-403848071160}" type="pres">
      <dgm:prSet presAssocID="{82406125-34FB-4049-A42B-D152E12FF04F}" presName="space" presStyleCnt="0"/>
      <dgm:spPr/>
    </dgm:pt>
    <dgm:pt modelId="{C2F6511B-EFC3-45E3-83C1-6A40E5F930B4}" type="pres">
      <dgm:prSet presAssocID="{4B9AD0BD-14E7-4CD9-BE59-AE4BB010544F}" presName="composite" presStyleCnt="0"/>
      <dgm:spPr/>
    </dgm:pt>
    <dgm:pt modelId="{F15C2B03-C362-4B15-B836-DA4FD4DF2D44}" type="pres">
      <dgm:prSet presAssocID="{4B9AD0BD-14E7-4CD9-BE59-AE4BB010544F}" presName="parTx" presStyleLbl="alignNode1" presStyleIdx="1" presStyleCnt="2" custScaleX="140501" custLinFactNeighborX="-1922" custLinFactNeighborY="-665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2AE31-5796-498C-A2FA-91D006E2DAE6}" type="pres">
      <dgm:prSet presAssocID="{4B9AD0BD-14E7-4CD9-BE59-AE4BB010544F}" presName="desTx" presStyleLbl="alignAccFollowNode1" presStyleIdx="1" presStyleCnt="2" custScaleX="140305" custScaleY="87211" custLinFactNeighborX="-2020" custLinFactNeighborY="-17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596C5F-C407-2546-AA0A-7751B70086A6}" type="presOf" srcId="{CAB63584-37FA-46CF-97B2-2067416414EC}" destId="{A49A0974-2A4D-46DA-8D2F-3B4E4A07CCDC}" srcOrd="0" destOrd="0" presId="urn:microsoft.com/office/officeart/2005/8/layout/hList1"/>
    <dgm:cxn modelId="{25E9502D-D6AF-488D-8E49-FD45124F6088}" srcId="{CAB63584-37FA-46CF-97B2-2067416414EC}" destId="{D334061E-ECB6-4116-A5BD-19BBC064AB94}" srcOrd="0" destOrd="0" parTransId="{A618018E-9E74-4181-815A-20B6DB4CEC62}" sibTransId="{82406125-34FB-4049-A42B-D152E12FF04F}"/>
    <dgm:cxn modelId="{99B41166-5387-48FA-9480-4F9833B19E6B}" srcId="{CAB63584-37FA-46CF-97B2-2067416414EC}" destId="{4B9AD0BD-14E7-4CD9-BE59-AE4BB010544F}" srcOrd="1" destOrd="0" parTransId="{1F5BFA10-EF83-40D4-84F0-FAEB8BE57EDF}" sibTransId="{D4AAFE5A-34A6-407F-8C67-8CD34C28D0C9}"/>
    <dgm:cxn modelId="{ACEF758B-DFEE-144F-B962-DB4AB41621D4}" type="presOf" srcId="{F3A33568-00E0-424A-98EC-2D77F0E362F2}" destId="{C6F2AE31-5796-498C-A2FA-91D006E2DAE6}" srcOrd="0" destOrd="0" presId="urn:microsoft.com/office/officeart/2005/8/layout/hList1"/>
    <dgm:cxn modelId="{61FCD58F-7BB2-F24A-872C-CA426F6E5403}" type="presOf" srcId="{D334061E-ECB6-4116-A5BD-19BBC064AB94}" destId="{1277711D-7B60-4CD4-B080-2E7263D800C0}" srcOrd="0" destOrd="0" presId="urn:microsoft.com/office/officeart/2005/8/layout/hList1"/>
    <dgm:cxn modelId="{1DF84D8C-B9DC-40CE-953B-1CDFE1DA5359}" srcId="{D334061E-ECB6-4116-A5BD-19BBC064AB94}" destId="{0F6EE403-900E-4777-83B5-B1491A878D5D}" srcOrd="0" destOrd="0" parTransId="{756D3C7F-1C30-4B2C-85A5-DCE054421618}" sibTransId="{2AAF0E94-5BB3-40BA-8634-93464D293180}"/>
    <dgm:cxn modelId="{9CD1983F-CAEE-5D4C-AE7D-6543A6CF6AA1}" type="presOf" srcId="{4B9AD0BD-14E7-4CD9-BE59-AE4BB010544F}" destId="{F15C2B03-C362-4B15-B836-DA4FD4DF2D44}" srcOrd="0" destOrd="0" presId="urn:microsoft.com/office/officeart/2005/8/layout/hList1"/>
    <dgm:cxn modelId="{DE22725A-5617-46FD-A81B-8C41A0554732}" srcId="{4B9AD0BD-14E7-4CD9-BE59-AE4BB010544F}" destId="{F3A33568-00E0-424A-98EC-2D77F0E362F2}" srcOrd="0" destOrd="0" parTransId="{B67F4E93-11A4-455C-B63D-25BFE2533AB3}" sibTransId="{06BBE84C-7446-4BA0-AF99-3E34CBAF6581}"/>
    <dgm:cxn modelId="{71518D47-1F5F-2C40-AF29-4EC2D8FED823}" type="presOf" srcId="{0F6EE403-900E-4777-83B5-B1491A878D5D}" destId="{7681CC72-5C95-4D6F-AA74-DB9B076952DE}" srcOrd="0" destOrd="0" presId="urn:microsoft.com/office/officeart/2005/8/layout/hList1"/>
    <dgm:cxn modelId="{C6B855DA-61E1-174B-9EAC-9F73AC9268B7}" type="presParOf" srcId="{A49A0974-2A4D-46DA-8D2F-3B4E4A07CCDC}" destId="{336F37C8-4311-49EC-8187-1E3C429C85A4}" srcOrd="0" destOrd="0" presId="urn:microsoft.com/office/officeart/2005/8/layout/hList1"/>
    <dgm:cxn modelId="{41BCBF5D-CA6D-0946-AE56-057BD5ACECF1}" type="presParOf" srcId="{336F37C8-4311-49EC-8187-1E3C429C85A4}" destId="{1277711D-7B60-4CD4-B080-2E7263D800C0}" srcOrd="0" destOrd="0" presId="urn:microsoft.com/office/officeart/2005/8/layout/hList1"/>
    <dgm:cxn modelId="{A538C9A7-2416-C74D-9DC2-22799712BA7F}" type="presParOf" srcId="{336F37C8-4311-49EC-8187-1E3C429C85A4}" destId="{7681CC72-5C95-4D6F-AA74-DB9B076952DE}" srcOrd="1" destOrd="0" presId="urn:microsoft.com/office/officeart/2005/8/layout/hList1"/>
    <dgm:cxn modelId="{EA5D2277-4055-634C-A9B4-2E4A60391D06}" type="presParOf" srcId="{A49A0974-2A4D-46DA-8D2F-3B4E4A07CCDC}" destId="{2C18E9CC-498C-4443-B50C-403848071160}" srcOrd="1" destOrd="0" presId="urn:microsoft.com/office/officeart/2005/8/layout/hList1"/>
    <dgm:cxn modelId="{F228075E-FEF1-6B4D-A271-77A107625E21}" type="presParOf" srcId="{A49A0974-2A4D-46DA-8D2F-3B4E4A07CCDC}" destId="{C2F6511B-EFC3-45E3-83C1-6A40E5F930B4}" srcOrd="2" destOrd="0" presId="urn:microsoft.com/office/officeart/2005/8/layout/hList1"/>
    <dgm:cxn modelId="{8C0F9386-57F6-5E44-8F72-02B672501DBA}" type="presParOf" srcId="{C2F6511B-EFC3-45E3-83C1-6A40E5F930B4}" destId="{F15C2B03-C362-4B15-B836-DA4FD4DF2D44}" srcOrd="0" destOrd="0" presId="urn:microsoft.com/office/officeart/2005/8/layout/hList1"/>
    <dgm:cxn modelId="{4A20F797-BC3E-B842-A555-BE51C6AB7678}" type="presParOf" srcId="{C2F6511B-EFC3-45E3-83C1-6A40E5F930B4}" destId="{C6F2AE31-5796-498C-A2FA-91D006E2DA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BF2B-139E-4C4E-8930-9E92684F532E}">
      <dsp:nvSpPr>
        <dsp:cNvPr id="0" name=""/>
        <dsp:cNvSpPr/>
      </dsp:nvSpPr>
      <dsp:spPr>
        <a:xfrm>
          <a:off x="0" y="7717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Completeness</a:t>
          </a:r>
          <a:endParaRPr lang="zh-CN" sz="2800" kern="1200" dirty="0"/>
        </a:p>
      </dsp:txBody>
      <dsp:txXfrm>
        <a:off x="31984" y="109158"/>
        <a:ext cx="7434112" cy="591232"/>
      </dsp:txXfrm>
    </dsp:sp>
    <dsp:sp modelId="{B85B8044-F077-4A9B-9C4D-B4B3DA4006F5}">
      <dsp:nvSpPr>
        <dsp:cNvPr id="0" name=""/>
        <dsp:cNvSpPr/>
      </dsp:nvSpPr>
      <dsp:spPr>
        <a:xfrm>
          <a:off x="0" y="732374"/>
          <a:ext cx="7498080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732374"/>
        <a:ext cx="7498080" cy="681030"/>
      </dsp:txXfrm>
    </dsp:sp>
    <dsp:sp modelId="{C6D532A5-833A-468E-8BFF-D4A4557D2657}">
      <dsp:nvSpPr>
        <dsp:cNvPr id="0" name=""/>
        <dsp:cNvSpPr/>
      </dsp:nvSpPr>
      <dsp:spPr>
        <a:xfrm>
          <a:off x="0" y="141340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Reconstruction</a:t>
          </a:r>
          <a:endParaRPr lang="zh-CN" sz="2800" kern="1200" dirty="0"/>
        </a:p>
      </dsp:txBody>
      <dsp:txXfrm>
        <a:off x="31984" y="1445388"/>
        <a:ext cx="7434112" cy="591232"/>
      </dsp:txXfrm>
    </dsp:sp>
    <dsp:sp modelId="{93FAE868-51BE-4B46-B87B-57A768EDE2E0}">
      <dsp:nvSpPr>
        <dsp:cNvPr id="0" name=""/>
        <dsp:cNvSpPr/>
      </dsp:nvSpPr>
      <dsp:spPr>
        <a:xfrm>
          <a:off x="0" y="2068604"/>
          <a:ext cx="749808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068604"/>
        <a:ext cx="7498080" cy="1014300"/>
      </dsp:txXfrm>
    </dsp:sp>
    <dsp:sp modelId="{8327C4AE-146B-4BB2-AAC9-48670090E66F}">
      <dsp:nvSpPr>
        <dsp:cNvPr id="0" name=""/>
        <dsp:cNvSpPr/>
      </dsp:nvSpPr>
      <dsp:spPr>
        <a:xfrm>
          <a:off x="0" y="3082905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Disjointness</a:t>
          </a:r>
          <a:endParaRPr lang="zh-CN" sz="2800" kern="1200" dirty="0"/>
        </a:p>
      </dsp:txBody>
      <dsp:txXfrm>
        <a:off x="31984" y="3114889"/>
        <a:ext cx="7434112" cy="591232"/>
      </dsp:txXfrm>
    </dsp:sp>
    <dsp:sp modelId="{5941C35E-EDDD-43BC-A8A5-3B8A1F589862}">
      <dsp:nvSpPr>
        <dsp:cNvPr id="0" name=""/>
        <dsp:cNvSpPr/>
      </dsp:nvSpPr>
      <dsp:spPr>
        <a:xfrm>
          <a:off x="0" y="3738105"/>
          <a:ext cx="7498080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738105"/>
        <a:ext cx="7498080" cy="985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7711D-7B60-4CD4-B080-2E7263D800C0}">
      <dsp:nvSpPr>
        <dsp:cNvPr id="0" name=""/>
        <dsp:cNvSpPr/>
      </dsp:nvSpPr>
      <dsp:spPr>
        <a:xfrm>
          <a:off x="6" y="214315"/>
          <a:ext cx="212765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predicates</a:t>
          </a:r>
          <a:endParaRPr lang="zh-CN" sz="1600" kern="1200" dirty="0"/>
        </a:p>
      </dsp:txBody>
      <dsp:txXfrm>
        <a:off x="6" y="214315"/>
        <a:ext cx="2127652" cy="460800"/>
      </dsp:txXfrm>
    </dsp:sp>
    <dsp:sp modelId="{7681CC72-5C95-4D6F-AA74-DB9B076952DE}">
      <dsp:nvSpPr>
        <dsp:cNvPr id="0" name=""/>
        <dsp:cNvSpPr/>
      </dsp:nvSpPr>
      <dsp:spPr>
        <a:xfrm>
          <a:off x="6" y="715311"/>
          <a:ext cx="2127652" cy="1927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br>
            <a:rPr lang="en-US" sz="1600" kern="1200" dirty="0" smtClean="0"/>
          </a:br>
          <a:r>
            <a:rPr lang="en-US" sz="1600" kern="1200" dirty="0" smtClean="0"/>
            <a:t>TITLE = “Syst. Anal.”</a:t>
          </a:r>
          <a:br>
            <a:rPr lang="en-US" sz="1600" kern="1200" dirty="0" smtClean="0"/>
          </a:br>
          <a:r>
            <a:rPr lang="en-US" sz="1600" kern="1200" dirty="0" smtClean="0"/>
            <a:t>TITLE = “Mech. Eng.”</a:t>
          </a:r>
          <a:br>
            <a:rPr lang="en-US" sz="1600" kern="1200" dirty="0" smtClean="0"/>
          </a:br>
          <a:r>
            <a:rPr lang="en-US" sz="1600" kern="1200" dirty="0" smtClean="0"/>
            <a:t>TITLE = “Programmer”</a:t>
          </a:r>
          <a:br>
            <a:rPr lang="en-US" sz="1600" kern="1200" dirty="0" smtClean="0"/>
          </a:b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endParaRPr lang="zh-CN" sz="1600" kern="1200" dirty="0"/>
        </a:p>
      </dsp:txBody>
      <dsp:txXfrm>
        <a:off x="6" y="715311"/>
        <a:ext cx="2127652" cy="1927890"/>
      </dsp:txXfrm>
    </dsp:sp>
    <dsp:sp modelId="{F15C2B03-C362-4B15-B836-DA4FD4DF2D44}">
      <dsp:nvSpPr>
        <dsp:cNvPr id="0" name=""/>
        <dsp:cNvSpPr/>
      </dsp:nvSpPr>
      <dsp:spPr>
        <a:xfrm>
          <a:off x="2500316" y="214312"/>
          <a:ext cx="429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Midterm predicates</a:t>
          </a:r>
          <a:endParaRPr lang="zh-CN" sz="1600" kern="1200" dirty="0"/>
        </a:p>
      </dsp:txBody>
      <dsp:txXfrm>
        <a:off x="2500316" y="214312"/>
        <a:ext cx="4295569" cy="460800"/>
      </dsp:txXfrm>
    </dsp:sp>
    <dsp:sp modelId="{C6F2AE31-5796-498C-A2FA-91D006E2DAE6}">
      <dsp:nvSpPr>
        <dsp:cNvPr id="0" name=""/>
        <dsp:cNvSpPr/>
      </dsp:nvSpPr>
      <dsp:spPr>
        <a:xfrm>
          <a:off x="2500316" y="701425"/>
          <a:ext cx="4289577" cy="2298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TITLE = “Elect. </a:t>
          </a:r>
          <a:r>
            <a:rPr lang="da-DK" sz="1600" kern="1200" dirty="0" smtClean="0"/>
            <a:t>Eng.”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da-DK" sz="1600" kern="1200" dirty="0" smtClean="0"/>
            <a:t>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da-DK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&lt;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en-US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br>
            <a:rPr lang="en-US" sz="1600" kern="1200" dirty="0" smtClean="0"/>
          </a:br>
          <a:r>
            <a:rPr lang="en-US" sz="1600" kern="1200" dirty="0" smtClean="0"/>
            <a:t>…</a:t>
          </a:r>
          <a:br>
            <a:rPr lang="en-US" sz="1600" kern="1200" dirty="0" smtClean="0"/>
          </a:br>
          <a:r>
            <a:rPr lang="en-US" sz="1600" kern="1200" dirty="0" smtClean="0"/>
            <a:t>more, but some are meaningless.</a:t>
          </a:r>
          <a:endParaRPr lang="zh-CN" sz="1600" kern="1200" dirty="0"/>
        </a:p>
      </dsp:txBody>
      <dsp:txXfrm>
        <a:off x="2500316" y="701425"/>
        <a:ext cx="4289577" cy="2298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Relationship Id="rId3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A03F28-955A-5443-A280-C3863F65918B}" type="datetimeFigureOut">
              <a:rPr lang="en-US"/>
              <a:pPr>
                <a:defRPr/>
              </a:pPr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DCBC77-1ECF-214B-A1CC-F4C99515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EA36B4-68E2-1B4D-A031-6A7494FBBE6C}" type="datetimeFigureOut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C99E013-7C1C-574F-B5D1-4141CB980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C5AB885-F171-2741-AFE5-F16C27B0C7BF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Disjointness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horizontal</a:t>
            </a:r>
            <a:r>
              <a:rPr lang="zh-CN" altLang="en-US"/>
              <a:t> </a:t>
            </a:r>
            <a:r>
              <a:rPr lang="en-US" altLang="zh-CN"/>
              <a:t>fragmentation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duplicated</a:t>
            </a:r>
            <a:r>
              <a:rPr lang="zh-CN" altLang="en-US"/>
              <a:t> </a:t>
            </a:r>
            <a:r>
              <a:rPr lang="en-US" altLang="zh-CN"/>
              <a:t>keys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vertical</a:t>
            </a:r>
            <a:r>
              <a:rPr lang="zh-CN" altLang="en-US"/>
              <a:t> </a:t>
            </a:r>
            <a:r>
              <a:rPr lang="en-US" altLang="zh-CN"/>
              <a:t>fragementation</a:t>
            </a:r>
            <a:endParaRPr lang="en-US" altLang="x-none">
              <a:ea typeface="宋体" charset="-122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86836C8-C5C8-2C41-A871-AA3461FAF56B}" type="slidenum">
              <a:rPr lang="zh-CN" altLang="en-US">
                <a:latin typeface="Calibri" charset="0"/>
              </a:rPr>
              <a:pPr/>
              <a:t>21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6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As the data distribution based on BUDGET is unknown!</a:t>
            </a: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52BF0D-6837-084E-B277-9B93972C901B}" type="slidenum">
              <a:rPr lang="zh-CN" altLang="en-US"/>
              <a:pPr>
                <a:spcBef>
                  <a:spcPct val="0"/>
                </a:spcBef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9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592C50E-1C25-A549-A552-C0B1E588D6AA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This definition is very formal and difficult to realize. Therefore, intuition and expertise are encouraged to use.</a:t>
            </a:r>
            <a:endParaRPr lang="zh-CN" altLang="en-US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2CE88BB-97A7-0D4C-A91F-17D94CD4FB2A}" type="slidenum">
              <a:rPr lang="zh-CN" altLang="en-US"/>
              <a:pPr>
                <a:spcBef>
                  <a:spcPct val="0"/>
                </a:spcBef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4.</a:t>
            </a:r>
            <a:r>
              <a:rPr lang="zh-CN" altLang="en-US"/>
              <a:t> </a:t>
            </a:r>
            <a:r>
              <a:rPr lang="en-US" altLang="zh-CN"/>
              <a:t>Distribution</a:t>
            </a:r>
            <a:r>
              <a:rPr lang="zh-CN" altLang="en-US"/>
              <a:t> </a:t>
            </a:r>
            <a:r>
              <a:rPr lang="en-US" altLang="zh-CN"/>
              <a:t>Design:</a:t>
            </a:r>
            <a:r>
              <a:rPr lang="zh-CN" altLang="en-US"/>
              <a:t> </a:t>
            </a:r>
            <a:r>
              <a:rPr lang="en-US" altLang="zh-CN"/>
              <a:t>Local</a:t>
            </a:r>
            <a:r>
              <a:rPr lang="zh-CN" altLang="en-US"/>
              <a:t> </a:t>
            </a:r>
            <a:r>
              <a:rPr lang="en-US" altLang="zh-CN"/>
              <a:t>Conceptual</a:t>
            </a:r>
            <a:r>
              <a:rPr lang="zh-CN" altLang="en-US"/>
              <a:t> </a:t>
            </a:r>
            <a:r>
              <a:rPr lang="en-US" altLang="zh-CN"/>
              <a:t>Schema</a:t>
            </a:r>
            <a:r>
              <a:rPr lang="zh-CN" altLang="en-US"/>
              <a:t> </a:t>
            </a:r>
            <a:r>
              <a:rPr lang="en-US" altLang="zh-CN"/>
              <a:t>(LCS)</a:t>
            </a:r>
            <a:endParaRPr lang="en-US" altLang="x-none">
              <a:ea typeface="宋体" charset="-122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CCEE1CF-45D0-AA49-9316-1B9108FC9BAF}" type="slidenum">
              <a:rPr lang="zh-CN" altLang="en-US">
                <a:latin typeface="Calibri" charset="0"/>
              </a:rPr>
              <a:pPr/>
              <a:t>3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7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7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84EA9E-4053-C443-AFFF-4DC67CB71AAF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DC04D5-8001-4442-B962-619DDC28E0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5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82CCA-0BA1-5544-8F73-637638C2609F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0C22F-6D3F-5141-BAF2-8DEAF70968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0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C8D40-3896-C047-A5F0-ED6817C69BDF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E26CB-9807-6648-A483-DCB861CB2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5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A661-9D0A-504F-A7DF-434CACA32F6E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EFDBB-52F5-0F47-B7DF-C339680B8F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10F2-19A5-3E4C-895D-A8C236CEDC41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CEDA1-8852-5D44-B504-11F2D9E81E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FE0219-3501-6E45-8CA4-3B0D7E7E7D5E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03699-A3F6-054B-A8F5-32538A819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5FA1-A029-0A4A-AAE3-3CEB0E08967E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9839-8DA0-6E41-979A-C7D600561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6F1170-0D75-3E44-8F50-642B1C70BC02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A77DA5-7085-9948-AA6E-0146C8F96C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1228-6480-CC47-86E0-FACD0B7973AA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4C39-E83D-CB44-9E7B-78B60AE753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1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D27120-8142-A24E-ACFB-D659A675589C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859D3-0C1B-F045-9E07-B89C708DEA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2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7D2D2C-80B9-F248-AB53-8ED2A385F764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71099-54F0-4E4F-BB99-3329D17026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ABD138-ECB5-B84B-B962-973ACC4CEF97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668EF3-0801-7747-BE99-A3470C87CA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A9F2815-50FC-3F42-8FDA-786769D0CE8D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5C7E5586-5F44-8D40-930E-114B1B673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6" r:id="rId2"/>
    <p:sldLayoutId id="2147483793" r:id="rId3"/>
    <p:sldLayoutId id="2147483787" r:id="rId4"/>
    <p:sldLayoutId id="2147483794" r:id="rId5"/>
    <p:sldLayoutId id="2147483788" r:id="rId6"/>
    <p:sldLayoutId id="2147483795" r:id="rId7"/>
    <p:sldLayoutId id="2147483796" r:id="rId8"/>
    <p:sldLayoutId id="2147483797" r:id="rId9"/>
    <p:sldLayoutId id="2147483789" r:id="rId10"/>
    <p:sldLayoutId id="2147483790" r:id="rId11"/>
    <p:sldLayoutId id="214748379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M-MIN.doc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7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-HORIZONTAL.doc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png"/><Relationship Id="rId6" Type="http://schemas.openxmlformats.org/officeDocument/2006/relationships/oleObject" Target="../embeddings/oleObject8.bin"/><Relationship Id="rId7" Type="http://schemas.openxmlformats.org/officeDocument/2006/relationships/image" Target="../media/image28.wmf"/><Relationship Id="rId8" Type="http://schemas.openxmlformats.org/officeDocument/2006/relationships/image" Target="../media/image32.wmf"/><Relationship Id="rId9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3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37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4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42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43.emf"/><Relationship Id="rId9" Type="http://schemas.openxmlformats.org/officeDocument/2006/relationships/oleObject" Target="../embeddings/oleObject21.bin"/><Relationship Id="rId10" Type="http://schemas.openxmlformats.org/officeDocument/2006/relationships/oleObject" Target="../embeddings/oleObject2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47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8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4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Chapter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Database </a:t>
            </a:r>
            <a:r>
              <a:rPr lang="en-US" altLang="zh-CN" sz="6000" smtClean="0"/>
              <a:t>Design</a:t>
            </a:r>
            <a:endParaRPr lang="zh-CN" altLang="en-US" sz="2000" dirty="0"/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EBB49-2607-2B40-9191-B0798369918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64376"/>
              </p:ext>
            </p:extLst>
          </p:nvPr>
        </p:nvGraphicFramePr>
        <p:xfrm>
          <a:off x="3420443" y="2083292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0443" y="1508437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24141"/>
              </p:ext>
            </p:extLst>
          </p:nvPr>
        </p:nvGraphicFramePr>
        <p:xfrm>
          <a:off x="1435100" y="4871945"/>
          <a:ext cx="3625850" cy="492126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63663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A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76836"/>
              </p:ext>
            </p:extLst>
          </p:nvPr>
        </p:nvGraphicFramePr>
        <p:xfrm>
          <a:off x="5308600" y="4871945"/>
          <a:ext cx="3625850" cy="8128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08600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B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836213" y="3402938"/>
            <a:ext cx="792088" cy="623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LOC=‘NY’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LOC=‘Paris’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6"/>
          <p:cNvSpPr/>
          <p:nvPr/>
        </p:nvSpPr>
        <p:spPr>
          <a:xfrm>
            <a:off x="1439607" y="5142240"/>
            <a:ext cx="6881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eaLnBrk="1" hangingPunct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  <a:sym typeface="Wingdings"/>
              </a:rPr>
              <a:t></a:t>
            </a:r>
            <a:r>
              <a:rPr lang="zh-CN" alt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</a:rPr>
              <a:t>Primary horizontal fragmentation</a:t>
            </a:r>
            <a:endParaRPr lang="en-US" altLang="zh-CN" sz="3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5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32709"/>
            <a:ext cx="7499350" cy="36307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Primary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that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Derived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another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Two aspects affecting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Data information, and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Application information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C9A2CF-8584-8242-A5AA-5B21E464E8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Primary Horizontal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What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options for horizontal fragmentation?</a:t>
            </a:r>
          </a:p>
          <a:p>
            <a:endParaRPr lang="en-US" sz="2800" dirty="0" smtClean="0"/>
          </a:p>
          <a:p>
            <a:r>
              <a:rPr lang="en-US" sz="2800" dirty="0" smtClean="0"/>
              <a:t>Three common horizontal partitioning techniques</a:t>
            </a:r>
          </a:p>
          <a:p>
            <a:pPr lvl="1"/>
            <a:r>
              <a:rPr lang="en-US" sz="2400" dirty="0" smtClean="0"/>
              <a:t>Round robin</a:t>
            </a:r>
          </a:p>
          <a:p>
            <a:pPr lvl="1"/>
            <a:r>
              <a:rPr lang="en-US" sz="2400" dirty="0" smtClean="0"/>
              <a:t>Hash partitioning</a:t>
            </a:r>
          </a:p>
          <a:p>
            <a:pPr lvl="1"/>
            <a:r>
              <a:rPr lang="en-US" sz="2400" dirty="0" smtClean="0"/>
              <a:t>Range partitioning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			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						t5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Evenly distributes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scanning full relation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point or range queries</a:t>
            </a:r>
            <a:endParaRPr lang="en-US" altLang="x-none" u="sng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220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0508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945432" y="231879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021632" y="28521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021632" y="3309392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021632" y="384279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097832" y="42999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Hash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403350"/>
            <a:ext cx="7772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)=2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)=0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</a:t>
            </a:r>
            <a:r>
              <a:rPr lang="en-US" altLang="x-none" dirty="0" smtClean="0">
                <a:sym typeface="Symbol" charset="2"/>
              </a:rPr>
              <a:t>h</a:t>
            </a:r>
            <a:r>
              <a:rPr lang="en-US" altLang="x-none" dirty="0" smtClean="0"/>
              <a:t>(k</a:t>
            </a:r>
            <a:r>
              <a:rPr lang="en-US" altLang="x-none" sz="2400" dirty="0" smtClean="0"/>
              <a:t>3</a:t>
            </a:r>
            <a:r>
              <a:rPr lang="en-US" altLang="x-none" dirty="0" smtClean="0"/>
              <a:t>)=0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4</a:t>
            </a:r>
            <a:r>
              <a:rPr lang="en-US" altLang="x-none" dirty="0" smtClean="0"/>
              <a:t>)=1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point queries on key; also for joins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range queries; point queries not on key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If hash function good, even distribution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228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770040" y="216535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770040" y="36131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770040" y="26987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770040" y="31559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0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Range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346200"/>
            <a:ext cx="77724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t1: A=5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t2: A=8	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t3: A=2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t4: A=3	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</a:t>
            </a:r>
            <a:r>
              <a:rPr lang="en-US" altLang="x-none" sz="2400" u="sng" dirty="0" smtClean="0"/>
              <a:t>some</a:t>
            </a:r>
            <a:r>
              <a:rPr lang="en-US" altLang="x-none" sz="2400" dirty="0" smtClean="0"/>
              <a:t> range queries on 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Need to select good vector: else unbalance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x-none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data skew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x-none" sz="2400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execution skew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36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080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504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838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63888" y="2032000"/>
            <a:ext cx="1591469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lnSpc>
                <a:spcPct val="40000"/>
              </a:lnSpc>
            </a:pPr>
            <a:r>
              <a:rPr lang="en-US" altLang="x-none" sz="2000"/>
              <a:t>partitioning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dirty="0"/>
              <a:t>vector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6632" y="309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V</a:t>
            </a:r>
            <a:r>
              <a:rPr lang="en-US" altLang="x-none" sz="1800"/>
              <a:t>0</a:t>
            </a:r>
            <a:r>
              <a:rPr lang="en-US" altLang="x-none" sz="2400"/>
              <a:t>  V</a:t>
            </a:r>
            <a:r>
              <a:rPr lang="en-US" altLang="x-none" sz="1800"/>
              <a:t>1</a:t>
            </a:r>
            <a:endParaRPr lang="en-US" altLang="x-none" sz="24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298232" y="210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74432" y="2565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298232" y="317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298232" y="363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BUDGET&gt;20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lost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10≤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20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Introduction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DDB design</a:t>
            </a:r>
          </a:p>
          <a:p>
            <a:pPr lvl="1" eaLnBrk="1" hangingPunct="1"/>
            <a:r>
              <a:rPr lang="en-US" altLang="zh-CN" dirty="0"/>
              <a:t>Making decision on </a:t>
            </a:r>
            <a:r>
              <a:rPr lang="en-US" altLang="zh-CN" dirty="0">
                <a:solidFill>
                  <a:srgbClr val="FF0000"/>
                </a:solidFill>
              </a:rPr>
              <a:t>the placement of data </a:t>
            </a:r>
            <a:r>
              <a:rPr lang="en-US" altLang="zh-CN" dirty="0"/>
              <a:t>across the network </a:t>
            </a:r>
            <a:r>
              <a:rPr lang="en-US" altLang="zh-CN" dirty="0" smtClean="0"/>
              <a:t>components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Input </a:t>
            </a:r>
            <a:r>
              <a:rPr lang="en-US" altLang="zh-CN" dirty="0"/>
              <a:t>of the design: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(applications), </a:t>
            </a:r>
            <a:r>
              <a:rPr lang="en-US" altLang="zh-CN" dirty="0">
                <a:solidFill>
                  <a:srgbClr val="FF0000"/>
                </a:solidFill>
              </a:rPr>
              <a:t>use case of applications</a:t>
            </a:r>
            <a:r>
              <a:rPr lang="en-US" altLang="zh-CN" dirty="0"/>
              <a:t> concerned with sites and frequency</a:t>
            </a:r>
          </a:p>
          <a:p>
            <a:pPr lvl="2" eaLnBrk="1" hangingPunct="1"/>
            <a:r>
              <a:rPr lang="en-US" altLang="zh-CN" dirty="0"/>
              <a:t>Output of the design: a set of </a:t>
            </a:r>
            <a:r>
              <a:rPr lang="en-US" altLang="zh-CN" dirty="0">
                <a:solidFill>
                  <a:srgbClr val="FF0000"/>
                </a:solidFill>
              </a:rPr>
              <a:t>fragments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located at different sites </a:t>
            </a:r>
          </a:p>
          <a:p>
            <a:pPr lvl="1" eaLnBrk="1" hangingPunct="1">
              <a:buSzPct val="80000"/>
            </a:pPr>
            <a:r>
              <a:rPr lang="en-US" altLang="zh-CN" dirty="0"/>
              <a:t>Critical to the performance of DDB and applications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D6741C-7305-DC42-943E-25CCAE88FED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BUDGET&gt;5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duplicated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5&lt;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&lt;10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2">
                    <a:satMod val="130000"/>
                  </a:schemeClr>
                </a:solidFill>
              </a:rPr>
              <a:t>5.2.3 Correctness for Rules of Fragmentation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87A616-8B81-874E-854D-8AB0E17942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/>
            </a:pPr>
            <a:r>
              <a:rPr lang="en-US" altLang="zh-CN" sz="2400" dirty="0" smtClean="0"/>
              <a:t>Check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manually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7744" y="2943101"/>
            <a:ext cx="5657180" cy="330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BUDGET&gt;=10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030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 startAt="2"/>
            </a:pPr>
            <a:r>
              <a:rPr lang="en-US" altLang="zh-CN" sz="2400" dirty="0" smtClean="0"/>
              <a:t>Automatically </a:t>
            </a:r>
            <a:r>
              <a:rPr lang="en-US" altLang="zh-CN" sz="2400" dirty="0"/>
              <a:t>generate fragments with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properties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 of </a:t>
            </a:r>
            <a:r>
              <a:rPr lang="en-US" altLang="zh-CN" dirty="0" smtClean="0"/>
              <a:t>auto-</a:t>
            </a:r>
            <a:r>
              <a:rPr lang="en-US" altLang="x-none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Say queries use predicates: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A&lt;10,  A&gt;5, 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B</a:t>
            </a:r>
            <a:endParaRPr lang="en-US" altLang="x-none" dirty="0" smtClean="0"/>
          </a:p>
          <a:p>
            <a:pPr eaLnBrk="1" hangingPunct="1"/>
            <a:r>
              <a:rPr lang="en-US" altLang="x-none" dirty="0" smtClean="0"/>
              <a:t>Next: 	- generate “</a:t>
            </a:r>
            <a:r>
              <a:rPr lang="en-US" altLang="x-none" dirty="0" err="1" smtClean="0">
                <a:solidFill>
                  <a:srgbClr val="FF0000"/>
                </a:solidFill>
              </a:rPr>
              <a:t>minterm</a:t>
            </a:r>
            <a:r>
              <a:rPr lang="en-US" altLang="x-none" dirty="0" smtClean="0"/>
              <a:t>” predicates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			</a:t>
            </a:r>
            <a:r>
              <a:rPr lang="en-US" altLang="x-none" sz="3200" dirty="0" smtClean="0"/>
              <a:t>- eliminate useless ones</a:t>
            </a:r>
            <a:endParaRPr lang="en-US" altLang="x-non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/>
              <a:t>Minterm</a:t>
            </a:r>
            <a:r>
              <a:rPr lang="en-US" altLang="x-none" dirty="0"/>
              <a:t> predicates (part I)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024880" y="1845469"/>
            <a:ext cx="8586787" cy="3325813"/>
            <a:chOff x="133" y="1055"/>
            <a:chExt cx="5409" cy="2095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 flipV="1">
              <a:off x="173" y="1055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V="1">
              <a:off x="133" y="1916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174" y="2234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98" y="3141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4132" y="135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683" y="1644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4151" y="2506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808" y="291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63688" y="2029222"/>
            <a:ext cx="2448272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09552" y="3945335"/>
            <a:ext cx="2690440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044624" y="1700808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044624" y="1690464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044624" y="1903189"/>
            <a:ext cx="8824912" cy="3268663"/>
            <a:chOff x="45" y="1073"/>
            <a:chExt cx="5559" cy="2059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09" y="107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23" y="253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4" y="285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19" y="312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5" y="1934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45" y="226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263" y="1354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978" y="1671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07704" y="2143274"/>
            <a:ext cx="2952328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Final fragments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2:	</a:t>
            </a:r>
            <a:r>
              <a:rPr lang="en-US" altLang="x-none" smtClean="0"/>
              <a:t>5 &lt; A &lt; 10</a:t>
            </a:r>
            <a:r>
              <a:rPr lang="en-US" altLang="x-none" sz="2400" smtClean="0"/>
              <a:t> 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3:	</a:t>
            </a:r>
            <a:r>
              <a:rPr lang="en-US" altLang="x-none" smtClean="0"/>
              <a:t>5 &lt; A &lt; 10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6: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7: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10: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11: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		</a:t>
            </a:r>
            <a:endParaRPr lang="en-US" altLang="x-non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5.1.1 Top-down 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iteration of five steps: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 analysis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Conceptual design and view integration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E-R representation and translation to RDB schema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Distribution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Data fragmentation and allocation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Physical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Tuning Closely related to architecture issues.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31BB26-3BE6-994D-A731-50F930A0927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Match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Another Desired Fragmentation 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26111" y="2593702"/>
            <a:ext cx="1679575" cy="439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26111" y="3452540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B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26111" y="4357415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C</a:t>
            </a:r>
          </a:p>
        </p:txBody>
      </p:sp>
      <p:sp>
        <p:nvSpPr>
          <p:cNvPr id="9" name="Left Brace 9"/>
          <p:cNvSpPr>
            <a:spLocks/>
          </p:cNvSpPr>
          <p:nvPr/>
        </p:nvSpPr>
        <p:spPr bwMode="auto">
          <a:xfrm>
            <a:off x="3200598" y="2593702"/>
            <a:ext cx="741363" cy="2203450"/>
          </a:xfrm>
          <a:prstGeom prst="leftBrace">
            <a:avLst>
              <a:gd name="adj1" fmla="val 8325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Right Brace 10"/>
          <p:cNvSpPr>
            <a:spLocks/>
          </p:cNvSpPr>
          <p:nvPr/>
        </p:nvSpPr>
        <p:spPr bwMode="auto">
          <a:xfrm>
            <a:off x="6175573" y="2593702"/>
            <a:ext cx="625475" cy="2203450"/>
          </a:xfrm>
          <a:prstGeom prst="righ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522611" y="3033440"/>
            <a:ext cx="17843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frequently</a:t>
            </a:r>
          </a:p>
          <a:p>
            <a:pPr algn="ctr" eaLnBrk="1" hangingPunct="1"/>
            <a:r>
              <a:rPr lang="en-US" altLang="x-none" sz="2800"/>
              <a:t>accessed</a:t>
            </a:r>
          </a:p>
          <a:p>
            <a:pPr algn="ctr" eaLnBrk="1" hangingPunct="1"/>
            <a:r>
              <a:rPr lang="en-US" altLang="x-none" sz="2800"/>
              <a:t>together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983611" y="2827065"/>
            <a:ext cx="16208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try to</a:t>
            </a:r>
          </a:p>
          <a:p>
            <a:pPr algn="ctr" eaLnBrk="1" hangingPunct="1"/>
            <a:r>
              <a:rPr lang="en-US" altLang="x-none" sz="2800"/>
              <a:t>place in</a:t>
            </a:r>
          </a:p>
          <a:p>
            <a:pPr algn="ctr" eaLnBrk="1" hangingPunct="1"/>
            <a:r>
              <a:rPr lang="en-US" altLang="x-none" sz="2800"/>
              <a:t>same</a:t>
            </a:r>
          </a:p>
          <a:p>
            <a:pPr algn="ctr" eaLnBrk="1" hangingPunct="1"/>
            <a:r>
              <a:rPr lang="en-US" altLang="x-none" sz="2800"/>
              <a:t>fragment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E(#, NM, LOC, SAL,…)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Common  queries:	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</a:t>
            </a:r>
            <a:r>
              <a:rPr lang="en-US" altLang="x-none" dirty="0" err="1" smtClean="0"/>
              <a:t>Qa</a:t>
            </a:r>
            <a:r>
              <a:rPr lang="en-US" altLang="x-none" dirty="0" smtClean="0"/>
              <a:t>: </a:t>
            </a:r>
            <a:r>
              <a:rPr lang="zh-CN" altLang="en-US" dirty="0" smtClean="0"/>
              <a:t>                      </a:t>
            </a:r>
            <a:r>
              <a:rPr lang="en-US" altLang="x-none" dirty="0" err="1" smtClean="0"/>
              <a:t>Qb</a:t>
            </a:r>
            <a:r>
              <a:rPr lang="en-US" altLang="x-none" dirty="0"/>
              <a:t>: </a:t>
            </a: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dirty="0" smtClean="0"/>
              <a:t>select *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select *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from E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from E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where LOC=Sa	</a:t>
            </a:r>
            <a:r>
              <a:rPr lang="zh-CN" altLang="en-US" dirty="0" smtClean="0"/>
              <a:t>         </a:t>
            </a:r>
            <a:r>
              <a:rPr lang="en-US" altLang="x-none" dirty="0" smtClean="0"/>
              <a:t>where LOC=Sb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…	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...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76247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 Pr = {  }   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1</a:t>
            </a:r>
            <a:r>
              <a:rPr lang="en-US" altLang="x-none" smtClean="0"/>
              <a:t> ={ E }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(2) Pr = {LOC=Sa, LOC=Sb}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2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(3) Pr = {LOC=Sa, LOC=Sb, Sal&lt;10}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3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	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5135" y="15664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1789360" y="2015703"/>
            <a:ext cx="304800" cy="4029075"/>
          </a:xfrm>
          <a:prstGeom prst="leftBrace">
            <a:avLst>
              <a:gd name="adj1" fmla="val 1101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3797547" y="17839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3756272" y="42604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883272" y="2736428"/>
            <a:ext cx="273050" cy="1116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3876922" y="4333453"/>
            <a:ext cx="290513" cy="7905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4500810" y="164422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4510335" y="2855491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4637335" y="41556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>
            <a:off x="4670672" y="54383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705597" y="2049041"/>
            <a:ext cx="73025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4856410" y="4198516"/>
            <a:ext cx="582612" cy="15875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845297" y="4123903"/>
            <a:ext cx="406400" cy="4111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759572" y="3249191"/>
            <a:ext cx="512763" cy="514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275135" y="283009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 </a:t>
            </a:r>
            <a:r>
              <a:rPr lang="en-US" altLang="x-none" sz="2000"/>
              <a:t>10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275135" y="40937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2275135" y="5358978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</a:t>
            </a:r>
            <a:r>
              <a:rPr lang="en-US" altLang="x-none" sz="2000"/>
              <a:t> 10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103560" y="3723853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1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161210" y="3620666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3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862635" y="3795291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2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148064" y="1542628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a</a:t>
            </a:r>
            <a:r>
              <a:rPr lang="en-US" altLang="x-none" sz="2800"/>
              <a:t>: Select … loc = S</a:t>
            </a:r>
            <a:r>
              <a:rPr lang="en-US" altLang="x-none" sz="2000"/>
              <a:t>a</a:t>
            </a:r>
            <a:r>
              <a:rPr lang="en-US" altLang="x-none" sz="2800"/>
              <a:t> ...</a:t>
            </a:r>
            <a:endParaRPr lang="en-US" altLang="x-none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5155629" y="2393528"/>
            <a:ext cx="395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b</a:t>
            </a:r>
            <a:r>
              <a:rPr lang="en-US" altLang="x-none" sz="2800" dirty="0"/>
              <a:t>: Select … </a:t>
            </a:r>
            <a:r>
              <a:rPr lang="en-US" altLang="x-none" sz="2800" dirty="0" err="1"/>
              <a:t>loc</a:t>
            </a:r>
            <a:r>
              <a:rPr lang="en-US" altLang="x-none" sz="2800" dirty="0"/>
              <a:t> = S</a:t>
            </a:r>
            <a:r>
              <a:rPr lang="en-US" altLang="x-none" sz="2000" dirty="0"/>
              <a:t>b</a:t>
            </a:r>
            <a:r>
              <a:rPr lang="en-US" altLang="x-none" sz="2800" dirty="0"/>
              <a:t> ...</a:t>
            </a:r>
            <a:endParaRPr lang="en-US" altLang="x-none" dirty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6156176" y="3189139"/>
            <a:ext cx="2363787" cy="1824037"/>
            <a:chOff x="3697" y="1983"/>
            <a:chExt cx="1489" cy="1149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4314" y="19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697" y="2460"/>
              <a:ext cx="14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2 </a:t>
              </a:r>
              <a:r>
                <a:rPr lang="en-US" altLang="x-none" sz="2400"/>
                <a:t>is good…</a:t>
              </a:r>
            </a:p>
            <a:p>
              <a:pPr algn="ctr" eaLnBrk="1" hangingPunct="1"/>
              <a:r>
                <a:rPr lang="en-US" altLang="x-none" sz="2400"/>
                <a:t>(not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1</a:t>
              </a:r>
              <a:r>
                <a:rPr lang="en-US" altLang="x-none" sz="2400"/>
                <a:t> ,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3</a:t>
              </a:r>
              <a:r>
                <a:rPr lang="en-US" altLang="x-none" sz="2400"/>
                <a:t> )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The relationships are important for distribution design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dirty="0" smtClean="0"/>
              <a:t> are used to represent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equal joins </a:t>
            </a:r>
            <a:r>
              <a:rPr lang="en-US" altLang="zh-CN" dirty="0" smtClean="0"/>
              <a:t>between relations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Quantitative information on DB – cardinality of relation R: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51B81-888F-FF42-BF1F-1DE965C62DD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500438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1699E8-3906-D341-A00E-873784707F1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643188"/>
            <a:ext cx="450056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Qualitative predicates used in queries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Simple predicate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i 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dirty="0" smtClean="0"/>
              <a:t> value over relation R(A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,...,A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where </a:t>
            </a:r>
            <a:r>
              <a:rPr lang="en-US" sz="2000" dirty="0" smtClean="0">
                <a:sym typeface="Symbol"/>
              </a:rPr>
              <a:t></a:t>
            </a:r>
            <a:r>
              <a:rPr lang="en-US" sz="2000" dirty="0" smtClean="0"/>
              <a:t>{</a:t>
            </a:r>
            <a:r>
              <a:rPr lang="en-US" sz="2000" dirty="0" smtClean="0">
                <a:sym typeface="Symbol"/>
              </a:rPr>
              <a:t></a:t>
            </a:r>
            <a:r>
              <a:rPr lang="en-US" sz="2000" dirty="0" smtClean="0"/>
              <a:t>,&lt;,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,</a:t>
            </a:r>
            <a:r>
              <a:rPr lang="en-US" sz="2000" dirty="0" smtClean="0">
                <a:sym typeface="Symbol"/>
              </a:rPr>
              <a:t></a:t>
            </a:r>
            <a:r>
              <a:rPr lang="en-US" sz="2000" dirty="0" smtClean="0"/>
              <a:t>,&gt;} and value </a:t>
            </a:r>
            <a:r>
              <a:rPr lang="en-US" sz="2000" dirty="0" smtClean="0">
                <a:sym typeface="Symbol"/>
              </a:rPr>
              <a:t>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i  </a:t>
            </a:r>
            <a:r>
              <a:rPr lang="en-US" sz="2000" dirty="0" smtClean="0"/>
              <a:t>(domain of A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)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predicate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the conjunction of simple predicates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sz="2100" dirty="0" smtClean="0"/>
              <a:t>	Given a set of simple predicates for relation </a:t>
            </a:r>
            <a:r>
              <a:rPr lang="en-US" sz="2100" dirty="0" err="1" smtClean="0"/>
              <a:t>Ri</a:t>
            </a:r>
            <a:r>
              <a:rPr lang="en-US" sz="2100" dirty="0" smtClean="0"/>
              <a:t>,</a:t>
            </a:r>
            <a:r>
              <a:rPr lang="zh-CN" altLang="en-US" sz="2100" dirty="0" smtClean="0"/>
              <a:t> </a:t>
            </a:r>
            <a:r>
              <a:rPr lang="en-US" sz="2100" dirty="0" err="1" smtClean="0"/>
              <a:t>Pri</a:t>
            </a:r>
            <a:r>
              <a:rPr lang="en-US" sz="2100" dirty="0" smtClean="0"/>
              <a:t> = {Pi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,Pi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,_,Pi</a:t>
            </a:r>
            <a:r>
              <a:rPr lang="en-US" sz="2100" baseline="-25000" dirty="0" smtClean="0"/>
              <a:t>m</a:t>
            </a:r>
            <a:r>
              <a:rPr lang="en-US" sz="2100" dirty="0" smtClean="0"/>
              <a:t>}, the set of </a:t>
            </a:r>
            <a:r>
              <a:rPr lang="en-US" sz="2100" dirty="0" err="1" smtClean="0"/>
              <a:t>minterm</a:t>
            </a:r>
            <a:r>
              <a:rPr lang="en-US" sz="2100" dirty="0" smtClean="0"/>
              <a:t> predicates Mi = {m</a:t>
            </a:r>
            <a:r>
              <a:rPr lang="en-US" sz="2100" baseline="-25000" dirty="0" smtClean="0"/>
              <a:t>i1</a:t>
            </a:r>
            <a:r>
              <a:rPr lang="en-US" sz="2100" dirty="0" smtClean="0"/>
              <a:t>,m</a:t>
            </a:r>
            <a:r>
              <a:rPr lang="en-US" sz="2100" baseline="-25000" dirty="0" smtClean="0"/>
              <a:t>i2</a:t>
            </a:r>
            <a:r>
              <a:rPr lang="en-US" sz="2100" dirty="0" smtClean="0"/>
              <a:t>,_,m</a:t>
            </a:r>
            <a:r>
              <a:rPr lang="en-US" sz="2100" baseline="-25000" dirty="0" smtClean="0"/>
              <a:t>iz</a:t>
            </a:r>
            <a:r>
              <a:rPr lang="en-US" sz="2100" dirty="0" smtClean="0"/>
              <a:t>} is defined as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where</a:t>
            </a:r>
            <a:r>
              <a:rPr lang="en-US" dirty="0" smtClean="0"/>
              <a:t>				 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3BB0E8-E40F-1047-9FB7-0B22CA8117F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78726"/>
              </p:ext>
            </p:extLst>
          </p:nvPr>
        </p:nvGraphicFramePr>
        <p:xfrm>
          <a:off x="3000375" y="5445224"/>
          <a:ext cx="4060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4" imgW="2654300" imgH="266700" progId="Equation.3">
                  <p:embed/>
                </p:oleObj>
              </mc:Choice>
              <mc:Fallback>
                <p:oleObj name="Equation" r:id="rId4" imgW="26543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445224"/>
                        <a:ext cx="4060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23535"/>
              </p:ext>
            </p:extLst>
          </p:nvPr>
        </p:nvGraphicFramePr>
        <p:xfrm>
          <a:off x="3000375" y="6016724"/>
          <a:ext cx="15065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016724"/>
                        <a:ext cx="15065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A31637-6CD7-2148-A432-ABBAFDECBCF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643042" y="1928802"/>
          <a:ext cx="685804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798" name="Rectangle 1"/>
          <p:cNvSpPr>
            <a:spLocks noChangeArrowheads="1"/>
          </p:cNvSpPr>
          <p:nvPr/>
        </p:nvSpPr>
        <p:spPr bwMode="auto">
          <a:xfrm>
            <a:off x="1643063" y="5143500"/>
            <a:ext cx="6786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  <a:latin typeface="Times New Roman" charset="0"/>
                <a:ea typeface="宋体" charset="-122"/>
              </a:rPr>
              <a:t>Minterm is a general form</a:t>
            </a:r>
            <a:r>
              <a:rPr lang="en-US" altLang="zh-CN" sz="2000">
                <a:solidFill>
                  <a:srgbClr val="C00000"/>
                </a:solidFill>
                <a:latin typeface="Times New Roman" charset="0"/>
                <a:ea typeface="宋体" charset="-122"/>
              </a:rPr>
              <a:t> since it is always possible to translate a Boolean expression into conjunctive normal form.</a:t>
            </a:r>
            <a:endParaRPr lang="en-US" altLang="zh-CN" sz="1800">
              <a:solidFill>
                <a:srgbClr val="C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Attention for negation</a:t>
            </a:r>
          </a:p>
          <a:p>
            <a:pPr lvl="1" eaLnBrk="1"/>
            <a:r>
              <a:rPr lang="en-US" altLang="zh-CN"/>
              <a:t>Negation of equality is meaningful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= Value)</a:t>
            </a:r>
            <a:endParaRPr lang="zh-CN" altLang="en-US" sz="2000"/>
          </a:p>
          <a:p>
            <a:pPr lvl="1" eaLnBrk="1"/>
            <a:r>
              <a:rPr lang="en-US" altLang="zh-CN"/>
              <a:t>Negation of inequality can be changed to its complement, e.g.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</a:t>
            </a:r>
            <a:r>
              <a:rPr lang="en-US" altLang="zh-CN" sz="2000">
                <a:sym typeface="Symbol" charset="2"/>
              </a:rPr>
              <a:t></a:t>
            </a:r>
            <a:r>
              <a:rPr lang="en-US" altLang="zh-CN" sz="2000"/>
              <a:t> Value) is changed to (Attribute </a:t>
            </a:r>
            <a:r>
              <a:rPr lang="en-US" altLang="zh-CN" sz="2000">
                <a:sym typeface="Symbol" charset="2"/>
              </a:rPr>
              <a:t></a:t>
            </a:r>
            <a:r>
              <a:rPr lang="en-US" altLang="zh-CN" sz="2000"/>
              <a:t> Value)</a:t>
            </a:r>
          </a:p>
          <a:p>
            <a:pPr algn="just" eaLnBrk="1"/>
            <a:r>
              <a:rPr lang="en-US" altLang="zh-CN"/>
              <a:t>To keep simple predicate assumption, the form  </a:t>
            </a:r>
            <a:r>
              <a:rPr lang="en-US" altLang="zh-CN">
                <a:solidFill>
                  <a:srgbClr val="C00000"/>
                </a:solidFill>
              </a:rPr>
              <a:t>Value1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Attribute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Value2</a:t>
            </a:r>
            <a:r>
              <a:rPr lang="en-US" altLang="zh-CN"/>
              <a:t> is excluded</a:t>
            </a:r>
            <a:endParaRPr lang="zh-CN" altLang="en-US" sz="20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629D7B-7C4C-9049-85C2-9B113DAE3C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Quantitative information</a:t>
            </a:r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Minterm selectivity</a:t>
            </a:r>
            <a:r>
              <a:rPr lang="en-US" altLang="zh-CN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– sel(m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number of tuples of a relation returned by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Access frequency </a:t>
            </a:r>
            <a:r>
              <a:rPr lang="en-US" altLang="zh-CN">
                <a:latin typeface="Times New Roman" charset="0"/>
              </a:rPr>
              <a:t>– acc(m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frequency with which user applications access data using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E5B6E7-F40A-9B46-9D2C-9FD7AE696F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9A34F3-7BD6-8340-8640-A4B051D4B47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85813"/>
            <a:ext cx="6858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</a:t>
            </a:r>
            <a:r>
              <a:rPr lang="en-US" altLang="zh-CN" i="1"/>
              <a:t> </a:t>
            </a:r>
            <a:r>
              <a:rPr lang="en-US" altLang="zh-CN" i="1">
                <a:latin typeface="Times New Roman" charset="0"/>
              </a:rPr>
              <a:t>Primary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horizontal fragmentation</a:t>
            </a:r>
            <a:r>
              <a:rPr lang="en-US" altLang="zh-CN" i="1"/>
              <a:t> </a:t>
            </a:r>
            <a:r>
              <a:rPr lang="en-US" altLang="zh-CN"/>
              <a:t>is defined by a selection operation on the owner relation of a DB schema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is a relation and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F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is a minterm predicate,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/>
              <a:t> is the total number of fragments.</a:t>
            </a:r>
            <a:endParaRPr lang="zh-CN" altLang="en-US"/>
          </a:p>
          <a:p>
            <a:pPr eaLnBrk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2E65AC-4627-DC43-AE5C-0048D79C20A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70" name="Object 1"/>
          <p:cNvGraphicFramePr>
            <a:graphicFrameLocks noChangeAspect="1"/>
          </p:cNvGraphicFramePr>
          <p:nvPr/>
        </p:nvGraphicFramePr>
        <p:xfrm>
          <a:off x="3071813" y="3214688"/>
          <a:ext cx="32940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3" imgW="1397000" imgH="266700" progId="Equation.3">
                  <p:embed/>
                </p:oleObj>
              </mc:Choice>
              <mc:Fallback>
                <p:oleObj name="Equation" r:id="rId3" imgW="13970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214688"/>
                        <a:ext cx="32940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The fragmentation of PROJ in the engineering database: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PROJ</a:t>
            </a:r>
            <a:r>
              <a:rPr lang="en-US" altLang="zh-CN" baseline="-25000">
                <a:latin typeface="Times New Roman" charset="0"/>
              </a:rPr>
              <a:t>1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PROJ</a:t>
            </a:r>
            <a:r>
              <a:rPr lang="en-US" altLang="zh-CN" baseline="-25000">
                <a:latin typeface="Times New Roman" charset="0"/>
              </a:rPr>
              <a:t>2</a:t>
            </a:r>
            <a:r>
              <a:rPr lang="en-US" altLang="zh-CN"/>
              <a:t> are called </a:t>
            </a:r>
            <a:r>
              <a:rPr lang="en-US" altLang="zh-CN" i="1">
                <a:latin typeface="Times New Roman" charset="0"/>
              </a:rPr>
              <a:t>horizontal fragment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F59E4F-60C2-1A48-BE37-10D52B3C689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7894" name="Object 1"/>
          <p:cNvGraphicFramePr>
            <a:graphicFrameLocks noChangeAspect="1"/>
          </p:cNvGraphicFramePr>
          <p:nvPr/>
        </p:nvGraphicFramePr>
        <p:xfrm>
          <a:off x="2786063" y="3071813"/>
          <a:ext cx="3705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071813"/>
                        <a:ext cx="3705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First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/>
            <a:r>
              <a:rPr lang="en-US" altLang="zh-CN"/>
              <a:t>The first step for primary horizontal fragmentation is to find </a:t>
            </a:r>
            <a:r>
              <a:rPr lang="en-US" altLang="zh-CN">
                <a:solidFill>
                  <a:srgbClr val="FF0000"/>
                </a:solidFill>
              </a:rPr>
              <a:t>a set of simple predicates with the properties of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Completeness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Minimanity</a:t>
            </a:r>
            <a:endParaRPr lang="zh-CN" altLang="en-US">
              <a:solidFill>
                <a:srgbClr val="FF0000"/>
              </a:solidFill>
              <a:latin typeface="Times New Roman" charset="0"/>
            </a:endParaRPr>
          </a:p>
          <a:p>
            <a:pPr eaLnBrk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74040E-90A1-1340-8E33-91B75335947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/>
            <a:r>
              <a:rPr lang="en-US" altLang="zh-CN"/>
              <a:t>Pr = {	LOC = “Montreal”,</a:t>
            </a:r>
            <a:br>
              <a:rPr lang="en-US" altLang="zh-CN"/>
            </a:br>
            <a:r>
              <a:rPr lang="en-US" altLang="zh-CN"/>
              <a:t>		LOC = “New York”,</a:t>
            </a:r>
            <a:br>
              <a:rPr lang="en-US" altLang="zh-CN"/>
            </a:br>
            <a:r>
              <a:rPr lang="en-US" altLang="zh-CN"/>
              <a:t>		LOC = “Paris”}</a:t>
            </a:r>
            <a:endParaRPr lang="zh-CN" altLang="en-US" sz="2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183710-E742-094A-B365-7CA5F2DEFEE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0" name="Object 2"/>
          <p:cNvGraphicFramePr>
            <a:graphicFrameLocks noChangeAspect="1"/>
          </p:cNvGraphicFramePr>
          <p:nvPr/>
        </p:nvGraphicFramePr>
        <p:xfrm>
          <a:off x="2143125" y="3429000"/>
          <a:ext cx="46593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600200" imgH="698500" progId="Equation.3">
                  <p:embed/>
                </p:oleObj>
              </mc:Choice>
              <mc:Fallback>
                <p:oleObj name="Equation" r:id="rId3" imgW="1600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429000"/>
                        <a:ext cx="465931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0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If there is one and only one application that accesses J according to the location, then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/>
              <a:t> is complete</a:t>
            </a:r>
            <a:endParaRPr lang="zh-CN" alt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application accessing PROJ according to BUDGET &lt; 200000 will make </a:t>
            </a:r>
            <a:r>
              <a:rPr lang="en-US" i="1" dirty="0" smtClean="0"/>
              <a:t>Pr</a:t>
            </a:r>
            <a:r>
              <a:rPr lang="en-US" dirty="0" smtClean="0"/>
              <a:t> incomplete (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r>
              <a:rPr lang="en-US" dirty="0" smtClean="0"/>
              <a:t>).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But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Pr = {LOC = “Montreal”, LOC = “New </a:t>
            </a:r>
            <a:r>
              <a:rPr lang="en-US" dirty="0" err="1" smtClean="0"/>
              <a:t>York”,LOC</a:t>
            </a:r>
            <a:r>
              <a:rPr lang="en-US" dirty="0" smtClean="0"/>
              <a:t> = “Paris”, BUDGET &lt; 200000, BUDGET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200000}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is </a:t>
            </a:r>
            <a:r>
              <a:rPr lang="en-US" i="1" dirty="0" smtClean="0"/>
              <a:t>complete</a:t>
            </a:r>
            <a:r>
              <a:rPr lang="en-US" dirty="0" smtClean="0"/>
              <a:t>. </a:t>
            </a:r>
            <a:endParaRPr lang="zh-CN" altLang="en-US" dirty="0" smtClean="0"/>
          </a:p>
          <a:p>
            <a:pPr marL="886968" lvl="2" eaLnBrk="1" fontAlgn="auto">
              <a:spcAft>
                <a:spcPts val="0"/>
              </a:spcAft>
              <a:buFont typeface="Wingdings 2"/>
              <a:buChar char="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672AA9-59E7-4E47-8D18-D1160429436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 set of predicate </a:t>
            </a:r>
            <a:r>
              <a:rPr lang="en-US" altLang="zh-CN" i="1">
                <a:latin typeface="Times New Roman" charset="0"/>
              </a:rPr>
              <a:t>Pr</a:t>
            </a:r>
            <a:r>
              <a:rPr lang="en-US" altLang="zh-CN"/>
              <a:t> is </a:t>
            </a:r>
            <a:r>
              <a:rPr lang="en-US" altLang="zh-CN" i="1">
                <a:latin typeface="Times New Roman" charset="0"/>
              </a:rPr>
              <a:t>complete</a:t>
            </a:r>
            <a:r>
              <a:rPr lang="en-US" altLang="zh-CN"/>
              <a:t> iff there is an </a:t>
            </a:r>
            <a:r>
              <a:rPr lang="en-US" altLang="zh-CN">
                <a:solidFill>
                  <a:srgbClr val="C00000"/>
                </a:solidFill>
              </a:rPr>
              <a:t>equal probability</a:t>
            </a:r>
            <a:r>
              <a:rPr lang="en-US" altLang="zh-CN"/>
              <a:t> of access by </a:t>
            </a:r>
            <a:r>
              <a:rPr lang="en-US" altLang="zh-CN">
                <a:solidFill>
                  <a:srgbClr val="C00000"/>
                </a:solidFill>
              </a:rPr>
              <a:t>any application</a:t>
            </a:r>
            <a:r>
              <a:rPr lang="en-US" altLang="zh-CN"/>
              <a:t> to </a:t>
            </a:r>
            <a:r>
              <a:rPr lang="en-US" altLang="zh-CN">
                <a:solidFill>
                  <a:srgbClr val="C00000"/>
                </a:solidFill>
              </a:rPr>
              <a:t>any two tuples </a:t>
            </a:r>
            <a:r>
              <a:rPr lang="en-US" altLang="zh-CN"/>
              <a:t>belonging to any minterm fragment that is defined according to </a:t>
            </a:r>
            <a:r>
              <a:rPr lang="en-US" altLang="zh-CN" i="1">
                <a:latin typeface="Times New Roman" charset="0"/>
              </a:rPr>
              <a:t>Pr</a:t>
            </a:r>
            <a:r>
              <a:rPr lang="en-US" altLang="zh-CN"/>
              <a:t>.</a:t>
            </a:r>
          </a:p>
          <a:p>
            <a:pPr eaLnBrk="1"/>
            <a:r>
              <a:rPr lang="en-US" altLang="zh-CN"/>
              <a:t>Note: </a:t>
            </a:r>
            <a:r>
              <a:rPr lang="en-US" altLang="zh-CN" sz="2800"/>
              <a:t>this formal definition requires to specify the access probability for </a:t>
            </a:r>
            <a:r>
              <a:rPr lang="en-US" altLang="zh-CN" sz="2800" i="1"/>
              <a:t>each</a:t>
            </a:r>
            <a:r>
              <a:rPr lang="en-US" altLang="zh-CN" sz="2800"/>
              <a:t> tuple of relation for </a:t>
            </a:r>
            <a:r>
              <a:rPr lang="en-US" altLang="zh-CN" sz="2800" i="1"/>
              <a:t>each</a:t>
            </a:r>
            <a:r>
              <a:rPr lang="en-US" altLang="zh-CN" sz="2800"/>
              <a:t> application, which is considerably more work than the common sense and experience of the designer.</a:t>
            </a:r>
            <a:endParaRPr lang="zh-CN" altLang="en-US" sz="28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7470FE-09B2-D14F-8DE5-523CC764A89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Reasons for completeness</a:t>
            </a:r>
          </a:p>
          <a:p>
            <a:pPr lvl="1" eaLnBrk="1" hangingPunct="1"/>
            <a:r>
              <a:rPr lang="en-US" altLang="zh-CN"/>
              <a:t>logically uniform and statistically homogeneous.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8DD1B-6171-6647-8B63-982820C13E2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solidFill>
                  <a:schemeClr val="tx2">
                    <a:satMod val="130000"/>
                  </a:schemeClr>
                </a:solidFill>
              </a:rPr>
              <a:t>Minimanity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Let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smtClean="0"/>
              <a:t>m</a:t>
            </a:r>
            <a:r>
              <a:rPr lang="it-IT" baseline="-25000" dirty="0" smtClean="0"/>
              <a:t>i </a:t>
            </a:r>
            <a:r>
              <a:rPr lang="it-IT" dirty="0" smtClean="0"/>
              <a:t>contains p</a:t>
            </a:r>
            <a:r>
              <a:rPr lang="it-IT" baseline="-25000" dirty="0" smtClean="0"/>
              <a:t>i</a:t>
            </a:r>
            <a:r>
              <a:rPr lang="it-IT" dirty="0" smtClean="0"/>
              <a:t>, determines f</a:t>
            </a:r>
            <a:r>
              <a:rPr lang="it-IT" baseline="-25000" dirty="0" smtClean="0"/>
              <a:t>i</a:t>
            </a:r>
            <a:r>
              <a:rPr lang="it-IT" dirty="0" smtClean="0"/>
              <a:t>, and</a:t>
            </a:r>
            <a:br>
              <a:rPr lang="it-IT" dirty="0" smtClean="0"/>
            </a:b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contains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dirty="0" smtClean="0"/>
              <a:t>, determines f</a:t>
            </a:r>
            <a:r>
              <a:rPr lang="en-US" baseline="-25000" dirty="0" smtClean="0"/>
              <a:t>j</a:t>
            </a:r>
            <a:br>
              <a:rPr lang="en-US" baseline="-25000" dirty="0" smtClean="0"/>
            </a:b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zh-CN" altLang="en-US" sz="1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</a:t>
            </a:r>
            <a:r>
              <a:rPr lang="en-US" altLang="zh-CN" dirty="0" smtClean="0"/>
              <a:t>i</a:t>
            </a:r>
            <a:r>
              <a:rPr lang="en-US" dirty="0" smtClean="0"/>
              <a:t>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set of simple predicates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minimal</a:t>
            </a:r>
            <a:r>
              <a:rPr lang="en-US" dirty="0" smtClean="0"/>
              <a:t> if all of its predicates are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i="1" dirty="0" smtClean="0"/>
              <a:t>. </a:t>
            </a:r>
            <a:endParaRPr lang="zh-CN" alt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6990C0-88DB-6D43-9888-AA33982927E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6086" name="Object 1"/>
          <p:cNvGraphicFramePr>
            <a:graphicFrameLocks noChangeAspect="1"/>
          </p:cNvGraphicFramePr>
          <p:nvPr/>
        </p:nvGraphicFramePr>
        <p:xfrm>
          <a:off x="2071688" y="3857625"/>
          <a:ext cx="29289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4" imgW="1333500" imgH="469900" progId="Equation.3">
                  <p:embed/>
                </p:oleObj>
              </mc:Choice>
              <mc:Fallback>
                <p:oleObj name="Equation" r:id="rId4" imgW="13335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857625"/>
                        <a:ext cx="29289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 rule for COM_MIN algorithm</a:t>
            </a:r>
          </a:p>
        </p:txBody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Rule </a:t>
            </a:r>
            <a:r>
              <a:rPr lang="en-US" altLang="zh-CN"/>
              <a:t>1: a relation or fragment must be partitioned "into at least two parts which are accessed by at least one application differently"</a:t>
            </a:r>
          </a:p>
          <a:p>
            <a:pPr eaLnBrk="1" hangingPunct="1"/>
            <a:r>
              <a:rPr lang="en-US" altLang="zh-CN"/>
              <a:t>Notation fi of Pr’: fragment fi defined by a minterm predicate Pr’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>
                <a:hlinkClick r:id="rId2" action="ppaction://hlinkfile"/>
              </a:rPr>
              <a:t>COM_MIN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- 2nd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derive the set of minterm predicates -- trivial. </a:t>
            </a:r>
          </a:p>
          <a:p>
            <a:pPr eaLnBrk="1" hangingPunct="1"/>
            <a:r>
              <a:rPr lang="en-US" altLang="zh-CN"/>
              <a:t>Minterm predicates are exponential on the number of simple predicates.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5.1.2 Bottom-up 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Primarily for multidatabase applications</a:t>
            </a:r>
          </a:p>
          <a:p>
            <a:pPr eaLnBrk="1" hangingPunct="1"/>
            <a:r>
              <a:rPr lang="en-US" altLang="zh-CN"/>
              <a:t>It’s been studied for years and becomes very hot today as Internet is penetrating to every aspect of society</a:t>
            </a:r>
          </a:p>
          <a:p>
            <a:pPr eaLnBrk="1" hangingPunct="1"/>
            <a:r>
              <a:rPr lang="en-US" altLang="zh-CN"/>
              <a:t>Terms related</a:t>
            </a:r>
          </a:p>
          <a:p>
            <a:pPr marL="742950" lvl="1" indent="-285750" eaLnBrk="1" hangingPunct="1"/>
            <a:r>
              <a:rPr lang="en-US" altLang="zh-CN">
                <a:solidFill>
                  <a:srgbClr val="FF0000"/>
                </a:solidFill>
              </a:rPr>
              <a:t>Data integration/fusion</a:t>
            </a:r>
          </a:p>
          <a:p>
            <a:pPr marL="742950" lvl="1" indent="-285750" eaLnBrk="1" hangingPunct="1"/>
            <a:r>
              <a:rPr lang="en-US" altLang="zh-CN"/>
              <a:t>P2P</a:t>
            </a:r>
          </a:p>
          <a:p>
            <a:pPr marL="742950" lvl="1" indent="-285750" eaLnBrk="1" hangingPunct="1"/>
            <a:r>
              <a:rPr lang="en-US" altLang="zh-CN"/>
              <a:t>Marsh-up\</a:t>
            </a:r>
          </a:p>
          <a:p>
            <a:pPr eaLnBrk="1" hangingPunct="1"/>
            <a:r>
              <a:rPr lang="en-US" altLang="zh-CN"/>
              <a:t>Not covered by this course</a:t>
            </a:r>
          </a:p>
          <a:p>
            <a:pPr marL="742950" lvl="1" indent="-285750"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97C33-F9EE-434E-A843-F4A83D12435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- 3rd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 hangingPunct="1"/>
            <a:r>
              <a:rPr lang="en-US" altLang="zh-CN"/>
              <a:t>To eliminate meaningless minterm predicates by identifying those that contradict to a set of implications</a:t>
            </a:r>
            <a:r>
              <a:rPr lang="en-US" altLang="zh-CN" i="1"/>
              <a:t> I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 b="1"/>
              <a:t>Example</a:t>
            </a:r>
            <a:endParaRPr lang="en-US" altLang="zh-CN"/>
          </a:p>
          <a:p>
            <a:pPr eaLnBrk="1" hangingPunct="1"/>
            <a:r>
              <a:rPr lang="en-US" altLang="zh-CN"/>
              <a:t>    ={att=value_1, att=value_2}</a:t>
            </a:r>
          </a:p>
          <a:p>
            <a:pPr eaLnBrk="1" hangingPunct="1"/>
            <a:r>
              <a:rPr lang="en-US" altLang="zh-CN"/>
              <a:t>domain(att)={value_1, value_2}   </a:t>
            </a:r>
            <a:endParaRPr lang="en-US" altLang="zh-CN" i="1"/>
          </a:p>
          <a:p>
            <a:pPr eaLnBrk="1" hangingPunct="1"/>
            <a:r>
              <a:rPr lang="en-US" altLang="zh-CN" i="1"/>
              <a:t>I: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01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76700"/>
            <a:ext cx="419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229225"/>
            <a:ext cx="56165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949950"/>
            <a:ext cx="5184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0183" name="Rectangle 19"/>
          <p:cNvSpPr>
            <a:spLocks noChangeArrowheads="1"/>
          </p:cNvSpPr>
          <p:nvPr/>
        </p:nvSpPr>
        <p:spPr bwMode="auto">
          <a:xfrm>
            <a:off x="30480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413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184" name="Rectangle 20"/>
          <p:cNvSpPr>
            <a:spLocks noChangeArrowheads="1"/>
          </p:cNvSpPr>
          <p:nvPr/>
        </p:nvSpPr>
        <p:spPr bwMode="auto">
          <a:xfrm>
            <a:off x="304800" y="514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minterm predicates generated from 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133600"/>
            <a:ext cx="46799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5041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29000"/>
            <a:ext cx="518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76700"/>
            <a:ext cx="5113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941888"/>
            <a:ext cx="4937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941888"/>
            <a:ext cx="603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0" y="2765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2627313" y="5146675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charset="0"/>
                <a:ea typeface="宋体" charset="-122"/>
              </a:rPr>
              <a:t> </a:t>
            </a:r>
            <a:r>
              <a:rPr lang="en-US" altLang="zh-CN" sz="2000">
                <a:latin typeface="Times New Roman" charset="0"/>
                <a:ea typeface="宋体" charset="-122"/>
              </a:rPr>
              <a:t>and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4356100" y="501332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charset="0"/>
                <a:ea typeface="宋体" charset="-122"/>
              </a:rPr>
              <a:t> </a:t>
            </a:r>
            <a:r>
              <a:rPr lang="en-US" altLang="zh-CN" sz="2800">
                <a:latin typeface="Times New Roman" charset="0"/>
                <a:ea typeface="宋体" charset="-122"/>
              </a:rPr>
              <a:t>are contradictory to</a:t>
            </a:r>
            <a:r>
              <a:rPr lang="en-US" altLang="zh-CN" sz="2800" i="1">
                <a:latin typeface="Times New Roman" charset="0"/>
                <a:ea typeface="宋体" charset="-122"/>
              </a:rPr>
              <a:t> I</a:t>
            </a:r>
            <a:r>
              <a:rPr lang="en-US" altLang="zh-CN" sz="2800">
                <a:latin typeface="Times New Roman" charset="0"/>
                <a:ea typeface="宋体" charset="-122"/>
              </a:rPr>
              <a:t>.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Algorithm for PHORIZONTAL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hlinkClick r:id="rId2" action="ppaction://hlinkfile"/>
              </a:rPr>
              <a:t>PHORIZONTAL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Example: Horizontal fragmentation of J in the engineering database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Application 1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Issue at 3 sites and finds the names and budget of project according to the sites.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JNAME, BUDGET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PROJ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LOC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altLang="zh-CN" dirty="0" smtClean="0"/>
              <a:t>	Simple predicates: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“Montreal”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“New York”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“Paris”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5267458-99CF-594D-9224-2FC58C451502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 2</a:t>
            </a:r>
          </a:p>
          <a:p>
            <a:pPr lvl="1" eaLnBrk="1" hangingPunct="1"/>
            <a:r>
              <a:rPr lang="en-US" altLang="zh-CN"/>
              <a:t>Issued at 2 sites, one manages projects with budgets less than 200000, the other manages the rest projects.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SELECT *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FROM   PROJ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WHERE  BUDGET </a:t>
            </a:r>
            <a:r>
              <a:rPr lang="el-GR" altLang="zh-CN">
                <a:latin typeface="Times New Roman" charset="0"/>
              </a:rPr>
              <a:t>θ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value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Simple predicates: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4</a:t>
            </a:r>
            <a:r>
              <a:rPr lang="en-US" altLang="zh-CN">
                <a:latin typeface="Times New Roman" charset="0"/>
              </a:rPr>
              <a:t> : BUDGET ≤ 200000 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p</a:t>
            </a:r>
            <a:r>
              <a:rPr lang="en-US" altLang="zh-CN" baseline="-25000">
                <a:latin typeface="Times New Roman" charset="0"/>
              </a:rPr>
              <a:t>5</a:t>
            </a:r>
            <a:r>
              <a:rPr lang="en-US" altLang="zh-CN">
                <a:latin typeface="Times New Roman" charset="0"/>
              </a:rPr>
              <a:t> : BUDGET &gt; 200000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27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F1537D5-35EC-B140-BA8D-3615F51A612F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COM_MIN algorithm to get a complete and minimal simple predicates</a:t>
            </a:r>
            <a:r>
              <a:rPr lang="en-US" altLang="zh-CN">
                <a:latin typeface="Times New Roman" charset="0"/>
              </a:rPr>
              <a:t>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3265F95-DC3C-C240-BA45-FCB84A11F498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6063"/>
            <a:ext cx="44338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Implications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derived from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/>
              <a:t>’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37D631B-3CD8-3741-AE3C-00CE2499AEF3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143125"/>
            <a:ext cx="31559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From </a:t>
            </a:r>
            <a:r>
              <a:rPr lang="en-US" altLang="zh-CN" sz="3000" i="1">
                <a:latin typeface="Times New Roman" charset="0"/>
              </a:rPr>
              <a:t>P</a:t>
            </a:r>
            <a:r>
              <a:rPr lang="en-US" altLang="zh-CN" sz="3000" i="1" baseline="-25000">
                <a:latin typeface="Times New Roman" charset="0"/>
              </a:rPr>
              <a:t>r</a:t>
            </a:r>
            <a:r>
              <a:rPr lang="en-US" altLang="zh-CN" sz="3000"/>
              <a:t>’, 2^5 = 32 minterm predicates can be generated; However, only the following 6 are left due to </a:t>
            </a:r>
            <a:r>
              <a:rPr lang="en-US" altLang="zh-CN" sz="3000" i="1">
                <a:latin typeface="Times New Roman" charset="0"/>
              </a:rPr>
              <a:t>I</a:t>
            </a:r>
            <a:r>
              <a:rPr lang="en-US" altLang="zh-CN" sz="3000"/>
              <a:t>: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1</a:t>
            </a:r>
            <a:r>
              <a:rPr lang="en-US" altLang="zh-CN" sz="2600">
                <a:latin typeface="Times New Roman" charset="0"/>
              </a:rPr>
              <a:t> : (LOC="Montreal")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2</a:t>
            </a:r>
            <a:r>
              <a:rPr lang="en-US" altLang="zh-CN" sz="2600">
                <a:latin typeface="Times New Roman" charset="0"/>
              </a:rPr>
              <a:t> : (LOC="Montreal")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3</a:t>
            </a:r>
            <a:r>
              <a:rPr lang="en-US" altLang="zh-CN" sz="2600">
                <a:latin typeface="Times New Roman" charset="0"/>
              </a:rPr>
              <a:t> : (LOC="New York")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4</a:t>
            </a:r>
            <a:r>
              <a:rPr lang="en-US" altLang="zh-CN" sz="2600">
                <a:latin typeface="Times New Roman" charset="0"/>
              </a:rPr>
              <a:t> : (LOC="New York")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5</a:t>
            </a:r>
            <a:r>
              <a:rPr lang="en-US" altLang="zh-CN" sz="2600">
                <a:latin typeface="Times New Roman" charset="0"/>
              </a:rPr>
              <a:t> : (LOC="Paris")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6</a:t>
            </a:r>
            <a:r>
              <a:rPr lang="en-US" altLang="zh-CN" sz="2600">
                <a:latin typeface="Times New Roman" charset="0"/>
              </a:rPr>
              <a:t> : (LOC="Paris")   (BUDGET&gt;200000)</a:t>
            </a:r>
          </a:p>
          <a:p>
            <a:pPr lvl="1" eaLnBrk="1" hangingPunct="1"/>
            <a:endParaRPr lang="zh-CN" altLang="en-US" sz="2600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7398ED1-8925-324F-AACE-91E44917E257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2873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5004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93382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4370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8688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373688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Note that</a:t>
            </a:r>
            <a:r>
              <a:rPr lang="en-US" altLang="zh-CN">
                <a:latin typeface="Times New Roman" charset="0"/>
              </a:rPr>
              <a:t> m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’s are simplified version by using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, </a:t>
            </a:r>
            <a:r>
              <a:rPr lang="en-US" altLang="zh-CN"/>
              <a:t>e.g.</a:t>
            </a:r>
          </a:p>
          <a:p>
            <a:pPr lvl="1" eaLnBrk="1" hangingPunct="1"/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37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372318A-7FAE-494C-A2A5-B7338F3128CC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8374" name="Object 1"/>
          <p:cNvGraphicFramePr>
            <a:graphicFrameLocks noChangeAspect="1"/>
          </p:cNvGraphicFramePr>
          <p:nvPr/>
        </p:nvGraphicFramePr>
        <p:xfrm>
          <a:off x="1857375" y="3071813"/>
          <a:ext cx="6362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Equation" r:id="rId3" imgW="3429000" imgH="279400" progId="Equation.3">
                  <p:embed/>
                </p:oleObj>
              </mc:Choice>
              <mc:Fallback>
                <p:oleObj name="Equation" r:id="rId3" imgW="34290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071813"/>
                        <a:ext cx="63627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Fragment J according to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SELECT	*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FROM		PROJ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WHERE	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J1={(P1,Instrumentation,150000,Montreal)}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J2={}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J3={(P2,Database Develop,135000,New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J4={(P3,CAD/CAM,250000,New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J5={}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J6={(P4,Maintenance,310000,Paris)}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93EA0E1-3845-6F4B-9729-28A62131BD5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5.2 Distribution Design Issues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</a:p>
          <a:p>
            <a:pPr eaLnBrk="1" hangingPunct="1"/>
            <a:r>
              <a:rPr lang="en-US" altLang="zh-CN" sz="4000" dirty="0" smtClean="0"/>
              <a:t>Fragmentation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How to split the data?</a:t>
            </a:r>
          </a:p>
          <a:p>
            <a:pPr eaLnBrk="1" hangingPunct="1"/>
            <a:r>
              <a:rPr lang="en-US" sz="4000" dirty="0"/>
              <a:t>Allocation </a:t>
            </a:r>
          </a:p>
          <a:p>
            <a:pPr lvl="1" eaLnBrk="1" hangingPunct="1"/>
            <a:r>
              <a:rPr lang="en-US" altLang="zh-CN" dirty="0" smtClean="0"/>
              <a:t>Where should each fragment go?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independent, but will cover them separately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25A79B-6607-DD47-A2CE-B1505F9A238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Derived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Horizontal </a:t>
            </a: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tx2">
                    <a:satMod val="130000"/>
                  </a:schemeClr>
                </a:solidFill>
              </a:rPr>
              <a:t>Derived Horizontal Fragmentation</a:t>
            </a: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derived fragmentation of R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Example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E is fragmented according to S1 and S2</a:t>
            </a:r>
            <a:endParaRPr lang="zh-CN" altLang="en-US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F0CB8FA-02B2-9B48-80E4-9474287DA77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286000"/>
            <a:ext cx="2260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316163"/>
            <a:ext cx="16430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857500"/>
            <a:ext cx="2300288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449" name="Object 5"/>
          <p:cNvGraphicFramePr>
            <a:graphicFrameLocks noChangeAspect="1"/>
          </p:cNvGraphicFramePr>
          <p:nvPr/>
        </p:nvGraphicFramePr>
        <p:xfrm>
          <a:off x="2143125" y="3786188"/>
          <a:ext cx="36290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Equation" r:id="rId6" imgW="1358900" imgH="457200" progId="Equation.3">
                  <p:embed/>
                </p:oleObj>
              </mc:Choice>
              <mc:Fallback>
                <p:oleObj name="Equation" r:id="rId6" imgW="135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786188"/>
                        <a:ext cx="36290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5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5857875"/>
            <a:ext cx="20288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5857875"/>
            <a:ext cx="20716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516383" y="1657375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2243583" y="3060725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6698108" y="3075012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4816921" y="1639912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74"/>
          <p:cNvGraphicFramePr>
            <a:graphicFrameLocks noChangeAspect="1"/>
          </p:cNvGraphicFramePr>
          <p:nvPr/>
        </p:nvGraphicFramePr>
        <p:xfrm>
          <a:off x="1064071" y="1584350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71" y="1584350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5"/>
          <p:cNvGraphicFramePr>
            <a:graphicFrameLocks noChangeAspect="1"/>
          </p:cNvGraphicFramePr>
          <p:nvPr/>
        </p:nvGraphicFramePr>
        <p:xfrm>
          <a:off x="5443983" y="1584350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584350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7"/>
          <p:cNvGraphicFramePr>
            <a:graphicFrameLocks noChangeAspect="1"/>
          </p:cNvGraphicFramePr>
          <p:nvPr/>
        </p:nvGraphicFramePr>
        <p:xfrm>
          <a:off x="3248471" y="4151337"/>
          <a:ext cx="32004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Worksheet" r:id="rId7" imgW="3200881" imgH="2086276" progId="Excel.Sheet.8">
                  <p:embed/>
                </p:oleObj>
              </mc:Choice>
              <mc:Fallback>
                <p:oleObj name="Worksheet" r:id="rId7" imgW="3200881" imgH="20862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471" y="4151337"/>
                        <a:ext cx="32004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588071" y="4176737"/>
            <a:ext cx="354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539552" y="1629817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2266752" y="3033167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721277" y="3047454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4840090" y="1612354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1030"/>
          <p:cNvGraphicFramePr>
            <a:graphicFrameLocks noChangeAspect="1"/>
          </p:cNvGraphicFramePr>
          <p:nvPr/>
        </p:nvGraphicFramePr>
        <p:xfrm>
          <a:off x="1087240" y="1556792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0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240" y="1556792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1"/>
          <p:cNvGraphicFramePr>
            <a:graphicFrameLocks noChangeAspect="1"/>
          </p:cNvGraphicFramePr>
          <p:nvPr/>
        </p:nvGraphicFramePr>
        <p:xfrm>
          <a:off x="5467152" y="1556792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1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152" y="1556792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572890" y="422379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1</a:t>
            </a:r>
            <a:endParaRPr lang="en-US" altLang="x-none"/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4990902" y="415394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2</a:t>
            </a:r>
            <a:endParaRPr lang="en-US" altLang="x-none"/>
          </a:p>
        </p:txBody>
      </p:sp>
      <p:grpSp>
        <p:nvGrpSpPr>
          <p:cNvPr id="14" name="Group 1048"/>
          <p:cNvGrpSpPr>
            <a:grpSpLocks/>
          </p:cNvGrpSpPr>
          <p:nvPr/>
        </p:nvGrpSpPr>
        <p:grpSpPr bwMode="auto">
          <a:xfrm>
            <a:off x="1022152" y="5703342"/>
            <a:ext cx="6683375" cy="579437"/>
            <a:chOff x="488" y="3111"/>
            <a:chExt cx="4210" cy="365"/>
          </a:xfrm>
        </p:grpSpPr>
        <p:grpSp>
          <p:nvGrpSpPr>
            <p:cNvPr id="15" name="Group 1037"/>
            <p:cNvGrpSpPr>
              <a:grpSpLocks/>
            </p:cNvGrpSpPr>
            <p:nvPr/>
          </p:nvGrpSpPr>
          <p:grpSpPr bwMode="auto">
            <a:xfrm>
              <a:off x="1243" y="3243"/>
              <a:ext cx="192" cy="144"/>
              <a:chOff x="2688" y="2400"/>
              <a:chExt cx="624" cy="384"/>
            </a:xfrm>
          </p:grpSpPr>
          <p:sp>
            <p:nvSpPr>
              <p:cNvPr id="21" name="Line 1038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039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040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041"/>
            <p:cNvGrpSpPr>
              <a:grpSpLocks/>
            </p:cNvGrpSpPr>
            <p:nvPr/>
          </p:nvGrpSpPr>
          <p:grpSpPr bwMode="auto">
            <a:xfrm>
              <a:off x="4127" y="3237"/>
              <a:ext cx="192" cy="144"/>
              <a:chOff x="2688" y="2400"/>
              <a:chExt cx="624" cy="384"/>
            </a:xfrm>
          </p:grpSpPr>
          <p:sp>
            <p:nvSpPr>
              <p:cNvPr id="18" name="Line 1042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043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44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1046"/>
            <p:cNvSpPr txBox="1">
              <a:spLocks noChangeArrowheads="1"/>
            </p:cNvSpPr>
            <p:nvPr/>
          </p:nvSpPr>
          <p:spPr bwMode="auto">
            <a:xfrm>
              <a:off x="488" y="3111"/>
              <a:ext cx="42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/>
                <a:t>J</a:t>
              </a:r>
              <a:r>
                <a:rPr lang="en-US" altLang="x-none" sz="2400"/>
                <a:t>1 </a:t>
              </a:r>
              <a:r>
                <a:rPr lang="en-US" altLang="x-none"/>
                <a:t>= J    E</a:t>
              </a:r>
              <a:r>
                <a:rPr lang="en-US" altLang="x-none" sz="2400"/>
                <a:t>1</a:t>
              </a:r>
              <a:r>
                <a:rPr lang="en-US" altLang="x-none"/>
                <a:t>			J</a:t>
              </a:r>
              <a:r>
                <a:rPr lang="en-US" altLang="x-none" sz="2400"/>
                <a:t>2 </a:t>
              </a:r>
              <a:r>
                <a:rPr lang="en-US" altLang="x-none"/>
                <a:t>= J    E</a:t>
              </a:r>
              <a:r>
                <a:rPr lang="en-US" altLang="x-none" sz="2400"/>
                <a:t>2</a:t>
              </a:r>
              <a:endParaRPr lang="en-US" altLang="x-none" sz="1800"/>
            </a:p>
          </p:txBody>
        </p:sp>
      </p:grpSp>
      <p:graphicFrame>
        <p:nvGraphicFramePr>
          <p:cNvPr id="24" name="Object 1049"/>
          <p:cNvGraphicFramePr>
            <a:graphicFrameLocks noChangeAspect="1"/>
          </p:cNvGraphicFramePr>
          <p:nvPr/>
        </p:nvGraphicFramePr>
        <p:xfrm>
          <a:off x="1133277" y="3907879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2" name="Worksheet" r:id="rId7" imgW="3200881" imgH="1400476" progId="Excel.Sheet.8">
                  <p:embed/>
                </p:oleObj>
              </mc:Choice>
              <mc:Fallback>
                <p:oleObj name="Worksheet" r:id="rId7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277" y="3907879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50"/>
          <p:cNvGraphicFramePr>
            <a:graphicFrameLocks noChangeAspect="1"/>
          </p:cNvGraphicFramePr>
          <p:nvPr/>
        </p:nvGraphicFramePr>
        <p:xfrm>
          <a:off x="5538590" y="3917404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3" name="Worksheet" r:id="rId9" imgW="3200881" imgH="1400476" progId="Excel.Sheet.8">
                  <p:embed/>
                </p:oleObj>
              </mc:Choice>
              <mc:Fallback>
                <p:oleObj name="Worksheet" r:id="rId9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590" y="3917404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Checking for Correctness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Completeness</a:t>
            </a:r>
          </a:p>
          <a:p>
            <a:pPr lvl="1" eaLnBrk="1" hangingPunct="1"/>
            <a:r>
              <a:rPr lang="en-US" altLang="zh-CN"/>
              <a:t>Primary horizontal fragmentation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So long as the simple predicate set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 b="1"/>
              <a:t> </a:t>
            </a:r>
            <a:r>
              <a:rPr lang="en-US" altLang="zh-CN"/>
              <a:t>is complete and minimal </a:t>
            </a:r>
            <a:endParaRPr lang="zh-CN" altLang="en-US" sz="5000"/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the referential integrity rule is conformed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Checking completeness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3968899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>
                <a:sym typeface="Wingdings 2" charset="2"/>
              </a:rPr>
              <a:t> </a:t>
            </a:r>
            <a:r>
              <a:rPr lang="en-US" altLang="x-none" smtClean="0"/>
              <a:t>But no #= 33</a:t>
            </a:r>
            <a:r>
              <a:rPr lang="en-US" altLang="x-none" sz="4000" smtClean="0"/>
              <a:t> </a:t>
            </a:r>
            <a:r>
              <a:rPr lang="en-US" altLang="x-none" smtClean="0"/>
              <a:t>in E</a:t>
            </a:r>
            <a:r>
              <a:rPr lang="en-US" altLang="x-none" sz="2400" smtClean="0"/>
              <a:t>1</a:t>
            </a:r>
            <a:r>
              <a:rPr lang="en-US" altLang="x-none" smtClean="0"/>
              <a:t> nor in E</a:t>
            </a:r>
            <a:r>
              <a:rPr lang="en-US" altLang="x-none" sz="2400" smtClean="0"/>
              <a:t>2</a:t>
            </a:r>
            <a:r>
              <a:rPr lang="en-US" altLang="x-none" smtClean="0"/>
              <a:t>!</a:t>
            </a:r>
            <a:endParaRPr lang="en-US" altLang="x-none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3481562" y="2548087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3" name="Worksheet" r:id="rId3" imgW="3200881" imgH="1400476" progId="Excel.Sheet.8">
                  <p:embed/>
                </p:oleObj>
              </mc:Choice>
              <mc:Fallback>
                <p:oleObj name="Worksheet" r:id="rId3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562" y="2548087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467024" y="1844824"/>
            <a:ext cx="345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 Say J is: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746424" y="4816624"/>
            <a:ext cx="63373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This J tuple will not be in J</a:t>
            </a:r>
            <a:r>
              <a:rPr lang="en-US" altLang="x-none" sz="2400"/>
              <a:t>1</a:t>
            </a:r>
            <a:r>
              <a:rPr lang="en-US" altLang="x-none"/>
              <a:t> nor J</a:t>
            </a:r>
            <a:r>
              <a:rPr lang="en-US" altLang="x-none" sz="2400"/>
              <a:t>2</a:t>
            </a:r>
            <a:endParaRPr lang="en-US" altLang="x-none"/>
          </a:p>
          <a:p>
            <a:pPr algn="ctr" eaLnBrk="1" hangingPunct="1"/>
            <a:r>
              <a:rPr lang="en-US" altLang="x-none"/>
              <a:t>Fragmentation not complete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Reconstruction</a:t>
            </a:r>
          </a:p>
          <a:p>
            <a:pPr lvl="1" eaLnBrk="1" hangingPunct="1"/>
            <a:r>
              <a:rPr lang="en-US" altLang="zh-CN"/>
              <a:t>For a relation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/>
              <a:t> with fragmentation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sz="5400">
                <a:latin typeface="Times New Roman" charset="0"/>
              </a:rPr>
              <a:t>{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1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2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…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i="1" baseline="-25000">
                <a:latin typeface="Times New Roman" charset="0"/>
              </a:rPr>
              <a:t>n</a:t>
            </a:r>
            <a:r>
              <a:rPr lang="en-US" altLang="zh-CN" sz="5400">
                <a:latin typeface="Times New Roman" charset="0"/>
              </a:rPr>
              <a:t>, }</a:t>
            </a:r>
            <a:r>
              <a:rPr lang="en-US" altLang="zh-CN">
                <a:latin typeface="Times New Roman" charset="0"/>
              </a:rPr>
              <a:t/>
            </a:r>
            <a:br>
              <a:rPr lang="en-US" altLang="zh-CN">
                <a:latin typeface="Times New Roman" charset="0"/>
              </a:rPr>
            </a:br>
            <a:endParaRPr lang="en-US" altLang="zh-CN">
              <a:latin typeface="Times New Roman" charset="0"/>
            </a:endParaRPr>
          </a:p>
          <a:p>
            <a:pPr lvl="1" eaLnBrk="1" hangingPunct="1"/>
            <a:endParaRPr lang="en-US" altLang="zh-CN" i="1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071688" y="3500438"/>
          <a:ext cx="54292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Equation" r:id="rId3" imgW="1193760" imgH="241200" progId="Equation.3">
                  <p:embed/>
                </p:oleObj>
              </mc:Choice>
              <mc:Fallback>
                <p:oleObj name="Equation" r:id="rId3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500438"/>
                        <a:ext cx="542925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Disjointness</a:t>
            </a:r>
          </a:p>
          <a:p>
            <a:pPr lvl="1" eaLnBrk="1" hangingPunct="1"/>
            <a:r>
              <a:rPr lang="en-US" altLang="zh-CN"/>
              <a:t>Primary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minterm predicates are </a:t>
            </a:r>
            <a:r>
              <a:rPr lang="en-US" altLang="zh-CN">
                <a:solidFill>
                  <a:srgbClr val="C00000"/>
                </a:solidFill>
              </a:rPr>
              <a:t>mutually exclusive</a:t>
            </a:r>
            <a:endParaRPr lang="zh-CN" altLang="en-US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If a tuple of a member relation is</a:t>
            </a:r>
            <a:r>
              <a:rPr lang="en-US" altLang="zh-CN" i="1"/>
              <a:t> </a:t>
            </a:r>
            <a:r>
              <a:rPr lang="en-US" altLang="zh-CN">
                <a:solidFill>
                  <a:srgbClr val="C00000"/>
                </a:solidFill>
              </a:rPr>
              <a:t>joinable</a:t>
            </a:r>
            <a:r>
              <a:rPr lang="en-US" altLang="zh-CN"/>
              <a:t> with </a:t>
            </a:r>
            <a:r>
              <a:rPr lang="en-US" altLang="zh-CN">
                <a:solidFill>
                  <a:srgbClr val="C00000"/>
                </a:solidFill>
              </a:rPr>
              <a:t>only one</a:t>
            </a:r>
            <a:r>
              <a:rPr lang="en-US" altLang="zh-CN" i="1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fragment</a:t>
            </a:r>
            <a:r>
              <a:rPr lang="en-US" altLang="zh-CN"/>
              <a:t> of its owner relation</a:t>
            </a:r>
            <a:endParaRPr lang="zh-CN" altLang="en-US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graphicFrame>
        <p:nvGraphicFramePr>
          <p:cNvPr id="6" name="Object 1026"/>
          <p:cNvGraphicFramePr>
            <a:graphicFrameLocks noChangeAspect="1"/>
          </p:cNvGraphicFramePr>
          <p:nvPr>
            <p:extLst/>
          </p:nvPr>
        </p:nvGraphicFramePr>
        <p:xfrm>
          <a:off x="937071" y="1263997"/>
          <a:ext cx="35925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9" name="Worksheet" r:id="rId3" imgW="3591426" imgH="1057576" progId="Excel.Sheet.8">
                  <p:embed/>
                </p:oleObj>
              </mc:Choice>
              <mc:Fallback>
                <p:oleObj name="Worksheet" r:id="rId3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71" y="1263997"/>
                        <a:ext cx="35925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/>
          <p:cNvGraphicFramePr>
            <a:graphicFrameLocks noChangeAspect="1"/>
          </p:cNvGraphicFramePr>
          <p:nvPr>
            <p:extLst/>
          </p:nvPr>
        </p:nvGraphicFramePr>
        <p:xfrm>
          <a:off x="5443983" y="1241772"/>
          <a:ext cx="35925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0" name="Worksheet" r:id="rId5" imgW="3591426" imgH="1057576" progId="Excel.Sheet.8">
                  <p:embed/>
                </p:oleObj>
              </mc:Choice>
              <mc:Fallback>
                <p:oleObj name="Worksheet" r:id="rId5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241772"/>
                        <a:ext cx="35925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49733" y="467072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Example: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283021" y="133384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0" name="Text Box 1030"/>
          <p:cNvSpPr txBox="1">
            <a:spLocks noChangeArrowheads="1"/>
          </p:cNvSpPr>
          <p:nvPr/>
        </p:nvSpPr>
        <p:spPr bwMode="auto">
          <a:xfrm>
            <a:off x="4794696" y="120049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1" name="Object 1031"/>
          <p:cNvGraphicFramePr>
            <a:graphicFrameLocks noChangeAspect="1"/>
          </p:cNvGraphicFramePr>
          <p:nvPr>
            <p:extLst/>
          </p:nvPr>
        </p:nvGraphicFramePr>
        <p:xfrm>
          <a:off x="3059558" y="2903885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1" name="Worksheet" r:id="rId7" imgW="3200881" imgH="1057576" progId="Excel.Sheet.8">
                  <p:embed/>
                </p:oleObj>
              </mc:Choice>
              <mc:Fallback>
                <p:oleObj name="Worksheet" r:id="rId7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558" y="2903885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2"/>
          <p:cNvGraphicFramePr>
            <a:graphicFrameLocks noChangeAspect="1"/>
          </p:cNvGraphicFramePr>
          <p:nvPr>
            <p:extLst/>
          </p:nvPr>
        </p:nvGraphicFramePr>
        <p:xfrm>
          <a:off x="1005333" y="48199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Worksheet" r:id="rId9" imgW="3200881" imgH="1057576" progId="Excel.Sheet.8">
                  <p:embed/>
                </p:oleObj>
              </mc:Choice>
              <mc:Fallback>
                <p:oleObj name="Worksheet" r:id="rId9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333" y="48199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3"/>
          <p:cNvGraphicFramePr>
            <a:graphicFrameLocks noChangeAspect="1"/>
          </p:cNvGraphicFramePr>
          <p:nvPr>
            <p:extLst/>
          </p:nvPr>
        </p:nvGraphicFramePr>
        <p:xfrm>
          <a:off x="5651946" y="47564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Worksheet" r:id="rId10" imgW="3200881" imgH="1057576" progId="Excel.Sheet.8">
                  <p:embed/>
                </p:oleObj>
              </mc:Choice>
              <mc:Fallback>
                <p:oleObj name="Worksheet" r:id="rId10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6" y="47564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34"/>
          <p:cNvSpPr txBox="1">
            <a:spLocks noChangeArrowheads="1"/>
          </p:cNvSpPr>
          <p:nvPr/>
        </p:nvSpPr>
        <p:spPr bwMode="auto">
          <a:xfrm>
            <a:off x="336996" y="47771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5" name="Text Box 1036"/>
          <p:cNvSpPr txBox="1">
            <a:spLocks noChangeArrowheads="1"/>
          </p:cNvSpPr>
          <p:nvPr/>
        </p:nvSpPr>
        <p:spPr bwMode="auto">
          <a:xfrm>
            <a:off x="2529333" y="2919760"/>
            <a:ext cx="354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16" name="Text Box 1037"/>
          <p:cNvSpPr txBox="1">
            <a:spLocks noChangeArrowheads="1"/>
          </p:cNvSpPr>
          <p:nvPr/>
        </p:nvSpPr>
        <p:spPr bwMode="auto">
          <a:xfrm>
            <a:off x="5043933" y="48914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17" name="Line 1038"/>
          <p:cNvSpPr>
            <a:spLocks noChangeShapeType="1"/>
          </p:cNvSpPr>
          <p:nvPr/>
        </p:nvSpPr>
        <p:spPr bwMode="auto">
          <a:xfrm flipH="1">
            <a:off x="2648396" y="4110385"/>
            <a:ext cx="328612" cy="6032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39"/>
          <p:cNvSpPr>
            <a:spLocks noChangeShapeType="1"/>
          </p:cNvSpPr>
          <p:nvPr/>
        </p:nvSpPr>
        <p:spPr bwMode="auto">
          <a:xfrm>
            <a:off x="6050408" y="4051647"/>
            <a:ext cx="485775" cy="61277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41"/>
          <p:cNvSpPr>
            <a:spLocks noChangeArrowheads="1"/>
          </p:cNvSpPr>
          <p:nvPr/>
        </p:nvSpPr>
        <p:spPr bwMode="auto">
          <a:xfrm>
            <a:off x="6607621" y="2840385"/>
            <a:ext cx="2317750" cy="1501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Fragmentation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is not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disjoint!</a:t>
            </a:r>
            <a:endParaRPr lang="en-US" altLang="x-non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Vertical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Fragmentation Alternatives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Horizontal, or vertical, or both</a:t>
            </a:r>
          </a:p>
          <a:p>
            <a:pPr eaLnBrk="1" hangingPunct="1"/>
            <a:r>
              <a:rPr lang="en-US" altLang="zh-CN" sz="2400"/>
              <a:t>Example:</a:t>
            </a:r>
          </a:p>
          <a:p>
            <a:pPr eaLnBrk="1" hangingPunct="1"/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69B4F-17E1-DE4F-9F36-E098E22C8D5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2928938"/>
          <a:ext cx="2354263" cy="1828800"/>
        </p:xfrm>
        <a:graphic>
          <a:graphicData uri="http://schemas.openxmlformats.org/drawingml/2006/table">
            <a:tbl>
              <a:tblPr/>
              <a:tblGrid>
                <a:gridCol w="565150"/>
                <a:gridCol w="785813"/>
                <a:gridCol w="1003300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J.Doe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M.Smith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A.Lee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J.Miller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B.Casey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L.Chu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R.Davis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J.Jones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57875" y="2928938"/>
          <a:ext cx="2673350" cy="2235200"/>
        </p:xfrm>
        <a:graphic>
          <a:graphicData uri="http://schemas.openxmlformats.org/drawingml/2006/table">
            <a:tbl>
              <a:tblPr/>
              <a:tblGrid>
                <a:gridCol w="565150"/>
                <a:gridCol w="538163"/>
                <a:gridCol w="1003300"/>
                <a:gridCol w="56673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DUR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Consultant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76600"/>
              </p:ext>
            </p:extLst>
          </p:nvPr>
        </p:nvGraphicFramePr>
        <p:xfrm>
          <a:off x="1428750" y="5143500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0500" y="2928938"/>
          <a:ext cx="1636713" cy="1016000"/>
        </p:xfrm>
        <a:graphic>
          <a:graphicData uri="http://schemas.openxmlformats.org/drawingml/2006/table">
            <a:tbl>
              <a:tblPr/>
              <a:tblGrid>
                <a:gridCol w="1003300"/>
                <a:gridCol w="633413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SAL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Mesh.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313" y="464343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313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EMP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(Employee)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9063" y="2428875"/>
            <a:ext cx="17049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PAY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(Payment)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38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ASG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(Assignment)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4719" name="TextBox 17"/>
          <p:cNvSpPr txBox="1">
            <a:spLocks noChangeArrowheads="1"/>
          </p:cNvSpPr>
          <p:nvPr/>
        </p:nvSpPr>
        <p:spPr bwMode="auto">
          <a:xfrm>
            <a:off x="5500688" y="5643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An engineering database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285750"/>
            <a:ext cx="7772400" cy="911225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Vertical fragmentation</a:t>
            </a:r>
          </a:p>
        </p:txBody>
      </p:sp>
      <p:sp>
        <p:nvSpPr>
          <p:cNvPr id="53254" name="Text Box 60"/>
          <p:cNvSpPr txBox="1">
            <a:spLocks noChangeArrowheads="1"/>
          </p:cNvSpPr>
          <p:nvPr/>
        </p:nvSpPr>
        <p:spPr bwMode="auto">
          <a:xfrm>
            <a:off x="525463" y="38417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graphicFrame>
        <p:nvGraphicFramePr>
          <p:cNvPr id="53255" name="Object 65"/>
          <p:cNvGraphicFramePr>
            <a:graphicFrameLocks noChangeAspect="1"/>
          </p:cNvGraphicFramePr>
          <p:nvPr/>
        </p:nvGraphicFramePr>
        <p:xfrm>
          <a:off x="3324225" y="1276350"/>
          <a:ext cx="359251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Worksheet" r:id="rId3" imgW="3591426" imgH="1743376" progId="Excel.Sheet.8">
                  <p:embed/>
                </p:oleObj>
              </mc:Choice>
              <mc:Fallback>
                <p:oleObj name="Worksheet" r:id="rId3" imgW="3591426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276350"/>
                        <a:ext cx="3592513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66"/>
          <p:cNvGraphicFramePr>
            <a:graphicFrameLocks noChangeAspect="1"/>
          </p:cNvGraphicFramePr>
          <p:nvPr/>
        </p:nvGraphicFramePr>
        <p:xfrm>
          <a:off x="1231900" y="3732213"/>
          <a:ext cx="27622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Worksheet" r:id="rId5" imgW="2762691" imgH="1743376" progId="Excel.Sheet.8">
                  <p:embed/>
                </p:oleObj>
              </mc:Choice>
              <mc:Fallback>
                <p:oleObj name="Worksheet" r:id="rId5" imgW="2762691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732213"/>
                        <a:ext cx="276225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67"/>
          <p:cNvGraphicFramePr>
            <a:graphicFrameLocks noChangeAspect="1"/>
          </p:cNvGraphicFramePr>
          <p:nvPr/>
        </p:nvGraphicFramePr>
        <p:xfrm>
          <a:off x="5989638" y="3738563"/>
          <a:ext cx="16954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Worksheet" r:id="rId7" imgW="1695731" imgH="1753121" progId="Excel.Sheet.8">
                  <p:embed/>
                </p:oleObj>
              </mc:Choice>
              <mc:Fallback>
                <p:oleObj name="Worksheet" r:id="rId7" imgW="1695731" imgH="175312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3738563"/>
                        <a:ext cx="16954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68"/>
          <p:cNvSpPr txBox="1">
            <a:spLocks noChangeArrowheads="1"/>
          </p:cNvSpPr>
          <p:nvPr/>
        </p:nvSpPr>
        <p:spPr bwMode="auto">
          <a:xfrm>
            <a:off x="2833688" y="1317625"/>
            <a:ext cx="41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</a:p>
        </p:txBody>
      </p:sp>
      <p:sp>
        <p:nvSpPr>
          <p:cNvPr id="53259" name="Text Box 69"/>
          <p:cNvSpPr txBox="1">
            <a:spLocks noChangeArrowheads="1"/>
          </p:cNvSpPr>
          <p:nvPr/>
        </p:nvSpPr>
        <p:spPr bwMode="auto">
          <a:xfrm>
            <a:off x="5180013" y="37655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53260" name="Text Box 70"/>
          <p:cNvSpPr txBox="1">
            <a:spLocks noChangeArrowheads="1"/>
          </p:cNvSpPr>
          <p:nvPr/>
        </p:nvSpPr>
        <p:spPr bwMode="auto">
          <a:xfrm>
            <a:off x="352425" y="1457325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 dirty="0"/>
              <a:t>Properties:</a:t>
            </a:r>
            <a:r>
              <a:rPr lang="en-US" altLang="x-none" dirty="0"/>
              <a:t>   R[T] </a:t>
            </a:r>
            <a:r>
              <a:rPr lang="en-US" altLang="x-none" dirty="0">
                <a:sym typeface="Symbol" charset="2"/>
              </a:rPr>
              <a:t>	</a:t>
            </a:r>
            <a:r>
              <a:rPr lang="en-US" altLang="x-none" dirty="0" err="1">
                <a:sym typeface="Symbol" charset="2"/>
              </a:rPr>
              <a:t>R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] 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981200"/>
            <a:ext cx="7772400" cy="2665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(1) Completeness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		</a:t>
            </a:r>
            <a:r>
              <a:rPr lang="en-US" altLang="x-none" sz="4800" dirty="0"/>
              <a:t>U </a:t>
            </a:r>
            <a:r>
              <a:rPr lang="en-US" altLang="x-none" dirty="0" err="1"/>
              <a:t>Ti</a:t>
            </a:r>
            <a:r>
              <a:rPr lang="en-US" altLang="x-none" dirty="0"/>
              <a:t> = T</a:t>
            </a:r>
            <a:endParaRPr lang="en-US" altLang="x-none" sz="4800" dirty="0"/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971551" y="377825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4083496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>
            <a:off x="4007296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6015483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6064696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3939480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3863280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5871467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7353" name="Text Box 7"/>
          <p:cNvSpPr txBox="1">
            <a:spLocks noChangeArrowheads="1"/>
          </p:cNvSpPr>
          <p:nvPr/>
        </p:nvSpPr>
        <p:spPr bwMode="auto">
          <a:xfrm>
            <a:off x="5920680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grpSp>
        <p:nvGrpSpPr>
          <p:cNvPr id="579595" name="Group 11"/>
          <p:cNvGrpSpPr>
            <a:grpSpLocks/>
          </p:cNvGrpSpPr>
          <p:nvPr/>
        </p:nvGrpSpPr>
        <p:grpSpPr bwMode="auto">
          <a:xfrm>
            <a:off x="2028130" y="900113"/>
            <a:ext cx="5324475" cy="4692650"/>
            <a:chOff x="957" y="567"/>
            <a:chExt cx="3354" cy="2956"/>
          </a:xfrm>
        </p:grpSpPr>
        <p:sp>
          <p:nvSpPr>
            <p:cNvPr id="57355" name="Freeform 8"/>
            <p:cNvSpPr>
              <a:spLocks/>
            </p:cNvSpPr>
            <p:nvPr/>
          </p:nvSpPr>
          <p:spPr bwMode="auto">
            <a:xfrm>
              <a:off x="1007" y="600"/>
              <a:ext cx="2766" cy="1640"/>
            </a:xfrm>
            <a:custGeom>
              <a:avLst/>
              <a:gdLst>
                <a:gd name="T0" fmla="*/ 0 w 2766"/>
                <a:gd name="T1" fmla="*/ 1640 h 1640"/>
                <a:gd name="T2" fmla="*/ 506 w 2766"/>
                <a:gd name="T3" fmla="*/ 1233 h 1640"/>
                <a:gd name="T4" fmla="*/ 773 w 2766"/>
                <a:gd name="T5" fmla="*/ 1013 h 1640"/>
                <a:gd name="T6" fmla="*/ 1113 w 2766"/>
                <a:gd name="T7" fmla="*/ 760 h 1640"/>
                <a:gd name="T8" fmla="*/ 1193 w 2766"/>
                <a:gd name="T9" fmla="*/ 687 h 1640"/>
                <a:gd name="T10" fmla="*/ 1286 w 2766"/>
                <a:gd name="T11" fmla="*/ 633 h 1640"/>
                <a:gd name="T12" fmla="*/ 1660 w 2766"/>
                <a:gd name="T13" fmla="*/ 373 h 1640"/>
                <a:gd name="T14" fmla="*/ 1933 w 2766"/>
                <a:gd name="T15" fmla="*/ 273 h 1640"/>
                <a:gd name="T16" fmla="*/ 2560 w 2766"/>
                <a:gd name="T17" fmla="*/ 60 h 1640"/>
                <a:gd name="T18" fmla="*/ 2766 w 2766"/>
                <a:gd name="T19" fmla="*/ 0 h 16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66" h="1640">
                  <a:moveTo>
                    <a:pt x="0" y="1640"/>
                  </a:moveTo>
                  <a:cubicBezTo>
                    <a:pt x="123" y="1450"/>
                    <a:pt x="331" y="1364"/>
                    <a:pt x="506" y="1233"/>
                  </a:cubicBezTo>
                  <a:cubicBezTo>
                    <a:pt x="598" y="1164"/>
                    <a:pt x="683" y="1086"/>
                    <a:pt x="773" y="1013"/>
                  </a:cubicBezTo>
                  <a:cubicBezTo>
                    <a:pt x="883" y="924"/>
                    <a:pt x="1005" y="851"/>
                    <a:pt x="1113" y="760"/>
                  </a:cubicBezTo>
                  <a:cubicBezTo>
                    <a:pt x="1141" y="737"/>
                    <a:pt x="1164" y="708"/>
                    <a:pt x="1193" y="687"/>
                  </a:cubicBezTo>
                  <a:cubicBezTo>
                    <a:pt x="1222" y="666"/>
                    <a:pt x="1258" y="655"/>
                    <a:pt x="1286" y="633"/>
                  </a:cubicBezTo>
                  <a:cubicBezTo>
                    <a:pt x="1624" y="374"/>
                    <a:pt x="1250" y="603"/>
                    <a:pt x="1660" y="373"/>
                  </a:cubicBezTo>
                  <a:cubicBezTo>
                    <a:pt x="1745" y="326"/>
                    <a:pt x="1842" y="306"/>
                    <a:pt x="1933" y="273"/>
                  </a:cubicBezTo>
                  <a:cubicBezTo>
                    <a:pt x="2141" y="197"/>
                    <a:pt x="2349" y="126"/>
                    <a:pt x="2560" y="60"/>
                  </a:cubicBezTo>
                  <a:cubicBezTo>
                    <a:pt x="2586" y="52"/>
                    <a:pt x="2748" y="21"/>
                    <a:pt x="276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Freeform 9"/>
            <p:cNvSpPr>
              <a:spLocks/>
            </p:cNvSpPr>
            <p:nvPr/>
          </p:nvSpPr>
          <p:spPr bwMode="auto">
            <a:xfrm>
              <a:off x="1007" y="567"/>
              <a:ext cx="3304" cy="1983"/>
            </a:xfrm>
            <a:custGeom>
              <a:avLst/>
              <a:gdLst>
                <a:gd name="T0" fmla="*/ 0 w 3304"/>
                <a:gd name="T1" fmla="*/ 0 h 1983"/>
                <a:gd name="T2" fmla="*/ 246 w 3304"/>
                <a:gd name="T3" fmla="*/ 386 h 1983"/>
                <a:gd name="T4" fmla="*/ 493 w 3304"/>
                <a:gd name="T5" fmla="*/ 726 h 1983"/>
                <a:gd name="T6" fmla="*/ 1540 w 3304"/>
                <a:gd name="T7" fmla="*/ 1406 h 1983"/>
                <a:gd name="T8" fmla="*/ 2420 w 3304"/>
                <a:gd name="T9" fmla="*/ 1760 h 1983"/>
                <a:gd name="T10" fmla="*/ 2840 w 3304"/>
                <a:gd name="T11" fmla="*/ 1866 h 1983"/>
                <a:gd name="T12" fmla="*/ 3160 w 3304"/>
                <a:gd name="T13" fmla="*/ 1913 h 19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4" h="1983">
                  <a:moveTo>
                    <a:pt x="0" y="0"/>
                  </a:moveTo>
                  <a:cubicBezTo>
                    <a:pt x="38" y="126"/>
                    <a:pt x="183" y="295"/>
                    <a:pt x="246" y="386"/>
                  </a:cubicBezTo>
                  <a:cubicBezTo>
                    <a:pt x="321" y="495"/>
                    <a:pt x="401" y="631"/>
                    <a:pt x="493" y="726"/>
                  </a:cubicBezTo>
                  <a:cubicBezTo>
                    <a:pt x="765" y="1008"/>
                    <a:pt x="1198" y="1257"/>
                    <a:pt x="1540" y="1406"/>
                  </a:cubicBezTo>
                  <a:cubicBezTo>
                    <a:pt x="1908" y="1566"/>
                    <a:pt x="2080" y="1665"/>
                    <a:pt x="2420" y="1760"/>
                  </a:cubicBezTo>
                  <a:cubicBezTo>
                    <a:pt x="2559" y="1799"/>
                    <a:pt x="2700" y="1831"/>
                    <a:pt x="2840" y="1866"/>
                  </a:cubicBezTo>
                  <a:cubicBezTo>
                    <a:pt x="3304" y="1983"/>
                    <a:pt x="3046" y="1856"/>
                    <a:pt x="3160" y="1913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Text Box 10"/>
            <p:cNvSpPr txBox="1">
              <a:spLocks noChangeArrowheads="1"/>
            </p:cNvSpPr>
            <p:nvPr/>
          </p:nvSpPr>
          <p:spPr bwMode="auto">
            <a:xfrm>
              <a:off x="957" y="2851"/>
              <a:ext cx="303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Not a desirable property!!</a:t>
              </a:r>
            </a:p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(could not reconstruct R!)</a:t>
              </a:r>
              <a:endParaRPr lang="en-US" altLang="x-none"/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254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(3) Lossless join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			R</a:t>
            </a:r>
            <a:r>
              <a:rPr lang="en-US" altLang="x-none" sz="2400"/>
              <a:t>i</a:t>
            </a:r>
            <a:r>
              <a:rPr lang="en-US" altLang="x-none"/>
              <a:t> = R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</a:t>
            </a:r>
          </a:p>
        </p:txBody>
      </p:sp>
      <p:sp>
        <p:nvSpPr>
          <p:cNvPr id="58374" name="AutoShape 4"/>
          <p:cNvSpPr>
            <a:spLocks noChangeArrowheads="1"/>
          </p:cNvSpPr>
          <p:nvPr/>
        </p:nvSpPr>
        <p:spPr bwMode="auto">
          <a:xfrm rot="-5400000">
            <a:off x="2301479" y="1651000"/>
            <a:ext cx="304800" cy="6096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2117329" y="216217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1733154" y="3111500"/>
            <a:ext cx="6805612" cy="15636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>
                <a:sym typeface="Wingdings 2" charset="2"/>
              </a:rPr>
              <a:t> </a:t>
            </a:r>
            <a:r>
              <a:rPr lang="en-US" altLang="x-none"/>
              <a:t>One way to achieve lossless join:</a:t>
            </a:r>
          </a:p>
          <a:p>
            <a:pPr eaLnBrk="1" hangingPunct="1"/>
            <a:r>
              <a:rPr lang="en-US" altLang="x-none"/>
              <a:t>      Repeat key in all fragments, i.e.,</a:t>
            </a:r>
          </a:p>
          <a:p>
            <a:pPr eaLnBrk="1" hangingPunct="1"/>
            <a:r>
              <a:rPr lang="en-US" altLang="x-none"/>
              <a:t>		Key </a:t>
            </a:r>
            <a:r>
              <a:rPr lang="en-US" altLang="x-none" sz="2800">
                <a:sym typeface="Symbol" charset="2"/>
              </a:rPr>
              <a:t></a:t>
            </a:r>
            <a:r>
              <a:rPr lang="en-US" altLang="x-none"/>
              <a:t> T</a:t>
            </a:r>
            <a:r>
              <a:rPr lang="en-US" altLang="x-none" sz="2400"/>
              <a:t>i</a:t>
            </a:r>
            <a:r>
              <a:rPr lang="en-US" altLang="x-none"/>
              <a:t>  for all i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600" dirty="0">
                <a:sym typeface="ZapfDingbats" charset="0"/>
              </a:rPr>
              <a:t> </a:t>
            </a:r>
            <a:r>
              <a:rPr lang="en-US" altLang="x-none" sz="3600" dirty="0"/>
              <a:t>How do we decide what attributes</a:t>
            </a:r>
            <a:br>
              <a:rPr lang="en-US" altLang="x-none" sz="3600" dirty="0"/>
            </a:br>
            <a:r>
              <a:rPr lang="en-US" altLang="x-none" sz="3600" dirty="0"/>
              <a:t>    are grouped with which?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40768"/>
            <a:ext cx="749935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1</a:t>
            </a:r>
            <a:r>
              <a:rPr lang="en-US" altLang="x-none" dirty="0"/>
              <a:t>(#,NM,LOC)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(#,SAL)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Example:</a:t>
            </a: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E(#,NM,LOC,SAL)		E</a:t>
            </a:r>
            <a:r>
              <a:rPr lang="en-US" altLang="x-none" sz="2400" dirty="0"/>
              <a:t>1</a:t>
            </a:r>
            <a:r>
              <a:rPr lang="en-US" altLang="x-none" dirty="0"/>
              <a:t>(#,NM)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3</a:t>
            </a:r>
            <a:r>
              <a:rPr lang="en-US" altLang="x-none" dirty="0"/>
              <a:t>(#,SAL)</a:t>
            </a:r>
          </a:p>
        </p:txBody>
      </p:sp>
      <p:sp>
        <p:nvSpPr>
          <p:cNvPr id="59399" name="Line 4"/>
          <p:cNvSpPr>
            <a:spLocks noChangeShapeType="1"/>
          </p:cNvSpPr>
          <p:nvPr/>
        </p:nvSpPr>
        <p:spPr bwMode="auto">
          <a:xfrm flipV="1">
            <a:off x="4177779" y="2590800"/>
            <a:ext cx="1143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5"/>
          <p:cNvSpPr>
            <a:spLocks noChangeShapeType="1"/>
          </p:cNvSpPr>
          <p:nvPr/>
        </p:nvSpPr>
        <p:spPr bwMode="auto">
          <a:xfrm>
            <a:off x="4406379" y="40386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6"/>
          <p:cNvSpPr>
            <a:spLocks noChangeShapeType="1"/>
          </p:cNvSpPr>
          <p:nvPr/>
        </p:nvSpPr>
        <p:spPr bwMode="auto">
          <a:xfrm>
            <a:off x="4101579" y="4572000"/>
            <a:ext cx="685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7"/>
          <p:cNvSpPr txBox="1">
            <a:spLocks noChangeArrowheads="1"/>
          </p:cNvSpPr>
          <p:nvPr/>
        </p:nvSpPr>
        <p:spPr bwMode="auto">
          <a:xfrm>
            <a:off x="4939779" y="5715000"/>
            <a:ext cx="376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59403" name="AutoShape 9"/>
          <p:cNvSpPr>
            <a:spLocks/>
          </p:cNvSpPr>
          <p:nvPr/>
        </p:nvSpPr>
        <p:spPr bwMode="auto">
          <a:xfrm>
            <a:off x="5290617" y="3657600"/>
            <a:ext cx="182562" cy="1752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404" name="AutoShape 10"/>
          <p:cNvSpPr>
            <a:spLocks/>
          </p:cNvSpPr>
          <p:nvPr/>
        </p:nvSpPr>
        <p:spPr bwMode="auto">
          <a:xfrm>
            <a:off x="5325542" y="1979613"/>
            <a:ext cx="182562" cy="1128712"/>
          </a:xfrm>
          <a:prstGeom prst="leftBrace">
            <a:avLst>
              <a:gd name="adj1" fmla="val 5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04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sp>
        <p:nvSpPr>
          <p:cNvPr id="60423" name="AutoShape 8"/>
          <p:cNvSpPr>
            <a:spLocks/>
          </p:cNvSpPr>
          <p:nvPr/>
        </p:nvSpPr>
        <p:spPr bwMode="auto">
          <a:xfrm>
            <a:off x="1757363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0424" name="AutoShape 9"/>
          <p:cNvSpPr>
            <a:spLocks/>
          </p:cNvSpPr>
          <p:nvPr/>
        </p:nvSpPr>
        <p:spPr bwMode="auto">
          <a:xfrm flipH="1">
            <a:off x="6334125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9083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14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grpSp>
        <p:nvGrpSpPr>
          <p:cNvPr id="61447" name="Group 10"/>
          <p:cNvGrpSpPr>
            <a:grpSpLocks/>
          </p:cNvGrpSpPr>
          <p:nvPr/>
        </p:nvGrpSpPr>
        <p:grpSpPr bwMode="auto">
          <a:xfrm>
            <a:off x="1977058" y="2228850"/>
            <a:ext cx="5592762" cy="3448050"/>
            <a:chOff x="807" y="1404"/>
            <a:chExt cx="3523" cy="2172"/>
          </a:xfrm>
        </p:grpSpPr>
        <p:sp>
          <p:nvSpPr>
            <p:cNvPr id="61450" name="Freeform 6"/>
            <p:cNvSpPr>
              <a:spLocks/>
            </p:cNvSpPr>
            <p:nvPr/>
          </p:nvSpPr>
          <p:spPr bwMode="auto">
            <a:xfrm>
              <a:off x="965" y="1404"/>
              <a:ext cx="1336" cy="808"/>
            </a:xfrm>
            <a:custGeom>
              <a:avLst/>
              <a:gdLst>
                <a:gd name="T0" fmla="*/ 464 w 1336"/>
                <a:gd name="T1" fmla="*/ 136 h 808"/>
                <a:gd name="T2" fmla="*/ 128 w 1336"/>
                <a:gd name="T3" fmla="*/ 88 h 808"/>
                <a:gd name="T4" fmla="*/ 176 w 1336"/>
                <a:gd name="T5" fmla="*/ 664 h 808"/>
                <a:gd name="T6" fmla="*/ 1184 w 1336"/>
                <a:gd name="T7" fmla="*/ 760 h 808"/>
                <a:gd name="T8" fmla="*/ 1088 w 1336"/>
                <a:gd name="T9" fmla="*/ 376 h 808"/>
                <a:gd name="T10" fmla="*/ 608 w 1336"/>
                <a:gd name="T11" fmla="*/ 376 h 808"/>
                <a:gd name="T12" fmla="*/ 464 w 1336"/>
                <a:gd name="T13" fmla="*/ 136 h 8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6" h="808">
                  <a:moveTo>
                    <a:pt x="464" y="136"/>
                  </a:moveTo>
                  <a:cubicBezTo>
                    <a:pt x="384" y="88"/>
                    <a:pt x="176" y="0"/>
                    <a:pt x="128" y="88"/>
                  </a:cubicBezTo>
                  <a:cubicBezTo>
                    <a:pt x="80" y="176"/>
                    <a:pt x="0" y="552"/>
                    <a:pt x="176" y="664"/>
                  </a:cubicBezTo>
                  <a:cubicBezTo>
                    <a:pt x="352" y="776"/>
                    <a:pt x="1032" y="808"/>
                    <a:pt x="1184" y="760"/>
                  </a:cubicBezTo>
                  <a:cubicBezTo>
                    <a:pt x="1336" y="712"/>
                    <a:pt x="1184" y="440"/>
                    <a:pt x="1088" y="376"/>
                  </a:cubicBezTo>
                  <a:cubicBezTo>
                    <a:pt x="992" y="312"/>
                    <a:pt x="712" y="416"/>
                    <a:pt x="608" y="376"/>
                  </a:cubicBezTo>
                  <a:cubicBezTo>
                    <a:pt x="504" y="336"/>
                    <a:pt x="544" y="184"/>
                    <a:pt x="464" y="136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Oval 4"/>
            <p:cNvSpPr>
              <a:spLocks noChangeArrowheads="1"/>
            </p:cNvSpPr>
            <p:nvPr/>
          </p:nvSpPr>
          <p:spPr bwMode="auto">
            <a:xfrm>
              <a:off x="2869" y="2452"/>
              <a:ext cx="432" cy="38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452" name="Text Box 7"/>
            <p:cNvSpPr txBox="1">
              <a:spLocks noChangeArrowheads="1"/>
            </p:cNvSpPr>
            <p:nvPr/>
          </p:nvSpPr>
          <p:spPr bwMode="auto">
            <a:xfrm>
              <a:off x="807" y="3211"/>
              <a:ext cx="3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3300"/>
                  </a:solidFill>
                </a:rPr>
                <a:t>R</a:t>
              </a:r>
              <a:r>
                <a:rPr lang="en-US" altLang="x-none" sz="2400">
                  <a:solidFill>
                    <a:srgbClr val="FF3300"/>
                  </a:solidFill>
                </a:rPr>
                <a:t>1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1,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2,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3</a:t>
              </a:r>
              <a:r>
                <a:rPr lang="en-US" altLang="x-none">
                  <a:solidFill>
                    <a:srgbClr val="FF3300"/>
                  </a:solidFill>
                </a:rPr>
                <a:t>]       R</a:t>
              </a:r>
              <a:r>
                <a:rPr lang="en-US" altLang="x-none" sz="2400">
                  <a:solidFill>
                    <a:srgbClr val="FF3300"/>
                  </a:solidFill>
                </a:rPr>
                <a:t>2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4,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5</a:t>
              </a:r>
              <a:r>
                <a:rPr lang="en-US" altLang="x-none">
                  <a:solidFill>
                    <a:srgbClr val="FF3300"/>
                  </a:solidFill>
                </a:rPr>
                <a:t>]</a:t>
              </a:r>
            </a:p>
          </p:txBody>
        </p:sp>
      </p:grpSp>
      <p:sp>
        <p:nvSpPr>
          <p:cNvPr id="61448" name="AutoShape 8"/>
          <p:cNvSpPr>
            <a:spLocks/>
          </p:cNvSpPr>
          <p:nvPr/>
        </p:nvSpPr>
        <p:spPr bwMode="auto">
          <a:xfrm>
            <a:off x="2453308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49" name="AutoShape 9"/>
          <p:cNvSpPr>
            <a:spLocks/>
          </p:cNvSpPr>
          <p:nvPr/>
        </p:nvSpPr>
        <p:spPr bwMode="auto">
          <a:xfrm flipH="1">
            <a:off x="7030070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Allocation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6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Example:   E(#,NM,LOC,SAL) </a:t>
            </a:r>
            <a:r>
              <a:rPr lang="en-US" altLang="x-none" smtClean="0">
                <a:sym typeface="Symbol" charset="2"/>
              </a:rPr>
              <a:t></a:t>
            </a:r>
            <a:endParaRPr lang="en-US" altLang="x-none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/>
              <a:t>		F</a:t>
            </a:r>
            <a:r>
              <a:rPr lang="en-US" altLang="x-none" sz="2000" smtClean="0"/>
              <a:t>1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 ; </a:t>
            </a:r>
            <a:r>
              <a:rPr lang="en-US" altLang="x-none" smtClean="0"/>
              <a:t>F</a:t>
            </a:r>
            <a:r>
              <a:rPr lang="en-US" altLang="x-none" sz="2000" smtClean="0"/>
              <a:t>2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</a:t>
            </a:r>
            <a:r>
              <a:rPr lang="en-US" altLang="x-none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Qa: select … where loc=Sa...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Qb: select … where loc=Sb…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16496" y="51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17096" y="5057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b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321496" y="3838600"/>
            <a:ext cx="2667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Where do </a:t>
            </a:r>
          </a:p>
          <a:p>
            <a:pPr algn="ctr" eaLnBrk="1" hangingPunct="1"/>
            <a:r>
              <a:rPr lang="en-US" altLang="x-none"/>
              <a:t>F</a:t>
            </a:r>
            <a:r>
              <a:rPr lang="en-US" altLang="x-none" sz="2400"/>
              <a:t>1</a:t>
            </a:r>
            <a:r>
              <a:rPr lang="en-US" altLang="x-none"/>
              <a:t>,F</a:t>
            </a:r>
            <a:r>
              <a:rPr lang="en-US" altLang="x-none" sz="2400"/>
              <a:t>2</a:t>
            </a:r>
            <a:r>
              <a:rPr lang="en-US" altLang="x-none"/>
              <a:t> go?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711896" y="4600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88496" y="4600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616896" y="51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159696" y="5438800"/>
            <a:ext cx="376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432743"/>
            <a:ext cx="3668365" cy="876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765176"/>
          </a:xfrm>
        </p:spPr>
        <p:txBody>
          <a:bodyPr/>
          <a:lstStyle/>
          <a:p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</a:p>
          <a:p>
            <a:pPr lvl="1"/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(PNO,</a:t>
            </a:r>
            <a:r>
              <a:rPr lang="zh-CN" altLang="en-US" dirty="0" smtClean="0"/>
              <a:t> </a:t>
            </a:r>
            <a:r>
              <a:rPr lang="en-US" altLang="zh-CN" dirty="0" smtClean="0"/>
              <a:t>PNAME,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BUDGET,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LOC)</a:t>
            </a:r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Motivation: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3068960"/>
            <a:ext cx="40009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b="0" dirty="0" smtClean="0">
                <a:latin typeface="Cambria Math" charset="0"/>
              </a:rPr>
              <a:t>40%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of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endParaRPr lang="en-US" altLang="zh-CN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NY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5065" y="3068960"/>
            <a:ext cx="413893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dirty="0">
                <a:latin typeface="Cambria Math" charset="0"/>
              </a:rPr>
              <a:t>40%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of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endParaRPr lang="en-US" altLang="zh-CN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Paris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Where do queries originate</a:t>
            </a:r>
          </a:p>
          <a:p>
            <a:pPr eaLnBrk="1" hangingPunct="1"/>
            <a:r>
              <a:rPr lang="en-US" altLang="x-none" dirty="0" smtClean="0"/>
              <a:t>What is communication cost?			and size of answers, relations,…</a:t>
            </a:r>
          </a:p>
          <a:p>
            <a:pPr eaLnBrk="1" hangingPunct="1"/>
            <a:r>
              <a:rPr lang="en-US" altLang="x-none" dirty="0" smtClean="0"/>
              <a:t>What is storage capacity, cost at sites?	and size of fragments?</a:t>
            </a:r>
          </a:p>
          <a:p>
            <a:pPr eaLnBrk="1" hangingPunct="1"/>
            <a:r>
              <a:rPr lang="en-US" altLang="x-none" dirty="0" smtClean="0"/>
              <a:t>What is processing power at sites?</a:t>
            </a:r>
          </a:p>
          <a:p>
            <a:pPr eaLnBrk="1" hangingPunct="1"/>
            <a:r>
              <a:rPr lang="en-US" altLang="x-none" dirty="0" smtClean="0"/>
              <a:t>What is query processing strategy?	</a:t>
            </a:r>
          </a:p>
          <a:p>
            <a:pPr lvl="1" eaLnBrk="1" hangingPunct="1"/>
            <a:r>
              <a:rPr lang="en-US" altLang="x-none" dirty="0" smtClean="0"/>
              <a:t>How are joins done?</a:t>
            </a:r>
          </a:p>
          <a:p>
            <a:pPr lvl="1" eaLnBrk="1" hangingPunct="1"/>
            <a:r>
              <a:rPr lang="en-US" altLang="x-none" dirty="0" smtClean="0"/>
              <a:t>Where are answers collected?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Allocation Problem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Assuming: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57375" y="2263775"/>
          <a:ext cx="3005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4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263775"/>
                        <a:ext cx="30051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5072063" y="2262188"/>
            <a:ext cx="321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fragments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871663" y="3070225"/>
          <a:ext cx="29797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070225"/>
                        <a:ext cx="29797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Box 10"/>
          <p:cNvSpPr txBox="1">
            <a:spLocks noChangeArrowheads="1"/>
          </p:cNvSpPr>
          <p:nvPr/>
        </p:nvSpPr>
        <p:spPr bwMode="auto">
          <a:xfrm>
            <a:off x="5072063" y="3070225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sites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857375" y="3819525"/>
          <a:ext cx="3022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6" name="Equation" r:id="rId7" imgW="1206360" imgH="241200" progId="Equation.3">
                  <p:embed/>
                </p:oleObj>
              </mc:Choice>
              <mc:Fallback>
                <p:oleObj name="Equation" r:id="rId7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19525"/>
                        <a:ext cx="30226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Box 12"/>
          <p:cNvSpPr txBox="1">
            <a:spLocks noChangeArrowheads="1"/>
          </p:cNvSpPr>
          <p:nvPr/>
        </p:nvSpPr>
        <p:spPr bwMode="auto">
          <a:xfrm>
            <a:off x="5072063" y="3833813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applications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1643063" y="4857750"/>
            <a:ext cx="72866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Gill Sans MT" charset="0"/>
                <a:ea typeface="华文中宋" charset="-122"/>
              </a:rPr>
              <a:t>Problem</a:t>
            </a:r>
            <a:br>
              <a:rPr lang="en-US" altLang="zh-CN" sz="3200" b="1">
                <a:latin typeface="Gill Sans MT" charset="0"/>
                <a:ea typeface="华文中宋" charset="-122"/>
              </a:rPr>
            </a:br>
            <a:r>
              <a:rPr lang="en-US" altLang="zh-CN" sz="1200" b="1">
                <a:latin typeface="Gill Sans MT" charset="0"/>
                <a:ea typeface="华文中宋" charset="-122"/>
              </a:rPr>
              <a:t/>
            </a:r>
            <a:br>
              <a:rPr lang="en-US" altLang="zh-CN" sz="1200" b="1">
                <a:latin typeface="Gill Sans MT" charset="0"/>
                <a:ea typeface="华文中宋" charset="-122"/>
              </a:rPr>
            </a:br>
            <a:r>
              <a:rPr lang="en-US" altLang="zh-CN" sz="3200">
                <a:latin typeface="Gill Sans MT" charset="0"/>
                <a:ea typeface="华文中宋" charset="-122"/>
              </a:rPr>
              <a:t>Find the </a:t>
            </a:r>
            <a:r>
              <a:rPr lang="en-US" altLang="zh-CN" sz="32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optimal</a:t>
            </a:r>
            <a:r>
              <a:rPr lang="en-US" altLang="zh-CN" sz="3200">
                <a:latin typeface="Gill Sans MT" charset="0"/>
                <a:ea typeface="华文中宋" charset="-122"/>
              </a:rPr>
              <a:t> distribution of </a:t>
            </a:r>
            <a:r>
              <a:rPr lang="en-US" altLang="zh-CN" sz="3200" i="1">
                <a:latin typeface="Times New Roman" charset="0"/>
                <a:ea typeface="华文中宋" charset="-122"/>
                <a:cs typeface="Times New Roman" charset="0"/>
              </a:rPr>
              <a:t>F </a:t>
            </a:r>
            <a:r>
              <a:rPr lang="en-US" altLang="zh-CN" sz="3200">
                <a:latin typeface="Gill Sans MT" charset="0"/>
                <a:ea typeface="华文中宋" charset="-122"/>
              </a:rPr>
              <a:t>over </a:t>
            </a:r>
            <a:r>
              <a:rPr lang="en-US" altLang="zh-CN" sz="3200" i="1">
                <a:latin typeface="Times New Roman" charset="0"/>
                <a:ea typeface="华文中宋" charset="-122"/>
              </a:rPr>
              <a:t>S</a:t>
            </a:r>
            <a:endParaRPr lang="zh-CN" altLang="en-US" sz="3200" i="1">
              <a:latin typeface="Times New Roman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080" y="249238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Optimization problem: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680" y="1114425"/>
            <a:ext cx="7772400" cy="51085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x-none" dirty="0"/>
              <a:t>What is best placement of fragments and/or best number of copies to: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query response time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maximize throughput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“some cost”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x-none" dirty="0"/>
              <a:t>Subject to constraints?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storage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bandwidth, power,…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Keep 90% of response time below X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</p:txBody>
      </p:sp>
      <p:sp>
        <p:nvSpPr>
          <p:cNvPr id="68616" name="Text Box 4"/>
          <p:cNvSpPr txBox="1">
            <a:spLocks noChangeArrowheads="1"/>
          </p:cNvSpPr>
          <p:nvPr/>
        </p:nvSpPr>
        <p:spPr bwMode="auto">
          <a:xfrm>
            <a:off x="6065318" y="2900361"/>
            <a:ext cx="284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3300"/>
                </a:solidFill>
              </a:rPr>
              <a:t>This is an </a:t>
            </a:r>
            <a:r>
              <a:rPr lang="en-US" altLang="x-none" sz="2400" u="sng" dirty="0">
                <a:solidFill>
                  <a:srgbClr val="FF3300"/>
                </a:solidFill>
              </a:rPr>
              <a:t>incredibly</a:t>
            </a:r>
            <a:br>
              <a:rPr lang="en-US" altLang="x-none" sz="2400" u="sng" dirty="0">
                <a:solidFill>
                  <a:srgbClr val="FF3300"/>
                </a:solidFill>
              </a:rPr>
            </a:br>
            <a:r>
              <a:rPr lang="en-US" altLang="x-none" sz="2400" dirty="0">
                <a:solidFill>
                  <a:srgbClr val="FF3300"/>
                </a:solidFill>
              </a:rPr>
              <a:t> hard problem</a:t>
            </a:r>
            <a:endParaRPr lang="en-US" altLang="x-none" sz="24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382" y="366713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Example:</a:t>
            </a:r>
            <a:r>
              <a:rPr lang="en-US" altLang="x-none" dirty="0"/>
              <a:t> Single fragment F</a:t>
            </a:r>
            <a:endParaRPr lang="en-US" altLang="x-none" u="sng" dirty="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484784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Read cost: </a:t>
            </a:r>
            <a:r>
              <a:rPr lang="en-US" altLang="x-none" sz="4400" dirty="0">
                <a:sym typeface="Symbol" charset="2"/>
              </a:rPr>
              <a:t></a:t>
            </a:r>
            <a:r>
              <a:rPr lang="en-US" altLang="x-none" dirty="0">
                <a:sym typeface="Symbol" charset="2"/>
              </a:rPr>
              <a:t> 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]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	Originating site of request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Read traffic at S</a:t>
            </a:r>
            <a:r>
              <a:rPr lang="en-US" altLang="x-none" sz="2400" dirty="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	Retrieval cost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	</a:t>
            </a:r>
            <a:r>
              <a:rPr lang="en-US" altLang="x-none" sz="2400" dirty="0">
                <a:sym typeface="Symbol" charset="2"/>
              </a:rPr>
              <a:t>Accessing fragment F at </a:t>
            </a:r>
            <a:r>
              <a:rPr lang="en-US" altLang="x-none" sz="2400" dirty="0" err="1">
                <a:sym typeface="Symbol" charset="2"/>
              </a:rPr>
              <a:t>Sj</a:t>
            </a:r>
            <a:r>
              <a:rPr lang="en-US" altLang="x-none" sz="2400" dirty="0">
                <a:sym typeface="Symbol" charset="2"/>
              </a:rPr>
              <a:t> from Si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4970190" y="2663751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3286770" y="2663751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</a:t>
            </a:r>
            <a:r>
              <a:rPr lang="en-US" altLang="x-none" sz="2000" dirty="0"/>
              <a:t>=1</a:t>
            </a:r>
          </a:p>
        </p:txBody>
      </p:sp>
      <p:sp>
        <p:nvSpPr>
          <p:cNvPr id="69641" name="Text Box 6"/>
          <p:cNvSpPr txBox="1">
            <a:spLocks noChangeArrowheads="1"/>
          </p:cNvSpPr>
          <p:nvPr/>
        </p:nvSpPr>
        <p:spPr bwMode="auto">
          <a:xfrm>
            <a:off x="3275856" y="185516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701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 </a:t>
            </a:r>
            <a:r>
              <a:rPr lang="en-US" altLang="x-none" dirty="0"/>
              <a:t>- Read cost</a:t>
            </a:r>
            <a:endParaRPr lang="en-US" altLang="x-none" u="sng" dirty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319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	1		2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	</a:t>
            </a:r>
            <a:r>
              <a:rPr lang="en-US" altLang="x-none" sz="6000"/>
              <a:t>.</a:t>
            </a: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</a:t>
            </a:r>
          </a:p>
          <a:p>
            <a:pPr eaLnBrk="1" hangingPunct="1">
              <a:buFontTx/>
              <a:buNone/>
            </a:pPr>
            <a:r>
              <a:rPr lang="en-US" altLang="x-none"/>
              <a:t>			 </a:t>
            </a:r>
            <a:r>
              <a:rPr lang="en-US" altLang="x-none" sz="6000"/>
              <a:t>.		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30970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4" name="Rectangle 5"/>
          <p:cNvSpPr>
            <a:spLocks noChangeArrowheads="1"/>
          </p:cNvSpPr>
          <p:nvPr/>
        </p:nvSpPr>
        <p:spPr bwMode="auto">
          <a:xfrm>
            <a:off x="3097088" y="32607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48496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6" name="Text Box 8"/>
          <p:cNvSpPr txBox="1">
            <a:spLocks noChangeArrowheads="1"/>
          </p:cNvSpPr>
          <p:nvPr/>
        </p:nvSpPr>
        <p:spPr bwMode="auto">
          <a:xfrm>
            <a:off x="3097088" y="2803525"/>
            <a:ext cx="40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3</a:t>
            </a:r>
          </a:p>
        </p:txBody>
      </p:sp>
      <p:sp>
        <p:nvSpPr>
          <p:cNvPr id="70667" name="Line 9"/>
          <p:cNvSpPr>
            <a:spLocks noChangeShapeType="1"/>
          </p:cNvSpPr>
          <p:nvPr/>
        </p:nvSpPr>
        <p:spPr bwMode="auto">
          <a:xfrm flipV="1">
            <a:off x="5078288" y="2422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0"/>
          <p:cNvSpPr>
            <a:spLocks noChangeShapeType="1"/>
          </p:cNvSpPr>
          <p:nvPr/>
        </p:nvSpPr>
        <p:spPr bwMode="auto">
          <a:xfrm flipH="1" flipV="1">
            <a:off x="3478088" y="2422525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 flipH="1">
            <a:off x="3554288" y="34131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 flipH="1">
            <a:off x="3478088" y="3565525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>
            <a:off x="5078288" y="35655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4"/>
          <p:cNvSpPr>
            <a:spLocks noChangeShapeType="1"/>
          </p:cNvSpPr>
          <p:nvPr/>
        </p:nvSpPr>
        <p:spPr bwMode="auto">
          <a:xfrm flipH="1" flipV="1">
            <a:off x="5230688" y="3565525"/>
            <a:ext cx="2133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Freeform 16"/>
          <p:cNvSpPr>
            <a:spLocks/>
          </p:cNvSpPr>
          <p:nvPr/>
        </p:nvSpPr>
        <p:spPr bwMode="auto">
          <a:xfrm>
            <a:off x="5154488" y="2930525"/>
            <a:ext cx="622300" cy="482600"/>
          </a:xfrm>
          <a:custGeom>
            <a:avLst/>
            <a:gdLst>
              <a:gd name="T0" fmla="*/ 2147483647 w 392"/>
              <a:gd name="T1" fmla="*/ 2147483647 h 304"/>
              <a:gd name="T2" fmla="*/ 2147483647 w 392"/>
              <a:gd name="T3" fmla="*/ 2147483647 h 304"/>
              <a:gd name="T4" fmla="*/ 2147483647 w 392"/>
              <a:gd name="T5" fmla="*/ 2147483647 h 304"/>
              <a:gd name="T6" fmla="*/ 2147483647 w 392"/>
              <a:gd name="T7" fmla="*/ 2147483647 h 304"/>
              <a:gd name="T8" fmla="*/ 2147483647 w 392"/>
              <a:gd name="T9" fmla="*/ 2147483647 h 304"/>
              <a:gd name="T10" fmla="*/ 2147483647 w 392"/>
              <a:gd name="T11" fmla="*/ 2147483647 h 304"/>
              <a:gd name="T12" fmla="*/ 2147483647 w 392"/>
              <a:gd name="T13" fmla="*/ 2147483647 h 304"/>
              <a:gd name="T14" fmla="*/ 0 w 392"/>
              <a:gd name="T15" fmla="*/ 2147483647 h 3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2" h="304">
                <a:moveTo>
                  <a:pt x="48" y="304"/>
                </a:moveTo>
                <a:cubicBezTo>
                  <a:pt x="140" y="296"/>
                  <a:pt x="232" y="288"/>
                  <a:pt x="288" y="256"/>
                </a:cubicBezTo>
                <a:cubicBezTo>
                  <a:pt x="344" y="224"/>
                  <a:pt x="376" y="152"/>
                  <a:pt x="384" y="112"/>
                </a:cubicBezTo>
                <a:cubicBezTo>
                  <a:pt x="392" y="72"/>
                  <a:pt x="360" y="32"/>
                  <a:pt x="336" y="16"/>
                </a:cubicBezTo>
                <a:cubicBezTo>
                  <a:pt x="312" y="0"/>
                  <a:pt x="280" y="8"/>
                  <a:pt x="240" y="16"/>
                </a:cubicBezTo>
                <a:cubicBezTo>
                  <a:pt x="200" y="24"/>
                  <a:pt x="128" y="40"/>
                  <a:pt x="96" y="64"/>
                </a:cubicBezTo>
                <a:cubicBezTo>
                  <a:pt x="64" y="88"/>
                  <a:pt x="64" y="136"/>
                  <a:pt x="48" y="160"/>
                </a:cubicBezTo>
                <a:cubicBezTo>
                  <a:pt x="32" y="184"/>
                  <a:pt x="16" y="196"/>
                  <a:pt x="0" y="2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5154488" y="318452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5699001" y="332105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i</a:t>
            </a:r>
          </a:p>
        </p:txBody>
      </p:sp>
      <p:sp>
        <p:nvSpPr>
          <p:cNvPr id="70676" name="Text Box 24"/>
          <p:cNvSpPr txBox="1">
            <a:spLocks noChangeArrowheads="1"/>
          </p:cNvSpPr>
          <p:nvPr/>
        </p:nvSpPr>
        <p:spPr bwMode="auto">
          <a:xfrm>
            <a:off x="3330451" y="39846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77" name="Text Box 25"/>
          <p:cNvSpPr txBox="1">
            <a:spLocks noChangeArrowheads="1"/>
          </p:cNvSpPr>
          <p:nvPr/>
        </p:nvSpPr>
        <p:spPr bwMode="auto">
          <a:xfrm>
            <a:off x="3762251" y="2897188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i,3</a:t>
            </a:r>
            <a:endParaRPr lang="en-US" altLang="x-none" sz="2400"/>
          </a:p>
        </p:txBody>
      </p:sp>
      <p:sp>
        <p:nvSpPr>
          <p:cNvPr id="70678" name="Text Box 26"/>
          <p:cNvSpPr txBox="1">
            <a:spLocks noChangeArrowheads="1"/>
          </p:cNvSpPr>
          <p:nvPr/>
        </p:nvSpPr>
        <p:spPr bwMode="auto">
          <a:xfrm>
            <a:off x="4038476" y="2354263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i,1</a:t>
            </a:r>
            <a:endParaRPr lang="en-US" altLang="x-none" sz="2400"/>
          </a:p>
        </p:txBody>
      </p:sp>
      <p:sp>
        <p:nvSpPr>
          <p:cNvPr id="70679" name="Text Box 27"/>
          <p:cNvSpPr txBox="1">
            <a:spLocks noChangeArrowheads="1"/>
          </p:cNvSpPr>
          <p:nvPr/>
        </p:nvSpPr>
        <p:spPr bwMode="auto">
          <a:xfrm>
            <a:off x="5029076" y="2438400"/>
            <a:ext cx="64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i,2</a:t>
            </a:r>
            <a:endParaRPr lang="en-US" altLang="x-none" sz="2400"/>
          </a:p>
        </p:txBody>
      </p:sp>
      <p:sp>
        <p:nvSpPr>
          <p:cNvPr id="70680" name="Text Box 28"/>
          <p:cNvSpPr txBox="1">
            <a:spLocks noChangeArrowheads="1"/>
          </p:cNvSpPr>
          <p:nvPr/>
        </p:nvSpPr>
        <p:spPr bwMode="auto">
          <a:xfrm>
            <a:off x="6297488" y="3413125"/>
            <a:ext cx="21923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Stream of read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requests for F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    t</a:t>
            </a:r>
            <a:r>
              <a:rPr lang="en-US" altLang="x-none" sz="1600"/>
              <a:t>i</a:t>
            </a:r>
            <a:r>
              <a:rPr lang="en-US" altLang="x-none" sz="2400"/>
              <a:t> REQ/SEC</a:t>
            </a:r>
          </a:p>
        </p:txBody>
      </p:sp>
      <p:sp>
        <p:nvSpPr>
          <p:cNvPr id="70681" name="Text Box 29"/>
          <p:cNvSpPr txBox="1">
            <a:spLocks noChangeArrowheads="1"/>
          </p:cNvSpPr>
          <p:nvPr/>
        </p:nvSpPr>
        <p:spPr bwMode="auto">
          <a:xfrm>
            <a:off x="5143376" y="43275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2" name="Text Box 30"/>
          <p:cNvSpPr txBox="1">
            <a:spLocks noChangeArrowheads="1"/>
          </p:cNvSpPr>
          <p:nvPr/>
        </p:nvSpPr>
        <p:spPr bwMode="auto">
          <a:xfrm>
            <a:off x="5741863" y="2755900"/>
            <a:ext cx="92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3" name="Text Box 31"/>
          <p:cNvSpPr txBox="1">
            <a:spLocks noChangeArrowheads="1"/>
          </p:cNvSpPr>
          <p:nvPr/>
        </p:nvSpPr>
        <p:spPr bwMode="auto">
          <a:xfrm>
            <a:off x="2738313" y="31130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4" name="Text Box 32"/>
          <p:cNvSpPr txBox="1">
            <a:spLocks noChangeArrowheads="1"/>
          </p:cNvSpPr>
          <p:nvPr/>
        </p:nvSpPr>
        <p:spPr bwMode="auto">
          <a:xfrm>
            <a:off x="3479676" y="1774825"/>
            <a:ext cx="36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5" name="Text Box 33"/>
          <p:cNvSpPr txBox="1">
            <a:spLocks noChangeArrowheads="1"/>
          </p:cNvSpPr>
          <p:nvPr/>
        </p:nvSpPr>
        <p:spPr bwMode="auto">
          <a:xfrm>
            <a:off x="5237038" y="1765300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928" y="33265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Write cost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28" y="1484784"/>
            <a:ext cx="777240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4400" dirty="0">
                <a:sym typeface="Symbol" charset="2"/>
              </a:rPr>
              <a:t>     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Originating site of request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j: Site being updated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:   0 if F not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    1 if F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Write traffic at 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 Write cost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Updating F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from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  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z="2400" dirty="0">
                <a:sym typeface="Symbol" charset="2"/>
              </a:rPr>
              <a:t>		</a:t>
            </a:r>
          </a:p>
        </p:txBody>
      </p:sp>
      <p:sp>
        <p:nvSpPr>
          <p:cNvPr id="71687" name="Text Box 4"/>
          <p:cNvSpPr txBox="1">
            <a:spLocks noChangeArrowheads="1"/>
          </p:cNvSpPr>
          <p:nvPr/>
        </p:nvSpPr>
        <p:spPr bwMode="auto">
          <a:xfrm>
            <a:off x="2237928" y="2009056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1688" name="Text Box 5"/>
          <p:cNvSpPr txBox="1">
            <a:spLocks noChangeArrowheads="1"/>
          </p:cNvSpPr>
          <p:nvPr/>
        </p:nvSpPr>
        <p:spPr bwMode="auto">
          <a:xfrm>
            <a:off x="2847528" y="2009056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1689" name="Text Box 6"/>
          <p:cNvSpPr txBox="1">
            <a:spLocks noChangeArrowheads="1"/>
          </p:cNvSpPr>
          <p:nvPr/>
        </p:nvSpPr>
        <p:spPr bwMode="auto">
          <a:xfrm>
            <a:off x="23141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0" name="Text Box 8"/>
          <p:cNvSpPr txBox="1">
            <a:spLocks noChangeArrowheads="1"/>
          </p:cNvSpPr>
          <p:nvPr/>
        </p:nvSpPr>
        <p:spPr bwMode="auto">
          <a:xfrm>
            <a:off x="29237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1" name="AutoShape 9"/>
          <p:cNvSpPr>
            <a:spLocks/>
          </p:cNvSpPr>
          <p:nvPr/>
        </p:nvSpPr>
        <p:spPr bwMode="auto">
          <a:xfrm>
            <a:off x="2241897" y="3467596"/>
            <a:ext cx="169863" cy="825500"/>
          </a:xfrm>
          <a:prstGeom prst="leftBrace">
            <a:avLst>
              <a:gd name="adj1" fmla="val 404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7" y="332656"/>
            <a:ext cx="6875165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</a:t>
            </a:r>
            <a:r>
              <a:rPr lang="en-US" altLang="x-none" dirty="0"/>
              <a:t> - write cost</a:t>
            </a:r>
            <a:endParaRPr lang="en-US" altLang="x-none" u="sng" dirty="0"/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0538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						   Updates</a:t>
            </a:r>
          </a:p>
          <a:p>
            <a:pPr eaLnBrk="1" hangingPunct="1">
              <a:buFontTx/>
              <a:buNone/>
            </a:pPr>
            <a:r>
              <a:rPr lang="en-US" altLang="x-none"/>
              <a:t>						     u</a:t>
            </a:r>
            <a:r>
              <a:rPr lang="en-US" altLang="x-none" sz="2400"/>
              <a:t>i</a:t>
            </a:r>
            <a:r>
              <a:rPr lang="en-US" altLang="x-none"/>
              <a:t> updates/sec</a:t>
            </a:r>
          </a:p>
          <a:p>
            <a:pPr eaLnBrk="1" hangingPunct="1">
              <a:buFontTx/>
              <a:buNone/>
            </a:pPr>
            <a:r>
              <a:rPr lang="en-US" altLang="x-none"/>
              <a:t>			</a:t>
            </a:r>
            <a:r>
              <a:rPr lang="en-US" altLang="x-none" sz="4800"/>
              <a:t>.		.</a:t>
            </a:r>
          </a:p>
        </p:txBody>
      </p:sp>
      <p:sp>
        <p:nvSpPr>
          <p:cNvPr id="72711" name="Line 4"/>
          <p:cNvSpPr>
            <a:spLocks noChangeShapeType="1"/>
          </p:cNvSpPr>
          <p:nvPr/>
        </p:nvSpPr>
        <p:spPr bwMode="auto">
          <a:xfrm flipH="1">
            <a:off x="4724400" y="4267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25146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2672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514600" y="4114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4343400" y="3657600"/>
            <a:ext cx="368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4800"/>
              <a:t>.</a:t>
            </a:r>
          </a:p>
        </p:txBody>
      </p:sp>
      <p:sp>
        <p:nvSpPr>
          <p:cNvPr id="72716" name="Text Box 11"/>
          <p:cNvSpPr txBox="1">
            <a:spLocks noChangeArrowheads="1"/>
          </p:cNvSpPr>
          <p:nvPr/>
        </p:nvSpPr>
        <p:spPr bwMode="auto">
          <a:xfrm>
            <a:off x="4495800" y="4343400"/>
            <a:ext cx="277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i</a:t>
            </a:r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3"/>
          <p:cNvSpPr>
            <a:spLocks noChangeShapeType="1"/>
          </p:cNvSpPr>
          <p:nvPr/>
        </p:nvSpPr>
        <p:spPr bwMode="auto">
          <a:xfrm flipH="1">
            <a:off x="3048000" y="4267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 flipH="1" flipV="1">
            <a:off x="2971800" y="29718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Text Box 15"/>
          <p:cNvSpPr txBox="1">
            <a:spLocks noChangeArrowheads="1"/>
          </p:cNvSpPr>
          <p:nvPr/>
        </p:nvSpPr>
        <p:spPr bwMode="auto">
          <a:xfrm>
            <a:off x="2181225" y="3781425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2644775" y="19954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4437063" y="1985963"/>
            <a:ext cx="36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491" y="3238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Storage cost: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104" y="15573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</a:t>
            </a:r>
            <a:r>
              <a:rPr lang="en-US" altLang="x-none" sz="4400">
                <a:sym typeface="Symbol" charset="2"/>
              </a:rPr>
              <a:t> </a:t>
            </a: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	0 if F not stored at S</a:t>
            </a:r>
            <a:r>
              <a:rPr lang="en-US" altLang="x-none" sz="240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sz="2400">
                <a:sym typeface="Symbol" charset="2"/>
              </a:rPr>
              <a:t>		</a:t>
            </a:r>
            <a:r>
              <a:rPr lang="en-US" altLang="x-none">
                <a:sym typeface="Symbol" charset="2"/>
              </a:rPr>
              <a:t>1 if F stored at S</a:t>
            </a:r>
            <a:r>
              <a:rPr lang="en-US" altLang="x-none" sz="2400">
                <a:sym typeface="Symbol" charset="2"/>
              </a:rPr>
              <a:t>i</a:t>
            </a: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</a:t>
            </a:r>
            <a:r>
              <a:rPr lang="en-US" altLang="x-none" sz="2400">
                <a:sym typeface="Symbol" charset="2"/>
              </a:rPr>
              <a:t>  	</a:t>
            </a:r>
            <a:r>
              <a:rPr lang="en-US" altLang="x-none">
                <a:sym typeface="Symbol" charset="2"/>
              </a:rPr>
              <a:t>storage cost at S</a:t>
            </a:r>
            <a:r>
              <a:rPr lang="en-US" altLang="x-none" sz="2400">
                <a:sym typeface="Symbol" charset="2"/>
              </a:rPr>
              <a:t>i</a:t>
            </a:r>
          </a:p>
        </p:txBody>
      </p:sp>
      <p:sp>
        <p:nvSpPr>
          <p:cNvPr id="73735" name="Text Box 4"/>
          <p:cNvSpPr txBox="1">
            <a:spLocks noChangeArrowheads="1"/>
          </p:cNvSpPr>
          <p:nvPr/>
        </p:nvSpPr>
        <p:spPr bwMode="auto">
          <a:xfrm>
            <a:off x="2402904" y="216693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3736" name="Text Box 5"/>
          <p:cNvSpPr txBox="1">
            <a:spLocks noChangeArrowheads="1"/>
          </p:cNvSpPr>
          <p:nvPr/>
        </p:nvSpPr>
        <p:spPr bwMode="auto">
          <a:xfrm>
            <a:off x="2479104" y="140493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3737" name="AutoShape 6"/>
          <p:cNvSpPr>
            <a:spLocks/>
          </p:cNvSpPr>
          <p:nvPr/>
        </p:nvSpPr>
        <p:spPr bwMode="auto">
          <a:xfrm>
            <a:off x="1963166" y="3081338"/>
            <a:ext cx="242888" cy="909637"/>
          </a:xfrm>
          <a:prstGeom prst="leftBrace">
            <a:avLst>
              <a:gd name="adj1" fmla="val 31209"/>
              <a:gd name="adj2" fmla="val 1972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98463"/>
            <a:ext cx="7111826" cy="911225"/>
          </a:xfrm>
        </p:spPr>
        <p:txBody>
          <a:bodyPr/>
          <a:lstStyle/>
          <a:p>
            <a:pPr eaLnBrk="1" hangingPunct="1"/>
            <a:r>
              <a:rPr lang="en-US" altLang="x-none" u="sng"/>
              <a:t>Target function</a:t>
            </a:r>
            <a:r>
              <a:rPr lang="en-US" altLang="x-none"/>
              <a:t>: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54644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sz="440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min 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4400" dirty="0">
                <a:sym typeface="Symbol" charset="2"/>
              </a:rPr>
              <a:t> 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+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]</a:t>
            </a:r>
            <a:r>
              <a:rPr lang="en-US" altLang="x-none" sz="4400" dirty="0">
                <a:sym typeface="Symbol" charset="2"/>
              </a:rPr>
              <a:t> 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		+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X</a:t>
            </a:r>
            <a:r>
              <a:rPr lang="en-US" altLang="x-none" sz="2400" dirty="0">
                <a:sym typeface="Symbol" charset="2"/>
              </a:rPr>
              <a:t>i </a:t>
            </a:r>
            <a:r>
              <a:rPr lang="en-US" altLang="x-none" dirty="0">
                <a:sym typeface="Symbol" charset="2"/>
              </a:rPr>
              <a:t> d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</p:txBody>
      </p:sp>
      <p:sp>
        <p:nvSpPr>
          <p:cNvPr id="74759" name="AutoShape 4"/>
          <p:cNvSpPr>
            <a:spLocks/>
          </p:cNvSpPr>
          <p:nvPr/>
        </p:nvSpPr>
        <p:spPr bwMode="auto">
          <a:xfrm>
            <a:off x="1597025" y="2136775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0" name="AutoShape 5"/>
          <p:cNvSpPr>
            <a:spLocks/>
          </p:cNvSpPr>
          <p:nvPr/>
        </p:nvSpPr>
        <p:spPr bwMode="auto">
          <a:xfrm rot="10800000">
            <a:off x="4995863" y="351948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1" name="Text Box 7"/>
          <p:cNvSpPr txBox="1">
            <a:spLocks noChangeArrowheads="1"/>
          </p:cNvSpPr>
          <p:nvPr/>
        </p:nvSpPr>
        <p:spPr bwMode="auto">
          <a:xfrm>
            <a:off x="3113088" y="2854325"/>
            <a:ext cx="255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74762" name="Text Box 8"/>
          <p:cNvSpPr txBox="1">
            <a:spLocks noChangeArrowheads="1"/>
          </p:cNvSpPr>
          <p:nvPr/>
        </p:nvSpPr>
        <p:spPr bwMode="auto">
          <a:xfrm>
            <a:off x="1803400" y="286385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3" name="Text Box 9"/>
          <p:cNvSpPr txBox="1">
            <a:spLocks noChangeArrowheads="1"/>
          </p:cNvSpPr>
          <p:nvPr/>
        </p:nvSpPr>
        <p:spPr bwMode="auto">
          <a:xfrm>
            <a:off x="5002262" y="2960117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4764" name="Text Box 10"/>
          <p:cNvSpPr txBox="1">
            <a:spLocks noChangeArrowheads="1"/>
          </p:cNvSpPr>
          <p:nvPr/>
        </p:nvSpPr>
        <p:spPr bwMode="auto">
          <a:xfrm>
            <a:off x="3014663" y="428148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5" name="Text Box 11"/>
          <p:cNvSpPr txBox="1">
            <a:spLocks noChangeArrowheads="1"/>
          </p:cNvSpPr>
          <p:nvPr/>
        </p:nvSpPr>
        <p:spPr bwMode="auto">
          <a:xfrm>
            <a:off x="1844675" y="207486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5039221" y="206084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3059832" y="34290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Can add more complications: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49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Examples: </a:t>
            </a:r>
          </a:p>
          <a:p>
            <a:pPr eaLnBrk="1" hangingPunct="1">
              <a:buFontTx/>
              <a:buNone/>
            </a:pPr>
            <a:r>
              <a:rPr lang="en-US" altLang="x-none"/>
              <a:t>	- Multiple fragments</a:t>
            </a:r>
          </a:p>
          <a:p>
            <a:pPr eaLnBrk="1" hangingPunct="1">
              <a:buFontTx/>
              <a:buNone/>
            </a:pPr>
            <a:r>
              <a:rPr lang="en-US" altLang="x-none"/>
              <a:t>	- Fragment sizes</a:t>
            </a:r>
          </a:p>
          <a:p>
            <a:pPr eaLnBrk="1" hangingPunct="1">
              <a:buFontTx/>
              <a:buNone/>
            </a:pPr>
            <a:r>
              <a:rPr lang="en-US" altLang="x-none"/>
              <a:t>	- Concurrency control cost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Reasons for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To enhance intra-query concurrency</a:t>
            </a:r>
          </a:p>
          <a:p>
            <a:pPr eaLnBrk="1" hangingPunct="1"/>
            <a:r>
              <a:rPr lang="en-US" altLang="zh-CN" dirty="0"/>
              <a:t>To increase the throughput</a:t>
            </a:r>
          </a:p>
          <a:p>
            <a:pPr eaLnBrk="1" hangingPunct="1"/>
            <a:r>
              <a:rPr lang="en-US" altLang="zh-CN" dirty="0"/>
              <a:t>But extra cost for queries involving more than one segment residing at different sites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Closely related to query processing and optimization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F41997-B7EE-B940-9C16-CB6CC178DA8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 A precise formulation must consider:</a:t>
            </a:r>
          </a:p>
          <a:p>
            <a:pPr marL="611188" lvl="2" indent="-282575" eaLnBrk="1" hangingPunct="1"/>
            <a:r>
              <a:rPr lang="en-US" altLang="zh-CN"/>
              <a:t>All fragments together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How query is processed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enforcement of integrity constraint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cost of concurrency control and transaction control</a:t>
            </a:r>
            <a:endParaRPr lang="zh-CN" altLang="en-US" sz="1200"/>
          </a:p>
          <a:p>
            <a:pPr marL="611188" lvl="2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7" name="Rectangle 1"/>
          <p:cNvSpPr>
            <a:spLocks noChangeArrowheads="1"/>
          </p:cNvSpPr>
          <p:nvPr/>
        </p:nvSpPr>
        <p:spPr bwMode="auto">
          <a:xfrm>
            <a:off x="1000125" y="4799013"/>
            <a:ext cx="814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03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Gill Sans MT" charset="0"/>
              </a:rPr>
              <a:t>The allocation problem is NP-complete!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zh-CN" sz="3200" dirty="0" smtClean="0">
                <a:cs typeface="Times New Roman" pitchFamily="18" charset="0"/>
              </a:rPr>
              <a:t> Possible solutions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Heuristics</a:t>
            </a:r>
            <a:endParaRPr lang="zh-CN" altLang="en-US" sz="60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Simulation</a:t>
            </a:r>
            <a:endParaRPr lang="zh-CN" altLang="en-US" sz="6000" dirty="0" smtClean="0"/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zh-CN" dirty="0" smtClean="0"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239838"/>
            <a:ext cx="7330901" cy="21637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in the World is My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Data?</a:t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Sudarshan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Kadambi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Jianjun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Brian F.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Cooper,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David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Lomax, Raghu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Ramakrishnan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Adam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Silberstein,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Erwin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Tam,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Hector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Garcia-Molina; VLDB 2011</a:t>
            </a: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Distributed object/tuple store for Yahoo!</a:t>
            </a:r>
          </a:p>
        </p:txBody>
      </p:sp>
      <p:pic>
        <p:nvPicPr>
          <p:cNvPr id="7680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043608" y="3465091"/>
            <a:ext cx="8021638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239838"/>
            <a:ext cx="8018462" cy="13414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Where to locate data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What and where to replicate</a:t>
            </a:r>
          </a:p>
        </p:txBody>
      </p:sp>
      <p:pic>
        <p:nvPicPr>
          <p:cNvPr id="7783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403648" y="2963863"/>
            <a:ext cx="720854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1357313" y="1928813"/>
            <a:ext cx="69294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000">
                <a:latin typeface="Gill Sans MT" charset="0"/>
                <a:ea typeface="华文中宋" charset="-122"/>
              </a:rPr>
              <a:t>DDB design is still</a:t>
            </a:r>
            <a:br>
              <a:rPr lang="en-US" altLang="zh-CN" sz="6000">
                <a:latin typeface="Gill Sans MT" charset="0"/>
                <a:ea typeface="华文中宋" charset="-122"/>
              </a:rPr>
            </a:br>
            <a:r>
              <a:rPr lang="en-US" altLang="zh-CN" sz="200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OPEN</a:t>
            </a:r>
            <a:endParaRPr lang="zh-CN" altLang="en-US" sz="200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3386</TotalTime>
  <Words>3090</Words>
  <Application>Microsoft Macintosh PowerPoint</Application>
  <PresentationFormat>On-screen Show (4:3)</PresentationFormat>
  <Paragraphs>963</Paragraphs>
  <Slides>94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12" baseType="lpstr">
      <vt:lpstr>Arial</vt:lpstr>
      <vt:lpstr>Calibri</vt:lpstr>
      <vt:lpstr>Cambria Math</vt:lpstr>
      <vt:lpstr>Courier New</vt:lpstr>
      <vt:lpstr>Gill Sans MT</vt:lpstr>
      <vt:lpstr>Old English Text MT</vt:lpstr>
      <vt:lpstr>Symbol</vt:lpstr>
      <vt:lpstr>Tahoma</vt:lpstr>
      <vt:lpstr>Times New Roman</vt:lpstr>
      <vt:lpstr>Verdana</vt:lpstr>
      <vt:lpstr>Wingdings</vt:lpstr>
      <vt:lpstr>Wingdings 2</vt:lpstr>
      <vt:lpstr>ZapfDingbats</vt:lpstr>
      <vt:lpstr>华文中宋</vt:lpstr>
      <vt:lpstr>宋体</vt:lpstr>
      <vt:lpstr>Solstice</vt:lpstr>
      <vt:lpstr>Equation</vt:lpstr>
      <vt:lpstr>Worksheet</vt:lpstr>
      <vt:lpstr>Distributed Database Systems</vt:lpstr>
      <vt:lpstr>Introduction</vt:lpstr>
      <vt:lpstr>5.1.1 Top-down design process</vt:lpstr>
      <vt:lpstr>PowerPoint Presentation</vt:lpstr>
      <vt:lpstr>5.1.2 Bottom-up design process</vt:lpstr>
      <vt:lpstr>5.2 Distribution Design Issues</vt:lpstr>
      <vt:lpstr>Fragmentation Alternatives</vt:lpstr>
      <vt:lpstr>Example Queries</vt:lpstr>
      <vt:lpstr>Reasons for Fragmentation</vt:lpstr>
      <vt:lpstr>Fragmentation</vt:lpstr>
      <vt:lpstr>Fragmentation</vt:lpstr>
      <vt:lpstr>Fragmentation</vt:lpstr>
      <vt:lpstr>Horizontal Fragmentation</vt:lpstr>
      <vt:lpstr>Primary Horizontal Fragmentation</vt:lpstr>
      <vt:lpstr>Primary Horizontal Fragmentation</vt:lpstr>
      <vt:lpstr>Round Robin</vt:lpstr>
      <vt:lpstr> Hash partitioning</vt:lpstr>
      <vt:lpstr> Range partitioning</vt:lpstr>
      <vt:lpstr>Good Fragmentations?</vt:lpstr>
      <vt:lpstr>Good Fragmentations?</vt:lpstr>
      <vt:lpstr>5.2.3 Correctness for Rules of Fragmentation</vt:lpstr>
      <vt:lpstr>Fragmentation Properties</vt:lpstr>
      <vt:lpstr>Fragmentation Properties</vt:lpstr>
      <vt:lpstr>Example of auto-generation</vt:lpstr>
      <vt:lpstr>Minterm predicates (part I)</vt:lpstr>
      <vt:lpstr>Minterm predicates (part I)</vt:lpstr>
      <vt:lpstr>Minterm predicates (part 2)</vt:lpstr>
      <vt:lpstr>Minterm predicates (part 2)</vt:lpstr>
      <vt:lpstr>Final fragments</vt:lpstr>
      <vt:lpstr>Match Access Patterns</vt:lpstr>
      <vt:lpstr>Example</vt:lpstr>
      <vt:lpstr>Which one is better?</vt:lpstr>
      <vt:lpstr>How should we analyze it?</vt:lpstr>
      <vt:lpstr>Problem Formulation</vt:lpstr>
      <vt:lpstr>Problem Formulation</vt:lpstr>
      <vt:lpstr>Problem Formulation</vt:lpstr>
      <vt:lpstr>Application Information</vt:lpstr>
      <vt:lpstr>Application Information</vt:lpstr>
      <vt:lpstr>Application Information</vt:lpstr>
      <vt:lpstr>Primary Horizontal Fragmentation</vt:lpstr>
      <vt:lpstr>Primary Horizontal Fragmentation</vt:lpstr>
      <vt:lpstr>Primary Horizontal Fragmentation - First Step</vt:lpstr>
      <vt:lpstr>Completeness</vt:lpstr>
      <vt:lpstr>Completeness</vt:lpstr>
      <vt:lpstr>Completeness</vt:lpstr>
      <vt:lpstr>Completeness</vt:lpstr>
      <vt:lpstr>Minimanity</vt:lpstr>
      <vt:lpstr>A rule for COM_MIN algorithm</vt:lpstr>
      <vt:lpstr>Primary Horizontal Fragmentation - 2nd Step</vt:lpstr>
      <vt:lpstr>Primary Horizontal Fragmentation - 3rd Step</vt:lpstr>
      <vt:lpstr>PowerPoint Presentation</vt:lpstr>
      <vt:lpstr>Algorithm for PHORIZONTAL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Derived Horizontal Fragmentation</vt:lpstr>
      <vt:lpstr>Derived Horizontal Fragmentation</vt:lpstr>
      <vt:lpstr>Check for Correctness</vt:lpstr>
      <vt:lpstr>Check for Correctness</vt:lpstr>
      <vt:lpstr>Checking for Correctness</vt:lpstr>
      <vt:lpstr>Checking completeness</vt:lpstr>
      <vt:lpstr>Check for Correctness</vt:lpstr>
      <vt:lpstr>Check for Correctness</vt:lpstr>
      <vt:lpstr>PowerPoint Presentation</vt:lpstr>
      <vt:lpstr>Vertical Fragmentation</vt:lpstr>
      <vt:lpstr>Vertical fragmentation</vt:lpstr>
      <vt:lpstr>Properties:   R[T]  Ri[Ti] </vt:lpstr>
      <vt:lpstr>PowerPoint Presentation</vt:lpstr>
      <vt:lpstr>PowerPoint Presentation</vt:lpstr>
      <vt:lpstr>PowerPoint Presentation</vt:lpstr>
      <vt:lpstr> How do we decide what attributes     are grouped with which?</vt:lpstr>
      <vt:lpstr>Attribute affinity matrix</vt:lpstr>
      <vt:lpstr>Attribute affinity matrix</vt:lpstr>
      <vt:lpstr>Allocation</vt:lpstr>
      <vt:lpstr>Example of Allocation</vt:lpstr>
      <vt:lpstr>Issues</vt:lpstr>
      <vt:lpstr>Allocation Problem</vt:lpstr>
      <vt:lpstr>Optimization problem:</vt:lpstr>
      <vt:lpstr>Example: Single fragment F</vt:lpstr>
      <vt:lpstr>Scenario - Read cost</vt:lpstr>
      <vt:lpstr>Write cost</vt:lpstr>
      <vt:lpstr>Scenario - write cost</vt:lpstr>
      <vt:lpstr>Storage cost:</vt:lpstr>
      <vt:lpstr>Target function:</vt:lpstr>
      <vt:lpstr>Can add more complications:</vt:lpstr>
      <vt:lpstr>A Simple Formulation of the Cost Problem</vt:lpstr>
      <vt:lpstr>A Simple Formulation of the Cost Problem</vt:lpstr>
      <vt:lpstr>Case Study: PNUTS</vt:lpstr>
      <vt:lpstr>Case Study: PNUTS</vt:lpstr>
      <vt:lpstr>Conclusions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227</cp:revision>
  <dcterms:created xsi:type="dcterms:W3CDTF">2007-09-19T09:41:51Z</dcterms:created>
  <dcterms:modified xsi:type="dcterms:W3CDTF">2019-09-25T01:08:22Z</dcterms:modified>
</cp:coreProperties>
</file>