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77" r:id="rId9"/>
    <p:sldId id="290" r:id="rId10"/>
    <p:sldId id="291" r:id="rId11"/>
    <p:sldId id="276" r:id="rId12"/>
    <p:sldId id="262" r:id="rId13"/>
    <p:sldId id="270" r:id="rId14"/>
    <p:sldId id="271" r:id="rId15"/>
    <p:sldId id="272" r:id="rId16"/>
    <p:sldId id="304" r:id="rId17"/>
    <p:sldId id="263" r:id="rId18"/>
    <p:sldId id="267" r:id="rId19"/>
    <p:sldId id="266" r:id="rId20"/>
    <p:sldId id="268" r:id="rId21"/>
    <p:sldId id="269" r:id="rId22"/>
    <p:sldId id="265" r:id="rId23"/>
    <p:sldId id="306" r:id="rId24"/>
    <p:sldId id="296" r:id="rId25"/>
    <p:sldId id="297" r:id="rId26"/>
    <p:sldId id="298" r:id="rId27"/>
    <p:sldId id="264" r:id="rId28"/>
    <p:sldId id="299" r:id="rId29"/>
    <p:sldId id="301" r:id="rId30"/>
    <p:sldId id="30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87421"/>
  </p:normalViewPr>
  <p:slideViewPr>
    <p:cSldViewPr snapToGrid="0" snapToObjects="1">
      <p:cViewPr varScale="1">
        <p:scale>
          <a:sx n="94" d="100"/>
          <a:sy n="94" d="100"/>
        </p:scale>
        <p:origin x="1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C787-B3AE-8347-8502-FC1549BCFBF1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A13A5-81F2-2844-B7C5-7E0E8229E7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26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A13A5-81F2-2844-B7C5-7E0E8229E7B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0403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是一个开源的、分布式的键值对数据存储系统，提供共享配置、服务的注册和发现。与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相比更加轻量级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并且它会把全部复制到每一个站点内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每个站点都保存了全部的数据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保证了一致性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A13A5-81F2-2844-B7C5-7E0E8229E7B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691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</a:t>
            </a:r>
            <a:r>
              <a:rPr kumimoji="1" lang="en-US" altLang="zh-CN" dirty="0"/>
              <a:t>ETCD</a:t>
            </a:r>
            <a:r>
              <a:rPr kumimoji="1" lang="zh-CN" altLang="en-US" dirty="0"/>
              <a:t>的架构</a:t>
            </a:r>
            <a:r>
              <a:rPr kumimoji="1" lang="en-US" altLang="zh-CN" dirty="0"/>
              <a:t>,Raft</a:t>
            </a:r>
            <a:r>
              <a:rPr kumimoji="1" lang="zh-CN" altLang="en-US" dirty="0"/>
              <a:t>协议是一致性共识算法</a:t>
            </a:r>
            <a:r>
              <a:rPr kumimoji="1" lang="en-US" altLang="zh-CN" dirty="0"/>
              <a:t>,</a:t>
            </a:r>
            <a:r>
              <a:rPr kumimoji="1" lang="zh-CN" altLang="en-US" dirty="0"/>
              <a:t>状态机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wal</a:t>
            </a:r>
            <a:r>
              <a:rPr kumimoji="1" lang="zh-CN" altLang="en-US" dirty="0"/>
              <a:t> 日志存储</a:t>
            </a:r>
            <a:r>
              <a:rPr kumimoji="1" lang="en-US" altLang="zh-CN" dirty="0"/>
              <a:t>,</a:t>
            </a:r>
            <a:r>
              <a:rPr kumimoji="1" lang="zh-CN" altLang="en-US" dirty="0"/>
              <a:t>主要分成</a:t>
            </a:r>
            <a:r>
              <a:rPr kumimoji="1" lang="en-US" altLang="zh-CN" dirty="0"/>
              <a:t>entry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snapshot(</a:t>
            </a:r>
            <a:r>
              <a:rPr kumimoji="1" lang="zh-CN" altLang="en-US" dirty="0"/>
              <a:t>日志存储和快照存储</a:t>
            </a:r>
            <a:r>
              <a:rPr kumimoji="1" lang="en-US" altLang="zh-CN" dirty="0"/>
              <a:t>),storage</a:t>
            </a:r>
            <a:r>
              <a:rPr kumimoji="1" lang="zh-CN" altLang="en-US" dirty="0"/>
              <a:t>主要是数据存储与索引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A13A5-81F2-2844-B7C5-7E0E8229E7B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533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Etcd</a:t>
            </a:r>
            <a:r>
              <a:rPr kumimoji="1" lang="zh-CN" altLang="en-US" dirty="0"/>
              <a:t>提供了监听机制</a:t>
            </a:r>
            <a:r>
              <a:rPr kumimoji="1" lang="en-US" altLang="zh-CN" dirty="0"/>
              <a:t>,</a:t>
            </a:r>
            <a:r>
              <a:rPr kumimoji="1" lang="zh-CN" altLang="en-US" dirty="0"/>
              <a:t>主要是一次性监听和持久性监听</a:t>
            </a:r>
            <a:r>
              <a:rPr kumimoji="1" lang="en-US" altLang="zh-CN" dirty="0"/>
              <a:t>.Zookeeper</a:t>
            </a:r>
            <a:r>
              <a:rPr kumimoji="1" lang="zh-CN" altLang="en-US" dirty="0"/>
              <a:t>以一次性监听为主</a:t>
            </a:r>
            <a:r>
              <a:rPr kumimoji="1" lang="en-US" altLang="zh-CN" dirty="0"/>
              <a:t>,</a:t>
            </a:r>
            <a:r>
              <a:rPr kumimoji="1" lang="zh-CN" altLang="en-US" dirty="0"/>
              <a:t>但是这样的一次性监听会引发一些问题</a:t>
            </a:r>
            <a:r>
              <a:rPr kumimoji="1" lang="en-US" altLang="zh-CN" dirty="0"/>
              <a:t>,</a:t>
            </a:r>
            <a:r>
              <a:rPr kumimoji="1" lang="zh-CN" altLang="en-US" dirty="0"/>
              <a:t>当遇到并行时</a:t>
            </a:r>
            <a:r>
              <a:rPr kumimoji="1" lang="en-US" altLang="zh-CN" dirty="0"/>
              <a:t>,</a:t>
            </a:r>
            <a:r>
              <a:rPr kumimoji="1" lang="zh-CN" altLang="en-US" dirty="0"/>
              <a:t>就可能会丢失一些事件</a:t>
            </a:r>
            <a:r>
              <a:rPr kumimoji="1" lang="en-US" altLang="zh-CN" dirty="0"/>
              <a:t>.</a:t>
            </a:r>
            <a:r>
              <a:rPr kumimoji="1" lang="zh-CN" altLang="en-US" dirty="0"/>
              <a:t>比如下述图所示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A13A5-81F2-2844-B7C5-7E0E8229E7B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2223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假设现在</a:t>
            </a:r>
            <a:r>
              <a:rPr kumimoji="1" lang="en-US" altLang="zh-CN" dirty="0" err="1"/>
              <a:t>etcd</a:t>
            </a:r>
            <a:r>
              <a:rPr kumimoji="1" lang="zh-CN" altLang="en-US" dirty="0"/>
              <a:t>中已经具有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节点</a:t>
            </a:r>
            <a:r>
              <a:rPr kumimoji="1" lang="en-US" altLang="zh-CN" dirty="0"/>
              <a:t>,</a:t>
            </a:r>
            <a:r>
              <a:rPr kumimoji="1" lang="zh-CN" altLang="en-US" dirty="0"/>
              <a:t>那么它与其他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如何进行通信呢</a:t>
            </a:r>
            <a:r>
              <a:rPr kumimoji="1" lang="en-US" altLang="zh-CN" dirty="0"/>
              <a:t>.</a:t>
            </a:r>
            <a:r>
              <a:rPr kumimoji="1" lang="zh-CN" altLang="en-US" dirty="0"/>
              <a:t>看一下图</a:t>
            </a:r>
            <a:r>
              <a:rPr kumimoji="1" lang="en-US" altLang="zh-CN" dirty="0"/>
              <a:t>.</a:t>
            </a:r>
            <a:r>
              <a:rPr kumimoji="1" lang="zh-CN" altLang="en-US" dirty="0"/>
              <a:t>那么</a:t>
            </a:r>
            <a:r>
              <a:rPr kumimoji="1" lang="en-US" altLang="zh-CN" dirty="0"/>
              <a:t>,</a:t>
            </a:r>
            <a:r>
              <a:rPr kumimoji="1" lang="zh-CN" altLang="en-US" dirty="0"/>
              <a:t>我们现在回到最初的状态</a:t>
            </a:r>
            <a:r>
              <a:rPr kumimoji="1" lang="en-US" altLang="zh-CN" dirty="0"/>
              <a:t>:</a:t>
            </a:r>
            <a:r>
              <a:rPr kumimoji="1" lang="zh-CN" altLang="en-US" dirty="0"/>
              <a:t>首先是</a:t>
            </a:r>
            <a:r>
              <a:rPr kumimoji="1" lang="en-US" altLang="zh-CN" dirty="0" err="1"/>
              <a:t>etcd</a:t>
            </a:r>
            <a:r>
              <a:rPr kumimoji="1" lang="zh-CN" altLang="en-US" dirty="0"/>
              <a:t>里面的站点</a:t>
            </a:r>
            <a:r>
              <a:rPr kumimoji="1" lang="en-US" altLang="zh-CN" dirty="0"/>
              <a:t>,</a:t>
            </a:r>
            <a:r>
              <a:rPr kumimoji="1" lang="zh-CN" altLang="en-US" dirty="0"/>
              <a:t>大家都是</a:t>
            </a:r>
            <a:r>
              <a:rPr kumimoji="1" lang="en-US" altLang="zh-CN" dirty="0"/>
              <a:t>follower.</a:t>
            </a:r>
            <a:r>
              <a:rPr kumimoji="1" lang="zh-CN" altLang="en-US" dirty="0"/>
              <a:t>没有</a:t>
            </a:r>
            <a:r>
              <a:rPr kumimoji="1" lang="en-US" altLang="zh-CN" dirty="0"/>
              <a:t>leader.</a:t>
            </a:r>
            <a:r>
              <a:rPr kumimoji="1" lang="zh-CN" altLang="en-US" dirty="0"/>
              <a:t>在这种状态下</a:t>
            </a:r>
            <a:r>
              <a:rPr kumimoji="1" lang="en-US" altLang="zh-CN" dirty="0"/>
              <a:t>,</a:t>
            </a:r>
            <a:r>
              <a:rPr kumimoji="1" lang="zh-CN" altLang="en-US" dirty="0"/>
              <a:t>如何选择出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节点呢</a:t>
            </a:r>
            <a:r>
              <a:rPr kumimoji="1" lang="en-US" altLang="zh-CN" dirty="0"/>
              <a:t>(</a:t>
            </a:r>
            <a:r>
              <a:rPr kumimoji="1" lang="zh-CN" altLang="en-US" dirty="0"/>
              <a:t>这个动作与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节点挂掉有点类似</a:t>
            </a:r>
            <a:r>
              <a:rPr kumimoji="1" lang="en-US" altLang="zh-CN" dirty="0"/>
              <a:t>).</a:t>
            </a:r>
            <a:r>
              <a:rPr kumimoji="1" lang="zh-CN" altLang="en-US" dirty="0"/>
              <a:t>每个站点都有自己的定时器</a:t>
            </a:r>
            <a:r>
              <a:rPr kumimoji="1" lang="en-US" altLang="zh-CN" dirty="0"/>
              <a:t>,</a:t>
            </a:r>
            <a:r>
              <a:rPr kumimoji="1" lang="zh-CN" altLang="en-US" dirty="0"/>
              <a:t>如果定时器到了时间</a:t>
            </a:r>
            <a:r>
              <a:rPr kumimoji="1" lang="en-US" altLang="zh-CN" dirty="0"/>
              <a:t>,</a:t>
            </a:r>
            <a:r>
              <a:rPr kumimoji="1" lang="zh-CN" altLang="en-US" dirty="0"/>
              <a:t>没有收到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站点的信息</a:t>
            </a:r>
            <a:r>
              <a:rPr kumimoji="1" lang="en-US" altLang="zh-CN" dirty="0"/>
              <a:t>,</a:t>
            </a:r>
            <a:r>
              <a:rPr kumimoji="1" lang="zh-CN" altLang="en-US" dirty="0"/>
              <a:t>现在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就转换成</a:t>
            </a:r>
            <a:r>
              <a:rPr kumimoji="1" lang="en-US" altLang="zh-CN" dirty="0" err="1"/>
              <a:t>candicate</a:t>
            </a:r>
            <a:r>
              <a:rPr kumimoji="1" lang="en-US" altLang="zh-CN" dirty="0"/>
              <a:t>,</a:t>
            </a:r>
            <a:r>
              <a:rPr kumimoji="1" lang="zh-CN" altLang="en-US" dirty="0"/>
              <a:t>向所有节点发送消息</a:t>
            </a:r>
            <a:r>
              <a:rPr kumimoji="1" lang="en-US" altLang="zh-CN" dirty="0"/>
              <a:t>.</a:t>
            </a:r>
            <a:r>
              <a:rPr kumimoji="1" lang="zh-CN" altLang="en-US" dirty="0"/>
              <a:t>这个消息就包括了图上的信息</a:t>
            </a:r>
            <a:r>
              <a:rPr kumimoji="1" lang="en-US" altLang="zh-CN" dirty="0"/>
              <a:t>:3</a:t>
            </a:r>
            <a:r>
              <a:rPr kumimoji="1" lang="zh-CN" altLang="en-US" dirty="0"/>
              <a:t>列</a:t>
            </a:r>
            <a:r>
              <a:rPr kumimoji="1" lang="en-US" altLang="zh-CN" dirty="0"/>
              <a:t>.</a:t>
            </a:r>
            <a:r>
              <a:rPr kumimoji="1" lang="zh-CN" altLang="en-US" dirty="0"/>
              <a:t>主要含义是</a:t>
            </a:r>
            <a:r>
              <a:rPr kumimoji="1" lang="en-US" altLang="zh-CN" dirty="0"/>
              <a:t>:</a:t>
            </a:r>
            <a:r>
              <a:rPr kumimoji="1" lang="zh-CN" altLang="en-US" dirty="0"/>
              <a:t> 那么</a:t>
            </a:r>
            <a:r>
              <a:rPr kumimoji="1" lang="en-US" altLang="zh-CN" dirty="0"/>
              <a:t>,</a:t>
            </a:r>
            <a:r>
              <a:rPr kumimoji="1" lang="zh-CN" altLang="en-US" dirty="0"/>
              <a:t>如果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接收到信息</a:t>
            </a:r>
            <a:r>
              <a:rPr kumimoji="1" lang="en-US" altLang="zh-CN" dirty="0"/>
              <a:t>,</a:t>
            </a:r>
            <a:r>
              <a:rPr kumimoji="1" lang="zh-CN" altLang="en-US" dirty="0"/>
              <a:t>会做出什么</a:t>
            </a:r>
            <a:r>
              <a:rPr kumimoji="1" lang="en-US" altLang="zh-CN" dirty="0"/>
              <a:t>response</a:t>
            </a:r>
            <a:r>
              <a:rPr kumimoji="1" lang="zh-CN" altLang="en-US" dirty="0"/>
              <a:t>呢</a:t>
            </a:r>
            <a:r>
              <a:rPr kumimoji="1" lang="en-US" altLang="zh-CN" dirty="0"/>
              <a:t>?</a:t>
            </a:r>
            <a:r>
              <a:rPr kumimoji="1" lang="zh-CN" altLang="en-US" dirty="0"/>
              <a:t>首先它会判断这个信息的准确性</a:t>
            </a:r>
            <a:r>
              <a:rPr kumimoji="1" lang="en-US" altLang="zh-CN" dirty="0"/>
              <a:t>,</a:t>
            </a:r>
            <a:r>
              <a:rPr kumimoji="1" lang="zh-CN" altLang="en-US" dirty="0"/>
              <a:t>接着采取先到先投票的策略</a:t>
            </a:r>
            <a:r>
              <a:rPr kumimoji="1" lang="en-US" altLang="zh-CN" dirty="0"/>
              <a:t>,</a:t>
            </a:r>
            <a:r>
              <a:rPr kumimoji="1" lang="zh-CN" altLang="en-US" dirty="0"/>
              <a:t>返回给发出者</a:t>
            </a:r>
            <a:r>
              <a:rPr kumimoji="1" lang="en-US" altLang="zh-CN" dirty="0"/>
              <a:t>.</a:t>
            </a:r>
            <a:r>
              <a:rPr kumimoji="1" lang="zh-CN" altLang="en-US" dirty="0"/>
              <a:t>这样</a:t>
            </a:r>
            <a:r>
              <a:rPr kumimoji="1" lang="en-US" altLang="zh-CN" dirty="0"/>
              <a:t>,</a:t>
            </a:r>
            <a:r>
              <a:rPr kumimoji="1" lang="zh-CN" altLang="en-US" dirty="0"/>
              <a:t>一轮</a:t>
            </a:r>
            <a:r>
              <a:rPr kumimoji="1" lang="zh-CN" altLang="en-US" i="1" dirty="0"/>
              <a:t>下来</a:t>
            </a:r>
            <a:r>
              <a:rPr kumimoji="1" lang="en-US" altLang="zh-CN" i="1" dirty="0"/>
              <a:t>,</a:t>
            </a:r>
            <a:r>
              <a:rPr kumimoji="1" lang="zh-CN" altLang="en-US" i="1" dirty="0"/>
              <a:t>哪个</a:t>
            </a:r>
            <a:r>
              <a:rPr kumimoji="1" lang="en-US" altLang="zh-CN" i="1" dirty="0" err="1"/>
              <a:t>candicate</a:t>
            </a:r>
            <a:r>
              <a:rPr kumimoji="1" lang="zh-CN" altLang="en-US" i="1" dirty="0"/>
              <a:t>得到的票数最多</a:t>
            </a:r>
            <a:r>
              <a:rPr kumimoji="1" lang="en-US" altLang="zh-CN" i="1" dirty="0"/>
              <a:t>,</a:t>
            </a:r>
            <a:r>
              <a:rPr kumimoji="1" lang="zh-CN" altLang="en-US" i="1" dirty="0"/>
              <a:t>就当选为</a:t>
            </a:r>
            <a:r>
              <a:rPr kumimoji="1" lang="en-US" altLang="zh-CN" i="1" dirty="0"/>
              <a:t>leader,</a:t>
            </a:r>
            <a:r>
              <a:rPr kumimoji="1" lang="zh-CN" altLang="en-US" i="1" dirty="0"/>
              <a:t>相应的</a:t>
            </a:r>
            <a:r>
              <a:rPr kumimoji="1" lang="en-US" altLang="zh-CN" i="1" dirty="0" err="1"/>
              <a:t>candicate</a:t>
            </a:r>
            <a:r>
              <a:rPr kumimoji="1" lang="zh-CN" altLang="en-US" i="1" dirty="0"/>
              <a:t>就会转化的</a:t>
            </a:r>
            <a:r>
              <a:rPr kumimoji="1" lang="en-US" altLang="zh-CN" i="1" dirty="0"/>
              <a:t>follower,</a:t>
            </a:r>
            <a:r>
              <a:rPr kumimoji="1" lang="zh-CN" altLang="en-US" i="1" dirty="0"/>
              <a:t>接着与</a:t>
            </a:r>
            <a:r>
              <a:rPr kumimoji="1" lang="en-US" altLang="zh-CN" i="1" dirty="0"/>
              <a:t>leader</a:t>
            </a:r>
            <a:r>
              <a:rPr kumimoji="1" lang="zh-CN" altLang="en-US" i="1" dirty="0"/>
              <a:t>信息进行同步</a:t>
            </a:r>
            <a:r>
              <a:rPr kumimoji="1" lang="en-US" altLang="zh-CN" i="1" dirty="0"/>
              <a:t>.</a:t>
            </a:r>
          </a:p>
          <a:p>
            <a:r>
              <a:rPr kumimoji="1" lang="zh-CN" altLang="en-US" dirty="0"/>
              <a:t>如果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节点只能连接部分节点</a:t>
            </a:r>
            <a:r>
              <a:rPr kumimoji="1" lang="en-US" altLang="zh-CN" dirty="0"/>
              <a:t>,</a:t>
            </a:r>
            <a:r>
              <a:rPr kumimoji="1" lang="zh-CN" altLang="en-US" dirty="0"/>
              <a:t>那么应该怎么解决这个问题呢</a:t>
            </a:r>
            <a:r>
              <a:rPr kumimoji="1" lang="en-US" altLang="zh-CN" dirty="0"/>
              <a:t>?</a:t>
            </a:r>
            <a:r>
              <a:rPr kumimoji="1" lang="zh-CN" altLang="en-US" dirty="0"/>
              <a:t>从多数派选出</a:t>
            </a:r>
            <a:r>
              <a:rPr kumimoji="1" lang="en-US" altLang="zh-CN" dirty="0"/>
              <a:t>leader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A13A5-81F2-2844-B7C5-7E0E8229E7B0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899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Etcd</a:t>
            </a:r>
            <a:r>
              <a:rPr kumimoji="1" lang="zh-CN" altLang="en-US" dirty="0"/>
              <a:t>可以使用</a:t>
            </a:r>
            <a:r>
              <a:rPr kumimoji="1" lang="en-US" altLang="zh-CN" dirty="0"/>
              <a:t>curl</a:t>
            </a:r>
            <a:r>
              <a:rPr kumimoji="1" lang="zh-CN" altLang="en-US" dirty="0"/>
              <a:t>进行操作</a:t>
            </a:r>
            <a:r>
              <a:rPr kumimoji="1" lang="en-US" altLang="zh-CN" dirty="0"/>
              <a:t>,</a:t>
            </a:r>
            <a:r>
              <a:rPr kumimoji="1" lang="zh-CN" altLang="en-US" dirty="0"/>
              <a:t>而且它是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server.</a:t>
            </a:r>
            <a:r>
              <a:rPr kumimoji="1" lang="zh-CN" altLang="en-US" dirty="0"/>
              <a:t>所以我们就可以用</a:t>
            </a:r>
            <a:r>
              <a:rPr kumimoji="1" lang="en-US" altLang="zh-CN" dirty="0" err="1"/>
              <a:t>c++</a:t>
            </a:r>
            <a:r>
              <a:rPr kumimoji="1" lang="zh-CN" altLang="en-US" dirty="0"/>
              <a:t> 中的</a:t>
            </a:r>
            <a:r>
              <a:rPr kumimoji="1" lang="en-US" altLang="zh-CN" dirty="0" err="1"/>
              <a:t>libcurl</a:t>
            </a:r>
            <a:r>
              <a:rPr kumimoji="1" lang="zh-CN" altLang="en-US" dirty="0"/>
              <a:t>进行操作</a:t>
            </a:r>
            <a:r>
              <a:rPr kumimoji="1" lang="en-US" altLang="zh-CN" dirty="0" err="1"/>
              <a:t>etcd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A13A5-81F2-2844-B7C5-7E0E8229E7B0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703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GDD</a:t>
            </a:r>
            <a:r>
              <a:rPr kumimoji="1" lang="zh-CN" altLang="en-US" dirty="0"/>
              <a:t>搭载</a:t>
            </a:r>
            <a:r>
              <a:rPr kumimoji="1" lang="en-US" altLang="zh-CN" dirty="0" err="1"/>
              <a:t>etcd</a:t>
            </a:r>
            <a:r>
              <a:rPr kumimoji="1" lang="zh-CN" altLang="en-US" dirty="0"/>
              <a:t>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主要做上述两件事</a:t>
            </a:r>
            <a:r>
              <a:rPr kumimoji="1" lang="en-US" altLang="zh-CN" dirty="0"/>
              <a:t>.</a:t>
            </a:r>
            <a:r>
              <a:rPr kumimoji="1" lang="zh-CN" altLang="en-US" dirty="0"/>
              <a:t>接受</a:t>
            </a:r>
            <a:r>
              <a:rPr kumimoji="1" lang="en-US" altLang="zh-CN" dirty="0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传来的数据</a:t>
            </a:r>
            <a:r>
              <a:rPr kumimoji="1" lang="en-US" altLang="zh-CN" dirty="0"/>
              <a:t>,</a:t>
            </a:r>
            <a:r>
              <a:rPr kumimoji="1" lang="zh-CN" altLang="en-US" dirty="0"/>
              <a:t>并且记录分片信息等等数据</a:t>
            </a:r>
            <a:r>
              <a:rPr kumimoji="1" lang="en-US" altLang="zh-CN" dirty="0"/>
              <a:t>.</a:t>
            </a:r>
            <a:r>
              <a:rPr kumimoji="1" lang="zh-CN" altLang="en-US" dirty="0"/>
              <a:t>监听</a:t>
            </a:r>
            <a:r>
              <a:rPr kumimoji="1" lang="en-US" altLang="zh-CN" dirty="0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</a:t>
            </a:r>
            <a:r>
              <a:rPr kumimoji="1" lang="zh-CN" altLang="en-US" dirty="0"/>
              <a:t>中需要的分片信息</a:t>
            </a:r>
            <a:r>
              <a:rPr kumimoji="1" lang="en-US" altLang="zh-CN" dirty="0"/>
              <a:t>,</a:t>
            </a:r>
            <a:r>
              <a:rPr kumimoji="1" lang="zh-CN" altLang="en-US" dirty="0"/>
              <a:t>并且提供给他们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A13A5-81F2-2844-B7C5-7E0E8229E7B0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4164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1.client</a:t>
            </a:r>
            <a:r>
              <a:rPr kumimoji="1" lang="zh-CN" altLang="en-US"/>
              <a:t>发起请求后，能够将调用的方法、参数等封装成能在网络上传输的信息</a:t>
            </a:r>
            <a:endParaRPr kumimoji="1" lang="en-US" altLang="zh-CN"/>
          </a:p>
          <a:p>
            <a:r>
              <a:rPr kumimoji="1" lang="en-US" altLang="zh-CN"/>
              <a:t>2.</a:t>
            </a:r>
            <a:r>
              <a:rPr kumimoji="1" lang="zh-CN" altLang="en-US"/>
              <a:t>找到服务的地址，将信息传送到服务端</a:t>
            </a:r>
            <a:endParaRPr kumimoji="1" lang="en-US" altLang="zh-CN"/>
          </a:p>
          <a:p>
            <a:r>
              <a:rPr kumimoji="1" lang="en-US" altLang="zh-CN"/>
              <a:t>3.</a:t>
            </a:r>
            <a:r>
              <a:rPr kumimoji="1" lang="zh-CN" altLang="en-US"/>
              <a:t>服务端对消息进行解码，并调用本地的服务</a:t>
            </a:r>
            <a:endParaRPr kumimoji="1" lang="en-US" altLang="zh-CN"/>
          </a:p>
          <a:p>
            <a:r>
              <a:rPr kumimoji="1" lang="en-US" altLang="zh-CN"/>
              <a:t>4.</a:t>
            </a:r>
            <a:r>
              <a:rPr kumimoji="1" lang="zh-CN" altLang="en-US" baseline="0"/>
              <a:t>将本地的执行结果打包成消息返回给</a:t>
            </a:r>
            <a:r>
              <a:rPr kumimoji="1" lang="en-US" altLang="zh-CN" baseline="0"/>
              <a:t>client</a:t>
            </a:r>
          </a:p>
          <a:p>
            <a:r>
              <a:rPr kumimoji="1" lang="en-US" altLang="zh-CN" baseline="0"/>
              <a:t>5.client</a:t>
            </a:r>
            <a:r>
              <a:rPr kumimoji="1" lang="zh-CN" altLang="en-US" baseline="0"/>
              <a:t>对接收到的消息进行解码，最终完成操作。</a:t>
            </a:r>
            <a:endParaRPr kumimoji="1" lang="en-US" altLang="zh-CN" baseline="0"/>
          </a:p>
          <a:p>
            <a:r>
              <a:rPr kumimoji="1" lang="en-US" altLang="zh-CN" baseline="0"/>
              <a:t>RPC</a:t>
            </a:r>
            <a:r>
              <a:rPr kumimoji="1" lang="zh-CN" altLang="en-US" baseline="0"/>
              <a:t>将这一系列的操作封装起来，用户只需要指定服务端的地址、调用的方法、参数就可以完成操作。</a:t>
            </a:r>
            <a:endParaRPr kumimoji="1" lang="en-US" altLang="zh-CN" baseline="0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7E9EE-533F-8A4D-8174-2870C28F85EB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412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1.grpc</a:t>
            </a:r>
            <a:r>
              <a:rPr kumimoji="1" lang="zh-CN" altLang="en-US"/>
              <a:t>是由谷歌开发的</a:t>
            </a:r>
            <a:r>
              <a:rPr kumimoji="1" lang="en-US" altLang="zh-CN" err="1"/>
              <a:t>rpc</a:t>
            </a:r>
            <a:r>
              <a:rPr kumimoji="1" lang="zh-CN" altLang="en-US"/>
              <a:t>服务框架，支持跨语言的特性，采用</a:t>
            </a:r>
            <a:r>
              <a:rPr kumimoji="1" lang="en-US" altLang="zh-CN" err="1"/>
              <a:t>protobuf</a:t>
            </a:r>
            <a:r>
              <a:rPr kumimoji="1" lang="zh-CN" altLang="en-US"/>
              <a:t>生成传输协议，能够有效的压缩传输的数据，但是使用起来相对比较复杂，并且我们不需要跨语言的远程过程调用</a:t>
            </a:r>
            <a:endParaRPr kumimoji="1" lang="en-US" altLang="zh-CN"/>
          </a:p>
          <a:p>
            <a:r>
              <a:rPr kumimoji="1" lang="en-US" altLang="zh-CN"/>
              <a:t>2.rpclib</a:t>
            </a:r>
            <a:r>
              <a:rPr kumimoji="1" lang="zh-CN" altLang="en-US"/>
              <a:t>使用非常简单，</a:t>
            </a:r>
            <a:endParaRPr kumimoji="1" lang="en-US" altLang="zh-CN"/>
          </a:p>
          <a:p>
            <a:r>
              <a:rPr kumimoji="1" lang="zh-CN" altLang="en-US" baseline="0"/>
              <a:t>   </a:t>
            </a:r>
            <a:r>
              <a:rPr kumimoji="1" lang="en-US" altLang="zh-CN" baseline="0"/>
              <a:t>a</a:t>
            </a:r>
            <a:r>
              <a:rPr kumimoji="1" lang="zh-CN" altLang="en-US" baseline="0"/>
              <a:t>）</a:t>
            </a:r>
            <a:r>
              <a:rPr kumimoji="1" lang="zh-CN" altLang="en-US"/>
              <a:t>服务端创建相应的服务，并对某个端口进行监听</a:t>
            </a:r>
            <a:endParaRPr kumimoji="1" lang="en-US" altLang="zh-CN"/>
          </a:p>
          <a:p>
            <a:r>
              <a:rPr kumimoji="1" lang="zh-CN" altLang="en-US"/>
              <a:t>   </a:t>
            </a:r>
            <a:r>
              <a:rPr kumimoji="1" lang="en-US" altLang="zh-CN"/>
              <a:t>b)</a:t>
            </a:r>
            <a:r>
              <a:rPr kumimoji="1" lang="zh-CN" altLang="en-US"/>
              <a:t> 客户端只需要指定服务端的地址</a:t>
            </a:r>
            <a:r>
              <a:rPr kumimoji="1" lang="en-US" altLang="zh-CN"/>
              <a:t>+</a:t>
            </a:r>
            <a:r>
              <a:rPr kumimoji="1" lang="zh-CN" altLang="en-US"/>
              <a:t>所需要的服务</a:t>
            </a:r>
            <a:r>
              <a:rPr kumimoji="1" lang="en-US" altLang="zh-CN"/>
              <a:t>+</a:t>
            </a:r>
            <a:r>
              <a:rPr kumimoji="1" lang="zh-CN" altLang="en-US"/>
              <a:t>参数即可完成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7E9EE-533F-8A4D-8174-2870C28F85EB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611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err="1"/>
              <a:t>mysql</a:t>
            </a:r>
            <a:r>
              <a:rPr kumimoji="1" lang="zh-CN" altLang="en-US"/>
              <a:t>提供了</a:t>
            </a:r>
            <a:r>
              <a:rPr kumimoji="1" lang="en-US" altLang="zh-CN"/>
              <a:t>C++</a:t>
            </a:r>
            <a:r>
              <a:rPr kumimoji="1" lang="zh-CN" altLang="en-US"/>
              <a:t>版的</a:t>
            </a:r>
            <a:r>
              <a:rPr kumimoji="1" lang="en-US" altLang="zh-CN"/>
              <a:t>Connecter</a:t>
            </a:r>
            <a:r>
              <a:rPr kumimoji="1" lang="zh-CN" altLang="en-US"/>
              <a:t>，对数据库的操作步骤如图所示：</a:t>
            </a:r>
            <a:endParaRPr kumimoji="1" lang="en-US" altLang="zh-CN"/>
          </a:p>
          <a:p>
            <a:r>
              <a:rPr kumimoji="1" lang="en-US" altLang="zh-CN"/>
              <a:t>1.</a:t>
            </a:r>
            <a:r>
              <a:rPr kumimoji="1" lang="zh-CN" altLang="en-US"/>
              <a:t>首先获得</a:t>
            </a:r>
            <a:r>
              <a:rPr kumimoji="1" lang="en-US" altLang="zh-CN" err="1"/>
              <a:t>mysql</a:t>
            </a:r>
            <a:r>
              <a:rPr kumimoji="1" lang="zh-CN" altLang="en-US"/>
              <a:t> </a:t>
            </a:r>
            <a:r>
              <a:rPr kumimoji="1" lang="en-US" altLang="zh-CN"/>
              <a:t>driver</a:t>
            </a:r>
            <a:r>
              <a:rPr kumimoji="1" lang="zh-CN" altLang="en-US"/>
              <a:t>的实例</a:t>
            </a:r>
            <a:endParaRPr kumimoji="1" lang="en-US" altLang="zh-CN"/>
          </a:p>
          <a:p>
            <a:r>
              <a:rPr kumimoji="1" lang="en-US" altLang="zh-CN"/>
              <a:t>2.</a:t>
            </a:r>
            <a:r>
              <a:rPr kumimoji="1" lang="zh-CN" altLang="en-US"/>
              <a:t>建立与</a:t>
            </a:r>
            <a:r>
              <a:rPr kumimoji="1" lang="en-US" altLang="zh-CN" err="1"/>
              <a:t>mysql</a:t>
            </a:r>
            <a:r>
              <a:rPr kumimoji="1" lang="zh-CN" altLang="en-US"/>
              <a:t>的链接</a:t>
            </a:r>
            <a:endParaRPr kumimoji="1" lang="en-US" altLang="zh-CN"/>
          </a:p>
          <a:p>
            <a:r>
              <a:rPr kumimoji="1" lang="en-US" altLang="zh-CN"/>
              <a:t>3.</a:t>
            </a:r>
            <a:r>
              <a:rPr kumimoji="1" lang="zh-CN" altLang="en-US"/>
              <a:t>设置操作的数据库名称</a:t>
            </a:r>
            <a:endParaRPr kumimoji="1" lang="en-US" altLang="zh-CN"/>
          </a:p>
          <a:p>
            <a:r>
              <a:rPr kumimoji="1" lang="en-US" altLang="zh-CN"/>
              <a:t>4.</a:t>
            </a:r>
            <a:r>
              <a:rPr kumimoji="1" lang="zh-CN" altLang="en-US"/>
              <a:t>新建</a:t>
            </a:r>
            <a:r>
              <a:rPr kumimoji="1" lang="en-US" altLang="zh-CN"/>
              <a:t>statement</a:t>
            </a:r>
          </a:p>
          <a:p>
            <a:r>
              <a:rPr kumimoji="1" lang="en-US" altLang="zh-CN"/>
              <a:t>5.</a:t>
            </a:r>
            <a:r>
              <a:rPr kumimoji="1" lang="zh-CN" altLang="en-US"/>
              <a:t>执行操作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7E9EE-533F-8A4D-8174-2870C28F85EB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537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是开发的分布式版本控制系统</a:t>
            </a:r>
            <a:r>
              <a:rPr kumimoji="1" lang="en-US" altLang="zh-CN" dirty="0"/>
              <a:t>.</a:t>
            </a:r>
            <a:r>
              <a:rPr kumimoji="1" lang="zh-CN" altLang="en-US" dirty="0"/>
              <a:t>它分成远程仓库和本地仓库</a:t>
            </a:r>
            <a:r>
              <a:rPr kumimoji="1" lang="en-US" altLang="zh-CN" dirty="0"/>
              <a:t>,</a:t>
            </a:r>
            <a:r>
              <a:rPr kumimoji="1" lang="zh-CN" altLang="en-US" dirty="0"/>
              <a:t>上图我们可以看到</a:t>
            </a:r>
            <a:r>
              <a:rPr kumimoji="1" lang="en-US" altLang="zh-CN" dirty="0"/>
              <a:t>,</a:t>
            </a:r>
            <a:r>
              <a:rPr kumimoji="1" lang="zh-CN" altLang="en-US" dirty="0"/>
              <a:t>它分成了工作区、缓存区和</a:t>
            </a:r>
            <a:r>
              <a:rPr kumimoji="1" lang="en-US" altLang="zh-CN" dirty="0"/>
              <a:t>master.</a:t>
            </a:r>
            <a:r>
              <a:rPr kumimoji="1" lang="zh-CN" altLang="en-US" dirty="0"/>
              <a:t>我们必须用两个指令提交数据</a:t>
            </a:r>
            <a:r>
              <a:rPr kumimoji="1" lang="en-US" altLang="zh-CN" dirty="0"/>
              <a:t>.</a:t>
            </a:r>
            <a:r>
              <a:rPr kumimoji="1" lang="zh-CN" altLang="en-US" dirty="0"/>
              <a:t>正常来讲</a:t>
            </a:r>
            <a:r>
              <a:rPr kumimoji="1" lang="en-US" altLang="zh-CN" dirty="0"/>
              <a:t>,</a:t>
            </a:r>
            <a:r>
              <a:rPr kumimoji="1" lang="zh-CN" altLang="en-US" dirty="0"/>
              <a:t>我们开发需要开辟一个新的分支</a:t>
            </a:r>
            <a:r>
              <a:rPr kumimoji="1" lang="en-US" altLang="zh-CN" dirty="0" err="1"/>
              <a:t>dev,master</a:t>
            </a:r>
            <a:r>
              <a:rPr kumimoji="1" lang="zh-CN" altLang="en-US" dirty="0"/>
              <a:t>保存稳定版本</a:t>
            </a:r>
            <a:r>
              <a:rPr kumimoji="1" lang="en-US" altLang="zh-CN" dirty="0"/>
              <a:t>.dev</a:t>
            </a:r>
            <a:r>
              <a:rPr kumimoji="1" lang="zh-CN" altLang="en-US" dirty="0"/>
              <a:t>开发完再与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融合</a:t>
            </a:r>
            <a:r>
              <a:rPr kumimoji="1" lang="en-US" altLang="zh-CN" dirty="0"/>
              <a:t>.</a:t>
            </a:r>
            <a:r>
              <a:rPr kumimoji="1" lang="zh-CN" altLang="en-US" dirty="0"/>
              <a:t>对应的</a:t>
            </a:r>
            <a:r>
              <a:rPr kumimoji="1" lang="en-US" altLang="zh-CN" dirty="0"/>
              <a:t>,</a:t>
            </a:r>
            <a:r>
              <a:rPr kumimoji="1" lang="zh-CN" altLang="en-US" dirty="0"/>
              <a:t>应该每个人开辟一个自己的开发分支</a:t>
            </a:r>
            <a:r>
              <a:rPr kumimoji="1" lang="en-US" altLang="zh-CN" dirty="0"/>
              <a:t>,</a:t>
            </a:r>
            <a:r>
              <a:rPr kumimoji="1" lang="zh-CN" altLang="en-US" dirty="0"/>
              <a:t>比如</a:t>
            </a:r>
            <a:r>
              <a:rPr kumimoji="1" lang="en-US" altLang="zh-CN" dirty="0" err="1"/>
              <a:t>lyh</a:t>
            </a:r>
            <a:r>
              <a:rPr kumimoji="1" lang="zh-CN" altLang="en-US" dirty="0"/>
              <a:t>分支等等</a:t>
            </a:r>
            <a:r>
              <a:rPr kumimoji="1" lang="en-US" altLang="zh-CN" dirty="0"/>
              <a:t>,</a:t>
            </a:r>
            <a:r>
              <a:rPr kumimoji="1" lang="zh-CN" altLang="en-US" dirty="0"/>
              <a:t>与</a:t>
            </a:r>
            <a:r>
              <a:rPr kumimoji="1" lang="en-US" altLang="zh-CN" dirty="0"/>
              <a:t>dev</a:t>
            </a:r>
            <a:r>
              <a:rPr kumimoji="1" lang="zh-CN" altLang="en-US" dirty="0"/>
              <a:t>融合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A13A5-81F2-2844-B7C5-7E0E8229E7B0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9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Sql</a:t>
            </a:r>
            <a:r>
              <a:rPr kumimoji="1" lang="zh-CN" altLang="en-US" dirty="0"/>
              <a:t>解析初步的想法是使用</a:t>
            </a:r>
            <a:r>
              <a:rPr lang="en-US" altLang="zh-CN" dirty="0"/>
              <a:t>flex</a:t>
            </a:r>
            <a:r>
              <a:rPr lang="zh-CN" altLang="en-US" dirty="0"/>
              <a:t>和</a:t>
            </a:r>
            <a:r>
              <a:rPr lang="en" altLang="zh-CN" dirty="0"/>
              <a:t>Bison</a:t>
            </a:r>
            <a:r>
              <a:rPr kumimoji="1" lang="zh-CN" altLang="en-US" dirty="0"/>
              <a:t>来进行，</a:t>
            </a:r>
            <a:r>
              <a:rPr kumimoji="1" lang="en-US" altLang="zh-CN" dirty="0"/>
              <a:t>flex</a:t>
            </a:r>
            <a:r>
              <a:rPr kumimoji="1" lang="zh-CN" altLang="en-US" dirty="0"/>
              <a:t>是词法分析器生成器，</a:t>
            </a:r>
            <a:r>
              <a:rPr kumimoji="1" lang="en-US" altLang="zh-CN" dirty="0"/>
              <a:t>bison</a:t>
            </a:r>
            <a:r>
              <a:rPr kumimoji="1" lang="zh-CN" altLang="en-US" dirty="0"/>
              <a:t>是一个语法分析器生成器，他们可以自定义模式和规则</a:t>
            </a:r>
            <a:endParaRPr kumimoji="1" lang="en-US" altLang="zh-CN" dirty="0"/>
          </a:p>
          <a:p>
            <a:r>
              <a:rPr kumimoji="1" lang="zh-CN" altLang="en-US" dirty="0"/>
              <a:t>把识别出的一系列的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转换成一个基本的语法树，最后将语法树转换成关系代数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，，其中会进行错误检测，查看是否有</a:t>
            </a:r>
            <a:r>
              <a:rPr kumimoji="1" lang="en-US" altLang="zh-CN" dirty="0"/>
              <a:t>GDD</a:t>
            </a:r>
            <a:r>
              <a:rPr kumimoji="1" lang="zh-CN" altLang="en-US" dirty="0"/>
              <a:t>未定义的关系，属性，以及错误类型间的</a:t>
            </a:r>
            <a:r>
              <a:rPr kumimoji="1" lang="en-US" altLang="zh-CN" dirty="0"/>
              <a:t>map</a:t>
            </a:r>
            <a:r>
              <a:rPr kumimoji="1" lang="zh-CN" altLang="en-US" dirty="0"/>
              <a:t>，之后再进行接下来的操作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DAC55-3295-AA4D-A48B-CD1FBFD4F54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96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A13A5-81F2-2844-B7C5-7E0E8229E7B0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169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把</a:t>
            </a:r>
            <a:r>
              <a:rPr kumimoji="1" lang="en-US" altLang="zh-CN" dirty="0"/>
              <a:t>sql</a:t>
            </a:r>
            <a:r>
              <a:rPr kumimoji="1" lang="zh-CN" altLang="en-US" dirty="0"/>
              <a:t>解析生成的基础的关系代数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做化简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首先进行谓词的化简，消除相互矛盾或不必要的谓词，生成最简谓词，然后进行投影下推谓词下推等操作。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之后根据</a:t>
            </a:r>
            <a:r>
              <a:rPr kumimoji="1" lang="en-US" altLang="zh-CN" dirty="0"/>
              <a:t>GDD</a:t>
            </a:r>
            <a:r>
              <a:rPr kumimoji="1" lang="zh-CN" altLang="en-US" dirty="0"/>
              <a:t>中的分片信息将叶节点分为各分片的</a:t>
            </a:r>
            <a:r>
              <a:rPr kumimoji="1" lang="en-US" altLang="zh-CN" dirty="0"/>
              <a:t>union</a:t>
            </a:r>
            <a:r>
              <a:rPr kumimoji="1" lang="zh-CN" altLang="en-US" dirty="0"/>
              <a:t>或</a:t>
            </a:r>
            <a:r>
              <a:rPr kumimoji="1" lang="en-US" altLang="zh-CN" dirty="0"/>
              <a:t>join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最后进行剪枝操作，将无用的分片从树中剔除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DAC55-3295-AA4D-A48B-CD1FBFD4F54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2575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关系代数的化简根据一些基本公式，例如选择的运算规则，选择和笛卡尔积的运算规则，投影和笛卡尔积的运算规则等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DAC55-3295-AA4D-A48B-CD1FBFD4F54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71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可以得到一些基本优化原则，如 选择操作先做，投影操作和选择操作同时做， 将投影操作和它前后的双目运算结合在一起做， 把选择操作和笛卡尔积操作结合一起等等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BD978-2E64-49AB-A3CC-A1683DE8BD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7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举例说明，理论上希望将左边的树优化成右侧的树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BD978-2E64-49AB-A3CC-A1683DE8BD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22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对于分片信息，对于选择操作，删除与选择条件冲突的分片</a:t>
            </a:r>
            <a:endParaRPr lang="en-US" altLang="zh-CN"/>
          </a:p>
          <a:p>
            <a:r>
              <a:rPr lang="zh-CN" altLang="en-US" baseline="0"/>
              <a:t>对于连接，删除两个条件冲突的分片的连接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BD978-2E64-49AB-A3CC-A1683DE8BD1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259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将优化好的树翻译成</a:t>
            </a:r>
            <a:r>
              <a:rPr kumimoji="1" lang="en-US" altLang="zh-CN" dirty="0"/>
              <a:t>sql</a:t>
            </a:r>
            <a:r>
              <a:rPr kumimoji="1" lang="zh-CN" altLang="en-US" dirty="0"/>
              <a:t>语句，找到一个最佳的查询策略，分发到各个站点。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DAC55-3295-AA4D-A48B-CD1FBFD4F54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35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最终会对</a:t>
            </a:r>
            <a:r>
              <a:rPr lang="en-US" altLang="zh-CN" dirty="0"/>
              <a:t>join</a:t>
            </a:r>
            <a:r>
              <a:rPr lang="zh-CN" altLang="en-US" dirty="0"/>
              <a:t>做进一步的优化，主要包括：</a:t>
            </a:r>
            <a:r>
              <a:rPr lang="en-US" altLang="zh-CN" dirty="0"/>
              <a:t>Join</a:t>
            </a:r>
            <a:r>
              <a:rPr lang="zh-CN" altLang="en-US" dirty="0"/>
              <a:t>的顺序，</a:t>
            </a:r>
            <a:r>
              <a:rPr lang="en-US" altLang="zh-CN" dirty="0"/>
              <a:t>semi-join</a:t>
            </a:r>
            <a:r>
              <a:rPr lang="zh-CN" altLang="en-US" dirty="0"/>
              <a:t>和在传输优化等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DAC55-3295-AA4D-A48B-CD1FBFD4F54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03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C0EFE-C68B-8E45-9B57-B2C4BA793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DDE916-D54D-BB4F-B1E3-21CB77D92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F8192-24B6-8844-B8C0-E5448A00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C3D1-EC00-064C-8573-D24FC2EE827C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26817-E904-7047-8707-20FFC925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9583E-0E2F-2C49-9102-632296C4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18EF-C7FB-294B-B777-79D2A523ED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329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3FE49-FD3E-2F4C-91B3-17D72FE4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2FA27-1B47-4C42-A994-8CA1EB12A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D9714-528C-F84C-91CD-944F8999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C3D1-EC00-064C-8573-D24FC2EE827C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D52DC-86BE-8640-B63E-A5393F7B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57A01-F711-6044-BC4C-75199817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18EF-C7FB-294B-B777-79D2A523ED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06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18C05F-CEE6-6B4C-A40C-2BA4F4D8A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4F3C90-C9A3-3741-A4C5-6C13B92FE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25A7C-4CC5-864D-8317-9DCCB45C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C3D1-EC00-064C-8573-D24FC2EE827C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16A0C-432B-A44E-BFEE-780F78F4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1F53B-3930-234A-9F7C-E1B4BAC6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18EF-C7FB-294B-B777-79D2A523ED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2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B109D-5A01-B040-9DF7-88594CD1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9909B-5026-0444-BB7C-60180BBEF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C0791-83B1-C746-9B3E-D90EBB7F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C3D1-EC00-064C-8573-D24FC2EE827C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538DA-CCD1-A940-9739-A06DDB7A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78B6E-FF89-3F49-801A-1795AD3B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18EF-C7FB-294B-B777-79D2A523ED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4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B479F-0A29-0940-895D-AC8B8FC3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0B88F-4897-7244-8161-D81F5626C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136E0-AAF3-F944-A853-0F5D84CA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C3D1-EC00-064C-8573-D24FC2EE827C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6979F-1271-2546-A174-775E1F75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9785C-F58D-A540-A233-1FD0314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18EF-C7FB-294B-B777-79D2A523ED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46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97F49-28BC-1A47-A902-20722D0E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A5DE2-9598-0846-8804-A0E7500DF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8DF319-C379-B343-AA20-C77265A66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269827-377A-0044-9A82-BE53DAA6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C3D1-EC00-064C-8573-D24FC2EE827C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B33421-6286-C84E-922F-5556346F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962A1-F3E9-384E-83F3-10D412DC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18EF-C7FB-294B-B777-79D2A523ED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B0C24-44C8-C247-B7AB-9F669388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0A6CE-8138-914D-83DA-87165EB19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0B2675-E203-6C44-958A-31F1BF517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4DE4B7-4A3C-AA4F-B467-93A9B14B2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49B657-6A9A-6141-8DE1-39A68A943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D0D496-4B01-FB4C-8C8F-555953AE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C3D1-EC00-064C-8573-D24FC2EE827C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9AA056-BA65-D841-A61E-74BF2F4E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9A710D-E7E3-824E-A726-9271AD6B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18EF-C7FB-294B-B777-79D2A523ED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44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40F01-D9A3-2649-AAC1-4FCCEF57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E7C964-2B5B-8046-A5AD-6D19D978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C3D1-EC00-064C-8573-D24FC2EE827C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AC2236-6D3E-664A-99F8-5AA3A8A5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8B177D-1B34-2E4F-A6EB-296125F3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18EF-C7FB-294B-B777-79D2A523ED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489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FE221C-E0AA-2149-B296-34C5A08B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C3D1-EC00-064C-8573-D24FC2EE827C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032DA8-ACB0-1C40-B287-9880E0FA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AAE302-CCA4-F64F-B656-C072CB47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18EF-C7FB-294B-B777-79D2A523ED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34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28223-158D-CA4A-8B84-80064EF5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1875F-2EAD-8245-898C-F2B58264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23A536-2774-EA4C-8A28-775A3D347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1661BD-5E02-B94E-9A3D-0F7A3961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C3D1-EC00-064C-8573-D24FC2EE827C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00E18-F222-2A45-8DEB-A0D47B0C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A9B8C3-CAE5-2149-B6FC-5A2C9FFC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18EF-C7FB-294B-B777-79D2A523ED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43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6365A-CA59-A046-9688-30DA4CAE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6D1306-7185-1042-B147-BD88A0BFD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1C2F53-941B-644D-AFA6-33ACC488E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E0176A-A80E-754A-9C7A-0170376B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C3D1-EC00-064C-8573-D24FC2EE827C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37F00F-B3D0-F943-852E-E86EDE00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B0B576-D14A-C449-8DCC-50FC6B38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18EF-C7FB-294B-B777-79D2A523ED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29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C78A1D-237A-3C44-A861-419D7E06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D5BED8-6355-B74B-8469-F80CA178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0F0A4-A4E5-0C46-B7A7-D595F0EEC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3C3D1-EC00-064C-8573-D24FC2EE827C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E66F9-AD9B-C14E-B178-B579CDF5C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932A9-E39A-E948-8984-47FEB5344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318EF-C7FB-294B-B777-79D2A523ED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3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3CC86-07C1-1F4A-AE25-2119A98DE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362" y="1567556"/>
            <a:ext cx="10391275" cy="100739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Distributed and Parallel Database</a:t>
            </a:r>
            <a:endParaRPr kumimoji="1"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6997E415-3936-624A-9425-0A412B39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9802" y="4928671"/>
            <a:ext cx="8761863" cy="1429325"/>
          </a:xfrm>
        </p:spPr>
        <p:txBody>
          <a:bodyPr>
            <a:normAutofit fontScale="92500"/>
          </a:bodyPr>
          <a:lstStyle/>
          <a:p>
            <a:pPr algn="l"/>
            <a:r>
              <a:rPr kumimoji="1" lang="en-US" altLang="zh-CN" sz="3000" dirty="0" err="1"/>
              <a:t>Yihui</a:t>
            </a:r>
            <a:r>
              <a:rPr kumimoji="1" lang="zh-CN" altLang="en-US" sz="3000" dirty="0"/>
              <a:t> </a:t>
            </a:r>
            <a:r>
              <a:rPr kumimoji="1" lang="en-US" altLang="zh-CN" sz="3000" dirty="0"/>
              <a:t>Lin</a:t>
            </a:r>
            <a:r>
              <a:rPr kumimoji="1" lang="zh-CN" altLang="en-US" sz="3000" dirty="0"/>
              <a:t>      </a:t>
            </a:r>
            <a:r>
              <a:rPr kumimoji="1" lang="en-US" altLang="zh-CN" sz="3000" dirty="0"/>
              <a:t>Ming</a:t>
            </a:r>
            <a:r>
              <a:rPr kumimoji="1" lang="zh-CN" altLang="en-US" sz="3000" dirty="0"/>
              <a:t> </a:t>
            </a:r>
            <a:r>
              <a:rPr kumimoji="1" lang="en-US" altLang="zh-CN" sz="3000" dirty="0"/>
              <a:t>Chen</a:t>
            </a:r>
            <a:r>
              <a:rPr kumimoji="1" lang="zh-CN" altLang="en-US" sz="3000" dirty="0"/>
              <a:t>     </a:t>
            </a:r>
            <a:r>
              <a:rPr kumimoji="1" lang="en-US" altLang="zh-CN" sz="3000" dirty="0"/>
              <a:t>Xiang</a:t>
            </a:r>
            <a:r>
              <a:rPr kumimoji="1" lang="zh-CN" altLang="en-US" sz="3000" dirty="0"/>
              <a:t> </a:t>
            </a:r>
            <a:r>
              <a:rPr kumimoji="1" lang="en-US" altLang="zh-CN" sz="3000" dirty="0"/>
              <a:t>Zeng</a:t>
            </a:r>
            <a:r>
              <a:rPr kumimoji="1" lang="zh-CN" altLang="en-US" sz="3000" dirty="0"/>
              <a:t>     </a:t>
            </a:r>
            <a:r>
              <a:rPr kumimoji="1" lang="en-US" altLang="zh-CN" sz="3000" dirty="0" err="1"/>
              <a:t>Jiayue</a:t>
            </a:r>
            <a:r>
              <a:rPr kumimoji="1" lang="zh-CN" altLang="en-US" sz="3000" dirty="0"/>
              <a:t> </a:t>
            </a:r>
            <a:r>
              <a:rPr kumimoji="1" lang="en-US" altLang="zh-CN" sz="3000" dirty="0"/>
              <a:t>Wang</a:t>
            </a:r>
          </a:p>
          <a:p>
            <a:pPr algn="l"/>
            <a:r>
              <a:rPr kumimoji="1" lang="zh-CN" altLang="en-US" dirty="0"/>
              <a:t>                           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                                                                                             </a:t>
            </a:r>
            <a:r>
              <a:rPr kumimoji="1" lang="en-US" altLang="zh-CN" dirty="0"/>
              <a:t>2018.11.1</a:t>
            </a:r>
          </a:p>
        </p:txBody>
      </p:sp>
    </p:spTree>
    <p:extLst>
      <p:ext uri="{BB962C8B-B14F-4D97-AF65-F5344CB8AC3E}">
        <p14:creationId xmlns:p14="http://schemas.microsoft.com/office/powerpoint/2010/main" val="27989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9D216-0C53-5F44-9C34-BFBFE145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Optimizer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A46B8-831E-DF49-AAEC-7C9252BE9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</a:t>
            </a:r>
          </a:p>
          <a:p>
            <a:pPr lvl="1"/>
            <a:r>
              <a:rPr kumimoji="1" lang="en-US" altLang="zh-CN" dirty="0"/>
              <a:t>Join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</a:p>
          <a:p>
            <a:pPr lvl="1"/>
            <a:r>
              <a:rPr kumimoji="1" lang="en-US" altLang="zh-CN" dirty="0"/>
              <a:t>Semi join</a:t>
            </a:r>
          </a:p>
          <a:p>
            <a:pPr lvl="1"/>
            <a:r>
              <a:rPr kumimoji="1" lang="en-US" altLang="zh-CN" dirty="0"/>
              <a:t>Transportation optimization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76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empus Sans ITC" pitchFamily="82" charset="0"/>
              </a:rPr>
              <a:t>GDD</a:t>
            </a:r>
            <a:r>
              <a:rPr lang="zh-CN" altLang="en-US" dirty="0">
                <a:latin typeface="Tempus Sans ITC" pitchFamily="82" charset="0"/>
              </a:rPr>
              <a:t> </a:t>
            </a:r>
            <a:r>
              <a:rPr lang="en-US" altLang="zh-CN" dirty="0">
                <a:latin typeface="Tempus Sans ITC" pitchFamily="82" charset="0"/>
              </a:rPr>
              <a:t>Design</a:t>
            </a:r>
            <a:endParaRPr lang="zh-CN" altLang="en-US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80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E68AF-8ED5-FD47-BD09-085C4AD7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GDD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 Data Dictionary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B7151-9FEA-8141-959E-41C304EB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GDD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</a:p>
          <a:p>
            <a:pPr lvl="1"/>
            <a:r>
              <a:rPr kumimoji="1" lang="en-US" altLang="zh-CN" dirty="0"/>
              <a:t>Site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</a:p>
          <a:p>
            <a:pPr lvl="1"/>
            <a:r>
              <a:rPr kumimoji="1" lang="en-US" altLang="zh-CN" dirty="0"/>
              <a:t>Fragment information</a:t>
            </a:r>
          </a:p>
          <a:p>
            <a:pPr lvl="1"/>
            <a:r>
              <a:rPr kumimoji="1" lang="en-US" altLang="zh-CN" dirty="0"/>
              <a:t>User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079369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61AFD-746E-5346-9ECA-7817DAF5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Site Information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8E5B1-4551-3F4F-B746-A3C90D82A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Id</a:t>
            </a:r>
          </a:p>
          <a:p>
            <a:r>
              <a:rPr kumimoji="1" lang="en-US" altLang="zh-CN" dirty="0" err="1"/>
              <a:t>Ip</a:t>
            </a:r>
            <a:endParaRPr kumimoji="1" lang="en-US" altLang="zh-CN" dirty="0"/>
          </a:p>
          <a:p>
            <a:r>
              <a:rPr kumimoji="1" lang="en-US" altLang="zh-CN" dirty="0"/>
              <a:t>Name</a:t>
            </a:r>
          </a:p>
          <a:p>
            <a:r>
              <a:rPr kumimoji="1" lang="en-US" altLang="zh-CN" dirty="0"/>
              <a:t>Port</a:t>
            </a:r>
          </a:p>
          <a:p>
            <a:r>
              <a:rPr kumimoji="1" lang="en-US" altLang="zh-CN" dirty="0" err="1"/>
              <a:t>Isleader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25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4C9D2-BD00-C24A-B0C6-2E368C38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Fragment Information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04D19-334C-E146-839A-73F7FD07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Fragment status</a:t>
            </a:r>
          </a:p>
          <a:p>
            <a:r>
              <a:rPr kumimoji="1" lang="en-US" altLang="zh-CN" dirty="0"/>
              <a:t>Fragment condition</a:t>
            </a:r>
          </a:p>
          <a:p>
            <a:r>
              <a:rPr kumimoji="1" lang="en-US" altLang="zh-CN" dirty="0"/>
              <a:t>Table</a:t>
            </a:r>
          </a:p>
          <a:p>
            <a:r>
              <a:rPr kumimoji="1" lang="en-US" altLang="zh-CN" dirty="0"/>
              <a:t>Site id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334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40FCB-DC0C-9246-8FE5-EDF93342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User Information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67FBD-6A85-3D4A-A4B7-288F89977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Uid</a:t>
            </a:r>
            <a:endParaRPr kumimoji="1" lang="en-US" altLang="zh-CN" dirty="0"/>
          </a:p>
          <a:p>
            <a:r>
              <a:rPr kumimoji="1" lang="en-US" altLang="zh-CN" dirty="0"/>
              <a:t>Name</a:t>
            </a:r>
          </a:p>
          <a:p>
            <a:r>
              <a:rPr lang="en" altLang="zh-CN" dirty="0"/>
              <a:t>Privilege</a:t>
            </a:r>
          </a:p>
          <a:p>
            <a:r>
              <a:rPr kumimoji="1" lang="en" altLang="zh-CN" dirty="0"/>
              <a:t>Tables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empus Sans ITC" pitchFamily="82" charset="0"/>
              </a:rPr>
              <a:t>ETCD</a:t>
            </a:r>
            <a:endParaRPr lang="zh-CN" altLang="en-US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1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7A4B0-4D65-6349-A118-0D11F164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Etcd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57ED6-91EA-394C-883A-E65F778B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is the </a:t>
            </a:r>
            <a:r>
              <a:rPr kumimoji="1" lang="en-US" altLang="zh-CN" dirty="0" err="1"/>
              <a:t>Etcd</a:t>
            </a:r>
            <a:r>
              <a:rPr kumimoji="1" lang="en-US" altLang="zh-CN" dirty="0"/>
              <a:t>?	</a:t>
            </a:r>
          </a:p>
          <a:p>
            <a:pPr lvl="1"/>
            <a:r>
              <a:rPr kumimoji="1" lang="en-US" altLang="zh-CN" dirty="0"/>
              <a:t>A highly-available key value store for shared configuration and service discovery.</a:t>
            </a:r>
          </a:p>
          <a:p>
            <a:pPr lvl="1"/>
            <a:r>
              <a:rPr lang="en" altLang="zh-CN" dirty="0"/>
              <a:t>the ETCD 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" altLang="zh-CN" dirty="0"/>
              <a:t>to manage the GDD to fully replicated the catalog to every site</a:t>
            </a:r>
            <a:r>
              <a:rPr lang="en-US" altLang="zh-CN" dirty="0"/>
              <a:t>.</a:t>
            </a:r>
          </a:p>
          <a:p>
            <a:pPr marL="457200" lvl="1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628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1A232-76D7-8646-B2D9-12C9B19C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ETCD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B5C21-B190-A148-8246-8034B4D7E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ETCD</a:t>
            </a:r>
            <a:r>
              <a:rPr kumimoji="1" lang="zh-CN" altLang="en-US" dirty="0"/>
              <a:t> </a:t>
            </a:r>
            <a:r>
              <a:rPr kumimoji="1" lang="en" altLang="zh-CN" dirty="0"/>
              <a:t>A</a:t>
            </a:r>
            <a:r>
              <a:rPr lang="en" altLang="zh-CN" dirty="0"/>
              <a:t>rchitecture</a:t>
            </a:r>
          </a:p>
          <a:p>
            <a:pPr lvl="1"/>
            <a:r>
              <a:rPr lang="en" altLang="zh-CN" dirty="0"/>
              <a:t>ETCD Raft</a:t>
            </a:r>
          </a:p>
          <a:p>
            <a:pPr lvl="1"/>
            <a:r>
              <a:rPr lang="en" altLang="zh-CN" dirty="0"/>
              <a:t>ETCD Wal</a:t>
            </a:r>
          </a:p>
          <a:p>
            <a:pPr lvl="1"/>
            <a:r>
              <a:rPr lang="en" altLang="zh-CN" dirty="0"/>
              <a:t>ETCD Storage</a:t>
            </a:r>
          </a:p>
          <a:p>
            <a:pPr lvl="1"/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AC0D81-9D42-404D-8DF5-38C869601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303" y="1825625"/>
            <a:ext cx="48895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93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F78D9-5D86-834B-9D22-DB49F5D1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ECTD watch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78A7B-416F-B748-9565-8912F08AD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1" dirty="0"/>
              <a:t>Disposable</a:t>
            </a:r>
            <a:r>
              <a:rPr lang="zh-CN" altLang="en-US" b="1" dirty="0"/>
              <a:t> </a:t>
            </a:r>
            <a:r>
              <a:rPr lang="en-US" altLang="zh-CN" b="1" dirty="0"/>
              <a:t>Watch</a:t>
            </a:r>
          </a:p>
          <a:p>
            <a:r>
              <a:rPr lang="en-US" altLang="zh-CN" b="1" dirty="0"/>
              <a:t>Stream</a:t>
            </a:r>
            <a:r>
              <a:rPr lang="zh-CN" altLang="en-US" b="1" dirty="0"/>
              <a:t> </a:t>
            </a:r>
            <a:r>
              <a:rPr lang="en-US" altLang="zh-CN" b="1" dirty="0"/>
              <a:t>Watch</a:t>
            </a:r>
          </a:p>
          <a:p>
            <a:endParaRPr lang="en" altLang="zh-CN" b="1" dirty="0"/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ADE37D-AA25-0547-9679-7A862EE2F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454" y="2850936"/>
            <a:ext cx="7433092" cy="366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5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38FFC80-060B-2048-AEE5-3D9A09E33A86}"/>
              </a:ext>
            </a:extLst>
          </p:cNvPr>
          <p:cNvGrpSpPr/>
          <p:nvPr/>
        </p:nvGrpSpPr>
        <p:grpSpPr>
          <a:xfrm>
            <a:off x="2285083" y="839523"/>
            <a:ext cx="6788727" cy="5352962"/>
            <a:chOff x="2285083" y="839523"/>
            <a:chExt cx="6788727" cy="5352962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03DFE66-A957-2849-814F-FC39BF4A0F7E}"/>
                </a:ext>
              </a:extLst>
            </p:cNvPr>
            <p:cNvGrpSpPr/>
            <p:nvPr/>
          </p:nvGrpSpPr>
          <p:grpSpPr>
            <a:xfrm>
              <a:off x="2285083" y="839523"/>
              <a:ext cx="6788727" cy="5352962"/>
              <a:chOff x="2799635" y="1940881"/>
              <a:chExt cx="4932189" cy="4095109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F5252465-8069-434A-A47D-BDBEDE17A62E}"/>
                  </a:ext>
                </a:extLst>
              </p:cNvPr>
              <p:cNvGrpSpPr/>
              <p:nvPr/>
            </p:nvGrpSpPr>
            <p:grpSpPr>
              <a:xfrm>
                <a:off x="3868675" y="1940881"/>
                <a:ext cx="1365885" cy="2643187"/>
                <a:chOff x="2944936" y="2078044"/>
                <a:chExt cx="1365885" cy="2643187"/>
              </a:xfrm>
            </p:grpSpPr>
            <p:sp>
              <p:nvSpPr>
                <p:cNvPr id="4" name="圆角矩形 3">
                  <a:extLst>
                    <a:ext uri="{FF2B5EF4-FFF2-40B4-BE49-F238E27FC236}">
                      <a16:creationId xmlns:a16="http://schemas.microsoft.com/office/drawing/2014/main" id="{682BBCC3-1C2E-9B46-AF4D-1607A6BD570E}"/>
                    </a:ext>
                  </a:extLst>
                </p:cNvPr>
                <p:cNvSpPr/>
                <p:nvPr/>
              </p:nvSpPr>
              <p:spPr>
                <a:xfrm>
                  <a:off x="2944936" y="2078044"/>
                  <a:ext cx="1365885" cy="2643187"/>
                </a:xfrm>
                <a:prstGeom prst="roundRect">
                  <a:avLst/>
                </a:prstGeom>
                <a:noFill/>
                <a:ln cap="flat">
                  <a:solidFill>
                    <a:schemeClr val="accent1">
                      <a:shade val="50000"/>
                    </a:schemeClr>
                  </a:solidFill>
                  <a:prstDash val="sysDash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0F16405-F6A7-F04A-87AB-0E8FA88DE676}"/>
                    </a:ext>
                  </a:extLst>
                </p:cNvPr>
                <p:cNvSpPr/>
                <p:nvPr/>
              </p:nvSpPr>
              <p:spPr>
                <a:xfrm>
                  <a:off x="3094098" y="2528601"/>
                  <a:ext cx="1067564" cy="374904"/>
                </a:xfrm>
                <a:prstGeom prst="rect">
                  <a:avLst/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>
                      <a:solidFill>
                        <a:schemeClr val="tx1"/>
                      </a:solidFill>
                    </a:rPr>
                    <a:t>SQL</a:t>
                  </a:r>
                  <a:r>
                    <a:rPr kumimoji="1" lang="zh-CN" altLang="en-US" sz="1100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chemeClr val="tx1"/>
                      </a:solidFill>
                    </a:rPr>
                    <a:t>parser</a:t>
                  </a:r>
                  <a:endParaRPr kumimoji="1"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19A74AF8-0CAC-6646-8C9A-1DCF30222404}"/>
                    </a:ext>
                  </a:extLst>
                </p:cNvPr>
                <p:cNvSpPr/>
                <p:nvPr/>
              </p:nvSpPr>
              <p:spPr>
                <a:xfrm>
                  <a:off x="3094097" y="3024734"/>
                  <a:ext cx="1067564" cy="374904"/>
                </a:xfrm>
                <a:prstGeom prst="rect">
                  <a:avLst/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>
                      <a:solidFill>
                        <a:schemeClr val="tx1"/>
                      </a:solidFill>
                    </a:rPr>
                    <a:t>SQL</a:t>
                  </a:r>
                  <a:r>
                    <a:rPr kumimoji="1" lang="zh-CN" altLang="en-US" sz="1100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chemeClr val="tx1"/>
                      </a:solidFill>
                    </a:rPr>
                    <a:t>rewriting</a:t>
                  </a:r>
                  <a:endParaRPr kumimoji="1"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5C3A840-A5BC-6048-B743-A5F8D49FFC97}"/>
                    </a:ext>
                  </a:extLst>
                </p:cNvPr>
                <p:cNvSpPr/>
                <p:nvPr/>
              </p:nvSpPr>
              <p:spPr>
                <a:xfrm>
                  <a:off x="3094097" y="3521866"/>
                  <a:ext cx="1067564" cy="374904"/>
                </a:xfrm>
                <a:prstGeom prst="rect">
                  <a:avLst/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>
                      <a:solidFill>
                        <a:schemeClr val="tx1"/>
                      </a:solidFill>
                    </a:rPr>
                    <a:t>Query plan</a:t>
                  </a:r>
                  <a:endParaRPr kumimoji="1"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67976BD-2D6D-0E4A-B370-74953B20F90A}"/>
                    </a:ext>
                  </a:extLst>
                </p:cNvPr>
                <p:cNvSpPr/>
                <p:nvPr/>
              </p:nvSpPr>
              <p:spPr>
                <a:xfrm>
                  <a:off x="3094097" y="4018998"/>
                  <a:ext cx="1067564" cy="374904"/>
                </a:xfrm>
                <a:prstGeom prst="rect">
                  <a:avLst/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>
                      <a:solidFill>
                        <a:schemeClr val="tx1"/>
                      </a:solidFill>
                    </a:rPr>
                    <a:t>Optimizer</a:t>
                  </a:r>
                  <a:endParaRPr kumimoji="1"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7CB8CD1-5F68-C543-A2E2-3FC76C971743}"/>
                    </a:ext>
                  </a:extLst>
                </p:cNvPr>
                <p:cNvSpPr txBox="1"/>
                <p:nvPr/>
              </p:nvSpPr>
              <p:spPr>
                <a:xfrm>
                  <a:off x="3174680" y="2198269"/>
                  <a:ext cx="90639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dirty="0"/>
                    <a:t>SQL</a:t>
                  </a:r>
                  <a:r>
                    <a:rPr kumimoji="1" lang="zh-CN" altLang="en-US" sz="1100" dirty="0"/>
                    <a:t> </a:t>
                  </a:r>
                  <a:r>
                    <a:rPr kumimoji="1" lang="en-US" altLang="zh-CN" sz="1100" dirty="0"/>
                    <a:t>engine</a:t>
                  </a:r>
                  <a:endParaRPr kumimoji="1" lang="zh-CN" altLang="en-US" sz="1100" dirty="0"/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338FF7BB-1525-DE46-8819-0FBE59FDD772}"/>
                  </a:ext>
                </a:extLst>
              </p:cNvPr>
              <p:cNvGrpSpPr/>
              <p:nvPr/>
            </p:nvGrpSpPr>
            <p:grpSpPr>
              <a:xfrm>
                <a:off x="6365939" y="1940882"/>
                <a:ext cx="1365885" cy="2643187"/>
                <a:chOff x="2944936" y="2078044"/>
                <a:chExt cx="1365885" cy="2643187"/>
              </a:xfrm>
            </p:grpSpPr>
            <p:sp>
              <p:nvSpPr>
                <p:cNvPr id="13" name="圆角矩形 12">
                  <a:extLst>
                    <a:ext uri="{FF2B5EF4-FFF2-40B4-BE49-F238E27FC236}">
                      <a16:creationId xmlns:a16="http://schemas.microsoft.com/office/drawing/2014/main" id="{C32D499E-23CB-F243-94E2-34C9C6EA494E}"/>
                    </a:ext>
                  </a:extLst>
                </p:cNvPr>
                <p:cNvSpPr/>
                <p:nvPr/>
              </p:nvSpPr>
              <p:spPr>
                <a:xfrm>
                  <a:off x="2944936" y="2078044"/>
                  <a:ext cx="1365885" cy="2643187"/>
                </a:xfrm>
                <a:prstGeom prst="roundRect">
                  <a:avLst/>
                </a:prstGeom>
                <a:noFill/>
                <a:ln cap="flat">
                  <a:solidFill>
                    <a:schemeClr val="accent2">
                      <a:lumMod val="75000"/>
                    </a:schemeClr>
                  </a:solidFill>
                  <a:prstDash val="sysDash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83E20B23-F86E-114A-B4BE-F68545DB2D98}"/>
                    </a:ext>
                  </a:extLst>
                </p:cNvPr>
                <p:cNvSpPr/>
                <p:nvPr/>
              </p:nvSpPr>
              <p:spPr>
                <a:xfrm>
                  <a:off x="3094098" y="2528601"/>
                  <a:ext cx="1067564" cy="374904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>
                      <a:solidFill>
                        <a:schemeClr val="tx1"/>
                      </a:solidFill>
                    </a:rPr>
                    <a:t>Meta</a:t>
                  </a:r>
                  <a:r>
                    <a:rPr kumimoji="1" lang="zh-CN" altLang="en-US" sz="110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chemeClr val="tx1"/>
                      </a:solidFill>
                    </a:rPr>
                    <a:t>Data</a:t>
                  </a:r>
                  <a:endParaRPr kumimoji="1"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E41BA42D-6505-844E-B9C8-0CB12091979A}"/>
                    </a:ext>
                  </a:extLst>
                </p:cNvPr>
                <p:cNvSpPr/>
                <p:nvPr/>
              </p:nvSpPr>
              <p:spPr>
                <a:xfrm>
                  <a:off x="3094097" y="3024734"/>
                  <a:ext cx="1067564" cy="374904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>
                      <a:solidFill>
                        <a:schemeClr val="tx1"/>
                      </a:solidFill>
                    </a:rPr>
                    <a:t>GDD</a:t>
                  </a:r>
                  <a:endParaRPr kumimoji="1"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A2094821-6739-594D-8315-540F64C7A6E4}"/>
                    </a:ext>
                  </a:extLst>
                </p:cNvPr>
                <p:cNvSpPr/>
                <p:nvPr/>
              </p:nvSpPr>
              <p:spPr>
                <a:xfrm>
                  <a:off x="3094097" y="3521866"/>
                  <a:ext cx="1067564" cy="374904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>
                      <a:solidFill>
                        <a:schemeClr val="tx1"/>
                      </a:solidFill>
                    </a:rPr>
                    <a:t>Catalog</a:t>
                  </a:r>
                  <a:endParaRPr kumimoji="1"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B1F8D9C2-1A37-5845-813C-C75D9B93EB11}"/>
                    </a:ext>
                  </a:extLst>
                </p:cNvPr>
                <p:cNvSpPr/>
                <p:nvPr/>
              </p:nvSpPr>
              <p:spPr>
                <a:xfrm>
                  <a:off x="3094097" y="4018998"/>
                  <a:ext cx="1067564" cy="374904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>
                      <a:solidFill>
                        <a:schemeClr val="tx1"/>
                      </a:solidFill>
                    </a:rPr>
                    <a:t>ETCD</a:t>
                  </a:r>
                  <a:endParaRPr kumimoji="1"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D4FD378-33A3-DD4B-B417-D38E6257DA24}"/>
                    </a:ext>
                  </a:extLst>
                </p:cNvPr>
                <p:cNvSpPr txBox="1"/>
                <p:nvPr/>
              </p:nvSpPr>
              <p:spPr>
                <a:xfrm>
                  <a:off x="3094097" y="2231768"/>
                  <a:ext cx="106756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dirty="0"/>
                    <a:t>Data</a:t>
                  </a:r>
                  <a:r>
                    <a:rPr kumimoji="1" lang="zh-CN" altLang="en-US" sz="1100"/>
                    <a:t> </a:t>
                  </a:r>
                  <a:r>
                    <a:rPr kumimoji="1" lang="en-US" altLang="zh-CN" sz="1100" dirty="0"/>
                    <a:t>manager</a:t>
                  </a:r>
                  <a:endParaRPr kumimoji="1" lang="zh-CN" altLang="en-US" sz="1100"/>
                </a:p>
              </p:txBody>
            </p:sp>
          </p:grpSp>
          <p:sp>
            <p:nvSpPr>
              <p:cNvPr id="20" name="右箭头 19">
                <a:extLst>
                  <a:ext uri="{FF2B5EF4-FFF2-40B4-BE49-F238E27FC236}">
                    <a16:creationId xmlns:a16="http://schemas.microsoft.com/office/drawing/2014/main" id="{54736978-F47C-1746-8855-33F37C3D1857}"/>
                  </a:ext>
                </a:extLst>
              </p:cNvPr>
              <p:cNvSpPr/>
              <p:nvPr/>
            </p:nvSpPr>
            <p:spPr>
              <a:xfrm>
                <a:off x="5329333" y="2766342"/>
                <a:ext cx="941832" cy="308681"/>
              </a:xfrm>
              <a:prstGeom prst="rightArrow">
                <a:avLst/>
              </a:prstGeom>
              <a:solidFill>
                <a:schemeClr val="accent1">
                  <a:alpha val="3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右箭头 21">
                <a:extLst>
                  <a:ext uri="{FF2B5EF4-FFF2-40B4-BE49-F238E27FC236}">
                    <a16:creationId xmlns:a16="http://schemas.microsoft.com/office/drawing/2014/main" id="{C6A2D53E-1B69-3544-B5AF-CC8C7AC6C977}"/>
                  </a:ext>
                </a:extLst>
              </p:cNvPr>
              <p:cNvSpPr/>
              <p:nvPr/>
            </p:nvSpPr>
            <p:spPr>
              <a:xfrm rot="10800000">
                <a:off x="5329333" y="3592865"/>
                <a:ext cx="941832" cy="308681"/>
              </a:xfrm>
              <a:prstGeom prst="rightArrow">
                <a:avLst/>
              </a:prstGeom>
              <a:solidFill>
                <a:schemeClr val="accent2">
                  <a:lumMod val="75000"/>
                  <a:alpha val="3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5AD4B69C-290A-9F44-BB31-942E5BEA01EC}"/>
                  </a:ext>
                </a:extLst>
              </p:cNvPr>
              <p:cNvGrpSpPr/>
              <p:nvPr/>
            </p:nvGrpSpPr>
            <p:grpSpPr>
              <a:xfrm>
                <a:off x="3868678" y="5209467"/>
                <a:ext cx="3863146" cy="826523"/>
                <a:chOff x="2141221" y="2897815"/>
                <a:chExt cx="3141741" cy="826523"/>
              </a:xfrm>
            </p:grpSpPr>
            <p:sp>
              <p:nvSpPr>
                <p:cNvPr id="25" name="圆角矩形 24">
                  <a:extLst>
                    <a:ext uri="{FF2B5EF4-FFF2-40B4-BE49-F238E27FC236}">
                      <a16:creationId xmlns:a16="http://schemas.microsoft.com/office/drawing/2014/main" id="{24B59FF8-986F-104B-944A-CB276C918E5D}"/>
                    </a:ext>
                  </a:extLst>
                </p:cNvPr>
                <p:cNvSpPr/>
                <p:nvPr/>
              </p:nvSpPr>
              <p:spPr>
                <a:xfrm>
                  <a:off x="2141221" y="2897815"/>
                  <a:ext cx="3141741" cy="826523"/>
                </a:xfrm>
                <a:prstGeom prst="roundRect">
                  <a:avLst/>
                </a:prstGeom>
                <a:noFill/>
                <a:ln cap="flat">
                  <a:solidFill>
                    <a:schemeClr val="accent6">
                      <a:lumMod val="75000"/>
                    </a:schemeClr>
                  </a:solidFill>
                  <a:prstDash val="sysDash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CF82353-2683-8445-9922-2DC8E30ED0CE}"/>
                    </a:ext>
                  </a:extLst>
                </p:cNvPr>
                <p:cNvSpPr/>
                <p:nvPr/>
              </p:nvSpPr>
              <p:spPr>
                <a:xfrm>
                  <a:off x="2389486" y="3085267"/>
                  <a:ext cx="614281" cy="38013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>
                      <a:solidFill>
                        <a:schemeClr val="tx1"/>
                      </a:solidFill>
                    </a:rPr>
                    <a:t>Site1</a:t>
                  </a:r>
                  <a:endParaRPr kumimoji="1"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E0C2692-437E-9E41-BBAC-3BA18B90668A}"/>
                  </a:ext>
                </a:extLst>
              </p:cNvPr>
              <p:cNvSpPr/>
              <p:nvPr/>
            </p:nvSpPr>
            <p:spPr>
              <a:xfrm>
                <a:off x="5422582" y="5396919"/>
                <a:ext cx="755332" cy="380130"/>
              </a:xfrm>
              <a:prstGeom prst="rect">
                <a:avLst/>
              </a:prstGeom>
              <a:solidFill>
                <a:schemeClr val="accent6">
                  <a:lumMod val="75000"/>
                  <a:alpha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chemeClr val="tx1"/>
                    </a:solidFill>
                  </a:rPr>
                  <a:t>Site2</a:t>
                </a:r>
                <a:endParaRPr kumimoji="1" lang="zh-CN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C4F8F66-E611-8649-94B6-1862DB0F98C5}"/>
                  </a:ext>
                </a:extLst>
              </p:cNvPr>
              <p:cNvSpPr/>
              <p:nvPr/>
            </p:nvSpPr>
            <p:spPr>
              <a:xfrm>
                <a:off x="6671215" y="5396919"/>
                <a:ext cx="755332" cy="380130"/>
              </a:xfrm>
              <a:prstGeom prst="rect">
                <a:avLst/>
              </a:prstGeom>
              <a:solidFill>
                <a:schemeClr val="accent6">
                  <a:lumMod val="75000"/>
                  <a:alpha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chemeClr val="tx1"/>
                    </a:solidFill>
                  </a:rPr>
                  <a:t>Site3</a:t>
                </a:r>
                <a:endParaRPr kumimoji="1" lang="zh-CN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7A171FD-AFCC-6F4D-9EEC-3ED8E4E3BC7E}"/>
                  </a:ext>
                </a:extLst>
              </p:cNvPr>
              <p:cNvSpPr/>
              <p:nvPr/>
            </p:nvSpPr>
            <p:spPr>
              <a:xfrm rot="10800000">
                <a:off x="2799635" y="4103697"/>
                <a:ext cx="353282" cy="1673352"/>
              </a:xfrm>
              <a:prstGeom prst="rect">
                <a:avLst/>
              </a:prstGeom>
              <a:solidFill>
                <a:schemeClr val="accent6">
                  <a:lumMod val="7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zh-CN" dirty="0"/>
                  <a:t>client</a:t>
                </a:r>
                <a:endParaRPr kumimoji="1" lang="zh-CN" altLang="en-US"/>
              </a:p>
            </p:txBody>
          </p:sp>
          <p:sp>
            <p:nvSpPr>
              <p:cNvPr id="39" name="右箭头 38">
                <a:extLst>
                  <a:ext uri="{FF2B5EF4-FFF2-40B4-BE49-F238E27FC236}">
                    <a16:creationId xmlns:a16="http://schemas.microsoft.com/office/drawing/2014/main" id="{022B8539-E126-2A41-BAD3-82A5AE8CE242}"/>
                  </a:ext>
                </a:extLst>
              </p:cNvPr>
              <p:cNvSpPr/>
              <p:nvPr/>
            </p:nvSpPr>
            <p:spPr>
              <a:xfrm rot="5400000">
                <a:off x="4300684" y="4821425"/>
                <a:ext cx="501861" cy="164592"/>
              </a:xfrm>
              <a:prstGeom prst="rightArrow">
                <a:avLst/>
              </a:prstGeom>
              <a:solidFill>
                <a:schemeClr val="accent6">
                  <a:lumMod val="75000"/>
                  <a:alpha val="3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上下箭头 39">
                <a:extLst>
                  <a:ext uri="{FF2B5EF4-FFF2-40B4-BE49-F238E27FC236}">
                    <a16:creationId xmlns:a16="http://schemas.microsoft.com/office/drawing/2014/main" id="{A51E2193-B746-CA48-95AB-EB6F617345D9}"/>
                  </a:ext>
                </a:extLst>
              </p:cNvPr>
              <p:cNvSpPr/>
              <p:nvPr/>
            </p:nvSpPr>
            <p:spPr>
              <a:xfrm>
                <a:off x="6980300" y="4652791"/>
                <a:ext cx="164593" cy="485188"/>
              </a:xfrm>
              <a:prstGeom prst="upDownArrow">
                <a:avLst/>
              </a:prstGeom>
              <a:solidFill>
                <a:schemeClr val="accent6">
                  <a:lumMod val="75000"/>
                  <a:alpha val="3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1" name="上下箭头 40">
                <a:extLst>
                  <a:ext uri="{FF2B5EF4-FFF2-40B4-BE49-F238E27FC236}">
                    <a16:creationId xmlns:a16="http://schemas.microsoft.com/office/drawing/2014/main" id="{77C0F819-138D-3644-B0A3-3C82B1947EA6}"/>
                  </a:ext>
                </a:extLst>
              </p:cNvPr>
              <p:cNvSpPr/>
              <p:nvPr/>
            </p:nvSpPr>
            <p:spPr>
              <a:xfrm rot="16200000">
                <a:off x="3430889" y="3973440"/>
                <a:ext cx="159813" cy="566597"/>
              </a:xfrm>
              <a:prstGeom prst="upDownArrow">
                <a:avLst/>
              </a:prstGeom>
              <a:solidFill>
                <a:schemeClr val="accent6">
                  <a:lumMod val="75000"/>
                  <a:alpha val="3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右箭头 41">
                <a:extLst>
                  <a:ext uri="{FF2B5EF4-FFF2-40B4-BE49-F238E27FC236}">
                    <a16:creationId xmlns:a16="http://schemas.microsoft.com/office/drawing/2014/main" id="{D62C5A5B-1EB3-A948-9584-7C933F502EEA}"/>
                  </a:ext>
                </a:extLst>
              </p:cNvPr>
              <p:cNvSpPr/>
              <p:nvPr/>
            </p:nvSpPr>
            <p:spPr>
              <a:xfrm rot="10800000">
                <a:off x="3241401" y="5542822"/>
                <a:ext cx="566597" cy="159812"/>
              </a:xfrm>
              <a:prstGeom prst="rightArrow">
                <a:avLst/>
              </a:prstGeom>
              <a:solidFill>
                <a:schemeClr val="accent6">
                  <a:lumMod val="75000"/>
                  <a:alpha val="3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8722E63-57A0-1B44-9BC6-E4E91683781D}"/>
                </a:ext>
              </a:extLst>
            </p:cNvPr>
            <p:cNvSpPr txBox="1"/>
            <p:nvPr/>
          </p:nvSpPr>
          <p:spPr>
            <a:xfrm>
              <a:off x="5862996" y="2567324"/>
              <a:ext cx="1517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/>
                <a:t>Data</a:t>
              </a:r>
              <a:r>
                <a:rPr kumimoji="1" lang="zh-CN" altLang="en-US" sz="1100"/>
                <a:t> </a:t>
              </a:r>
              <a:r>
                <a:rPr kumimoji="1" lang="en-US" altLang="zh-CN" sz="1100" dirty="0"/>
                <a:t>distribution</a:t>
              </a:r>
              <a:endParaRPr kumimoji="1" lang="zh-CN" altLang="en-US" sz="1100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0D26E400-8DE0-1D4F-87A8-E48D07047A9B}"/>
                </a:ext>
              </a:extLst>
            </p:cNvPr>
            <p:cNvSpPr txBox="1"/>
            <p:nvPr/>
          </p:nvSpPr>
          <p:spPr>
            <a:xfrm>
              <a:off x="3054884" y="5286226"/>
              <a:ext cx="6104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/>
                <a:t>result</a:t>
              </a:r>
              <a:endParaRPr kumimoji="1" lang="zh-CN" altLang="en-US" sz="11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44EC5B6-E342-9D42-9E76-C486BB563861}"/>
                </a:ext>
              </a:extLst>
            </p:cNvPr>
            <p:cNvSpPr txBox="1"/>
            <p:nvPr/>
          </p:nvSpPr>
          <p:spPr>
            <a:xfrm>
              <a:off x="3094778" y="3500658"/>
              <a:ext cx="6104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/>
                <a:t>SQL</a:t>
              </a:r>
              <a:endParaRPr kumimoji="1"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1519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4A40D-5733-A44C-B30B-C38835B6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ETCD Raft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2334E-2FAB-8C40-BECB-9C84B0303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communication between Leader and Follower</a:t>
            </a:r>
          </a:p>
          <a:p>
            <a:r>
              <a:rPr kumimoji="1" lang="en-US" altLang="zh-CN" dirty="0"/>
              <a:t>How to vote a leader. If a follower becomes a </a:t>
            </a:r>
            <a:r>
              <a:rPr kumimoji="1" lang="en-US" altLang="zh-CN" dirty="0" err="1"/>
              <a:t>candicate,what</a:t>
            </a:r>
            <a:r>
              <a:rPr kumimoji="1" lang="en-US" altLang="zh-CN" dirty="0"/>
              <a:t> does message that a </a:t>
            </a:r>
            <a:r>
              <a:rPr kumimoji="1" lang="en-US" altLang="zh-CN" dirty="0" err="1"/>
              <a:t>candicate</a:t>
            </a:r>
            <a:r>
              <a:rPr kumimoji="1" lang="en-US" altLang="zh-CN" dirty="0"/>
              <a:t> send  contain? If followers </a:t>
            </a:r>
            <a:r>
              <a:rPr lang="en" altLang="zh-CN" dirty="0"/>
              <a:t>receive</a:t>
            </a:r>
            <a:r>
              <a:rPr lang="zh-CN" altLang="en-US" dirty="0"/>
              <a:t> </a:t>
            </a:r>
            <a:r>
              <a:rPr lang="en-US" altLang="zh-CN" dirty="0"/>
              <a:t>the request that from </a:t>
            </a:r>
            <a:r>
              <a:rPr lang="en-US" altLang="zh-CN" dirty="0" err="1"/>
              <a:t>candicate,what</a:t>
            </a:r>
            <a:r>
              <a:rPr lang="en-US" altLang="zh-CN" dirty="0"/>
              <a:t> should they do?</a:t>
            </a:r>
            <a:endParaRPr kumimoji="1" lang="en-US" altLang="zh-CN" dirty="0"/>
          </a:p>
          <a:p>
            <a:r>
              <a:rPr kumimoji="1" lang="en-US" altLang="zh-CN" dirty="0"/>
              <a:t>If leader can’t connect some </a:t>
            </a:r>
            <a:r>
              <a:rPr kumimoji="1" lang="en-US" altLang="zh-CN" dirty="0" err="1"/>
              <a:t>followers,how</a:t>
            </a:r>
            <a:r>
              <a:rPr kumimoji="1" lang="en-US" altLang="zh-CN" dirty="0"/>
              <a:t> to solve this problem?</a:t>
            </a:r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828CD8-50A3-454F-93E9-2F38611E2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756" y="1690688"/>
            <a:ext cx="6564244" cy="49231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5B8CF3-D196-3A43-B9BB-267AFEFDF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384584" y="932606"/>
            <a:ext cx="6492875" cy="48696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35EA1C-BF68-8442-B49D-4079DB54B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723" y="1095375"/>
            <a:ext cx="6709833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8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6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ppt_x+0.155"/>
                                          </p:val>
                                        </p:tav>
                                        <p:tav tm="55000">
                                          <p:val>
                                            <p:strVal val="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019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076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169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0296"/>
                                          </p:val>
                                        </p:tav>
                                        <p:tav tm="25000">
                                          <p:val>
                                            <p:strVal val="ppt_y+0.0454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0639"/>
                                          </p:val>
                                        </p:tav>
                                        <p:tav tm="35000">
                                          <p:val>
                                            <p:strVal val="ppt_y+0.0846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071"/>
                                          </p:val>
                                        </p:tav>
                                        <p:tav tm="45000">
                                          <p:val>
                                            <p:strVal val="ppt_y+0.1307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ppt_y+0.1792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029"/>
                                          </p:val>
                                        </p:tav>
                                        <p:tav tm="65000">
                                          <p:val>
                                            <p:strVal val="ppt_y+0.2253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461"/>
                                          </p:val>
                                        </p:tav>
                                        <p:tav tm="75000">
                                          <p:val>
                                            <p:strVal val="ppt_y+0.2646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2804"/>
                                          </p:val>
                                        </p:tav>
                                        <p:tav tm="85000">
                                          <p:val>
                                            <p:strVal val="ppt_y+0.2931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024"/>
                                          </p:val>
                                        </p:tav>
                                        <p:tav tm="95000">
                                          <p:val>
                                            <p:strVal val="ppt_y+0.308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8D106-7CE5-4A42-81AB-D5AEAD47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Use ETCD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4CDDF-BD6C-5E44-9A74-50EA3E8E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Because we use </a:t>
            </a:r>
            <a:r>
              <a:rPr kumimoji="1" lang="en-US" altLang="zh-CN" dirty="0" err="1"/>
              <a:t>c++</a:t>
            </a:r>
            <a:r>
              <a:rPr kumimoji="1" lang="en-US" altLang="zh-CN" dirty="0"/>
              <a:t> language to develop our project and curl can be used to control </a:t>
            </a:r>
            <a:r>
              <a:rPr kumimoji="1" lang="en-US" altLang="zh-CN" dirty="0" err="1"/>
              <a:t>etcd,we</a:t>
            </a:r>
            <a:r>
              <a:rPr kumimoji="1" lang="en-US" altLang="zh-CN" dirty="0"/>
              <a:t> use </a:t>
            </a:r>
            <a:r>
              <a:rPr kumimoji="1" lang="en-US" altLang="zh-CN" dirty="0" err="1"/>
              <a:t>libcurl</a:t>
            </a:r>
            <a:r>
              <a:rPr kumimoji="1" lang="en-US" altLang="zh-CN" dirty="0"/>
              <a:t> library to control it.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0F91B7-3988-644F-A813-CFCB84D38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06" y="2667793"/>
            <a:ext cx="4394200" cy="1333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8B3F7C5-CABD-384E-9B8F-362836065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706" y="1166568"/>
            <a:ext cx="7459294" cy="566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4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9949F-4161-944F-8D83-8523F434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importance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GDD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CCC35-56E9-7C43-80C3-B29349D44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Receive message from Sql Parser</a:t>
            </a:r>
          </a:p>
          <a:p>
            <a:r>
              <a:rPr kumimoji="1" lang="en-US" altLang="zh-CN" dirty="0"/>
              <a:t>Listen message from Sql Plan and Send message to 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479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empus Sans ITC" pitchFamily="82" charset="0"/>
              </a:rPr>
              <a:t>RPC</a:t>
            </a:r>
            <a:endParaRPr lang="zh-CN" altLang="en-US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95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388" y="815026"/>
            <a:ext cx="7383267" cy="58898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8894" y="430306"/>
            <a:ext cx="1152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>
                <a:latin typeface="Times New Roman" charset="0"/>
                <a:ea typeface="Times New Roman" charset="0"/>
                <a:cs typeface="Times New Roman" charset="0"/>
              </a:rPr>
              <a:t>RPC</a:t>
            </a:r>
            <a:endParaRPr kumimoji="1" lang="zh-CN" altLang="en-US" sz="44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340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8894" y="197223"/>
            <a:ext cx="7167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>
                <a:latin typeface="Times New Roman" charset="0"/>
                <a:ea typeface="Times New Roman" charset="0"/>
                <a:cs typeface="Times New Roman" charset="0"/>
              </a:rPr>
              <a:t>support</a:t>
            </a:r>
            <a:r>
              <a:rPr kumimoji="1" lang="zh-CN" altLang="en-US" sz="54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5400">
                <a:latin typeface="Times New Roman" charset="0"/>
                <a:ea typeface="Times New Roman" charset="0"/>
                <a:cs typeface="Times New Roman" charset="0"/>
              </a:rPr>
              <a:t>package</a:t>
            </a:r>
            <a:r>
              <a:rPr kumimoji="1" lang="zh-CN" altLang="en-US" sz="54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540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kumimoji="1" lang="zh-CN" altLang="en-US" sz="54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5400">
                <a:latin typeface="Times New Roman" charset="0"/>
                <a:ea typeface="Times New Roman" charset="0"/>
                <a:cs typeface="Times New Roman" charset="0"/>
              </a:rPr>
              <a:t>RPC</a:t>
            </a:r>
            <a:endParaRPr kumimoji="1" lang="zh-CN" altLang="en-US" sz="54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8894" y="1476384"/>
            <a:ext cx="377539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kumimoji="1" lang="en-US" altLang="zh-CN" sz="3600">
                <a:latin typeface="Times New Roman" charset="0"/>
                <a:ea typeface="Times New Roman" charset="0"/>
                <a:cs typeface="Times New Roman" charset="0"/>
              </a:rPr>
              <a:t>support</a:t>
            </a:r>
            <a:r>
              <a:rPr kumimoji="1" lang="zh-CN" altLang="en-US" sz="36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600">
                <a:latin typeface="Times New Roman" charset="0"/>
                <a:ea typeface="Times New Roman" charset="0"/>
                <a:cs typeface="Times New Roman" charset="0"/>
              </a:rPr>
              <a:t>package</a:t>
            </a:r>
          </a:p>
          <a:p>
            <a:pPr marL="800100" lvl="1" indent="-342900">
              <a:buFont typeface="Wingdings" charset="2"/>
              <a:buChar char="Ø"/>
            </a:pPr>
            <a:r>
              <a:rPr kumimoji="1" lang="en-US" altLang="zh-CN" sz="2800" err="1">
                <a:latin typeface="Times New Roman" charset="0"/>
                <a:ea typeface="Times New Roman" charset="0"/>
                <a:cs typeface="Times New Roman" charset="0"/>
              </a:rPr>
              <a:t>rpclib</a:t>
            </a:r>
            <a:endParaRPr kumimoji="1" lang="en-US" altLang="zh-CN" sz="2800">
              <a:latin typeface="Times New Roman" charset="0"/>
              <a:ea typeface="Times New Roman" charset="0"/>
              <a:cs typeface="Times New Roman" charset="0"/>
            </a:endParaRPr>
          </a:p>
          <a:p>
            <a:pPr marL="800100" lvl="1" indent="-342900">
              <a:buFont typeface="Wingdings" charset="2"/>
              <a:buChar char="Ø"/>
            </a:pPr>
            <a:r>
              <a:rPr kumimoji="1" lang="en-US" altLang="zh-CN" sz="2800" err="1">
                <a:latin typeface="Times New Roman" charset="0"/>
                <a:ea typeface="Times New Roman" charset="0"/>
                <a:cs typeface="Times New Roman" charset="0"/>
              </a:rPr>
              <a:t>grpc</a:t>
            </a:r>
            <a:r>
              <a:rPr kumimoji="1" lang="zh-CN" altLang="en-US" sz="280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endParaRPr kumimoji="1" lang="en-US" altLang="zh-CN" sz="440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9" y="3124200"/>
            <a:ext cx="5295900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94" y="2641600"/>
            <a:ext cx="60452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77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82" y="358588"/>
            <a:ext cx="4435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>
                <a:latin typeface="Times New Roman" charset="0"/>
                <a:ea typeface="Times New Roman" charset="0"/>
                <a:cs typeface="Times New Roman" charset="0"/>
              </a:rPr>
              <a:t>Local</a:t>
            </a:r>
            <a:r>
              <a:rPr kumimoji="1" lang="zh-CN" altLang="en-US" sz="54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5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Executor</a:t>
            </a:r>
            <a:endParaRPr kumimoji="1" lang="zh-CN" altLang="en-US" sz="540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967689" y="1535104"/>
            <a:ext cx="4006023" cy="4255219"/>
            <a:chOff x="967689" y="1535104"/>
            <a:chExt cx="4006023" cy="42552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0F16405-F6A7-F04A-87AB-0E8FA88DE676}"/>
                </a:ext>
              </a:extLst>
            </p:cNvPr>
            <p:cNvSpPr/>
            <p:nvPr/>
          </p:nvSpPr>
          <p:spPr>
            <a:xfrm>
              <a:off x="967689" y="1535104"/>
              <a:ext cx="1788108" cy="648495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get</a:t>
              </a:r>
              <a:r>
                <a:rPr kumimoji="1" lang="zh-CN" altLang="en-US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kumimoji="1" lang="en-US" altLang="zh-CN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driver</a:t>
              </a:r>
              <a:r>
                <a:rPr kumimoji="1" lang="zh-CN" altLang="en-US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kumimoji="1" lang="en-US" altLang="zh-CN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instance</a:t>
              </a:r>
              <a:endParaRPr kumimoji="1" lang="zh-CN" altLang="en-US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0F16405-F6A7-F04A-87AB-0E8FA88DE676}"/>
                </a:ext>
              </a:extLst>
            </p:cNvPr>
            <p:cNvSpPr/>
            <p:nvPr/>
          </p:nvSpPr>
          <p:spPr>
            <a:xfrm>
              <a:off x="967689" y="2436785"/>
              <a:ext cx="1788108" cy="648495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get</a:t>
              </a:r>
              <a:r>
                <a:rPr kumimoji="1" lang="zh-CN" altLang="en-US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kumimoji="1" lang="en-US" altLang="zh-CN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connection</a:t>
              </a:r>
              <a:endParaRPr kumimoji="1" lang="zh-CN" altLang="en-US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0F16405-F6A7-F04A-87AB-0E8FA88DE676}"/>
                </a:ext>
              </a:extLst>
            </p:cNvPr>
            <p:cNvSpPr/>
            <p:nvPr/>
          </p:nvSpPr>
          <p:spPr>
            <a:xfrm>
              <a:off x="967689" y="3338466"/>
              <a:ext cx="1788108" cy="648495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set</a:t>
              </a:r>
              <a:r>
                <a:rPr kumimoji="1" lang="zh-CN" altLang="en-US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kumimoji="1" lang="en-US" altLang="zh-CN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schema</a:t>
              </a:r>
              <a:endParaRPr kumimoji="1" lang="zh-CN" altLang="en-US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0F16405-F6A7-F04A-87AB-0E8FA88DE676}"/>
                </a:ext>
              </a:extLst>
            </p:cNvPr>
            <p:cNvSpPr/>
            <p:nvPr/>
          </p:nvSpPr>
          <p:spPr>
            <a:xfrm>
              <a:off x="967689" y="4240147"/>
              <a:ext cx="1788108" cy="648495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create</a:t>
              </a:r>
              <a:r>
                <a:rPr kumimoji="1" lang="zh-CN" altLang="en-US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kumimoji="1" lang="en-US" altLang="zh-CN" err="1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stmt</a:t>
              </a:r>
              <a:endParaRPr kumimoji="1" lang="zh-CN" altLang="en-US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0F16405-F6A7-F04A-87AB-0E8FA88DE676}"/>
                </a:ext>
              </a:extLst>
            </p:cNvPr>
            <p:cNvSpPr/>
            <p:nvPr/>
          </p:nvSpPr>
          <p:spPr>
            <a:xfrm>
              <a:off x="967689" y="5141828"/>
              <a:ext cx="1788108" cy="648495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execute</a:t>
              </a:r>
              <a:endParaRPr kumimoji="1" lang="zh-CN" altLang="en-US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12" name="直线箭头连接符 11"/>
            <p:cNvCxnSpPr>
              <a:stCxn id="6" idx="2"/>
              <a:endCxn id="7" idx="0"/>
            </p:cNvCxnSpPr>
            <p:nvPr/>
          </p:nvCxnSpPr>
          <p:spPr>
            <a:xfrm>
              <a:off x="1861743" y="2183599"/>
              <a:ext cx="0" cy="253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>
              <a:stCxn id="7" idx="2"/>
              <a:endCxn id="8" idx="0"/>
            </p:cNvCxnSpPr>
            <p:nvPr/>
          </p:nvCxnSpPr>
          <p:spPr>
            <a:xfrm>
              <a:off x="1861743" y="3085280"/>
              <a:ext cx="0" cy="253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/>
            <p:cNvCxnSpPr>
              <a:stCxn id="8" idx="2"/>
              <a:endCxn id="9" idx="0"/>
            </p:cNvCxnSpPr>
            <p:nvPr/>
          </p:nvCxnSpPr>
          <p:spPr>
            <a:xfrm>
              <a:off x="1861743" y="3986961"/>
              <a:ext cx="0" cy="253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>
              <a:stCxn id="9" idx="2"/>
              <a:endCxn id="10" idx="0"/>
            </p:cNvCxnSpPr>
            <p:nvPr/>
          </p:nvCxnSpPr>
          <p:spPr>
            <a:xfrm>
              <a:off x="1861743" y="4888642"/>
              <a:ext cx="0" cy="253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stCxn id="10" idx="3"/>
            </p:cNvCxnSpPr>
            <p:nvPr/>
          </p:nvCxnSpPr>
          <p:spPr>
            <a:xfrm flipV="1">
              <a:off x="2755797" y="1997720"/>
              <a:ext cx="2217915" cy="3468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/>
            <p:cNvCxnSpPr>
              <a:stCxn id="10" idx="3"/>
            </p:cNvCxnSpPr>
            <p:nvPr/>
          </p:nvCxnSpPr>
          <p:spPr>
            <a:xfrm flipV="1">
              <a:off x="2755797" y="3211873"/>
              <a:ext cx="2217915" cy="2254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/>
          <p:cNvSpPr txBox="1"/>
          <p:nvPr/>
        </p:nvSpPr>
        <p:spPr>
          <a:xfrm>
            <a:off x="4973712" y="2054987"/>
            <a:ext cx="5204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000" err="1">
                <a:latin typeface="Consolas" charset="0"/>
                <a:ea typeface="Consolas" charset="0"/>
                <a:cs typeface="Consolas" charset="0"/>
              </a:rPr>
              <a:t>stmt</a:t>
            </a:r>
            <a:r>
              <a:rPr lang="en-US" altLang="zh-CN" sz="200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altLang="zh-CN" sz="2000" err="1">
                <a:latin typeface="Consolas" charset="0"/>
                <a:ea typeface="Consolas" charset="0"/>
                <a:cs typeface="Consolas" charset="0"/>
              </a:rPr>
              <a:t>executeQuery</a:t>
            </a:r>
            <a:r>
              <a:rPr lang="en-US" altLang="zh-CN" sz="20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zh-CN" altLang="en-US" sz="200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200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000" err="1">
                <a:latin typeface="Consolas" charset="0"/>
                <a:ea typeface="Consolas" charset="0"/>
                <a:cs typeface="Consolas" charset="0"/>
              </a:rPr>
              <a:t>stmt</a:t>
            </a:r>
            <a:r>
              <a:rPr kumimoji="1" lang="en-US" altLang="zh-CN" sz="200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kumimoji="1" lang="en-US" altLang="zh-CN" sz="2000" err="1">
                <a:latin typeface="Consolas" charset="0"/>
                <a:ea typeface="Consolas" charset="0"/>
                <a:cs typeface="Consolas" charset="0"/>
              </a:rPr>
              <a:t>exectueUpdate</a:t>
            </a:r>
            <a:r>
              <a:rPr kumimoji="1" lang="en-US" altLang="zh-CN" sz="20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zh-CN" altLang="en-US" sz="200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en-US" altLang="zh-CN" sz="200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000" err="1">
                <a:latin typeface="Consolas" charset="0"/>
                <a:ea typeface="Consolas" charset="0"/>
                <a:cs typeface="Consolas" charset="0"/>
              </a:rPr>
              <a:t>stmt</a:t>
            </a:r>
            <a:r>
              <a:rPr kumimoji="1" lang="en-US" altLang="zh-CN" sz="200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kumimoji="1" lang="en-US" altLang="zh-CN" sz="2000" err="1">
                <a:latin typeface="Consolas" charset="0"/>
                <a:ea typeface="Consolas" charset="0"/>
                <a:cs typeface="Consolas" charset="0"/>
              </a:rPr>
              <a:t>exectue</a:t>
            </a:r>
            <a:r>
              <a:rPr kumimoji="1" lang="en-US" altLang="zh-CN" sz="20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zh-CN" altLang="en-US" sz="200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en-US" altLang="zh-CN" sz="2000"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CN" altLang="en-US" sz="200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07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9FB81-82A2-8641-877F-C32FF312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07F23-F686-E343-9D75-88E75BCB0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Distributed Version Control System</a:t>
            </a:r>
            <a:endParaRPr kumimoji="1" lang="en-US" altLang="zh-CN" dirty="0"/>
          </a:p>
          <a:p>
            <a:endParaRPr lang="e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D1B727-135C-7A48-8F24-484E25698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2433940"/>
            <a:ext cx="6743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29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990A51E-AE94-2C4E-8DED-0EF498CABE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237800"/>
              </p:ext>
            </p:extLst>
          </p:nvPr>
        </p:nvGraphicFramePr>
        <p:xfrm>
          <a:off x="509154" y="1647104"/>
          <a:ext cx="11173692" cy="35637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02481">
                  <a:extLst>
                    <a:ext uri="{9D8B030D-6E8A-4147-A177-3AD203B41FA5}">
                      <a16:colId xmlns:a16="http://schemas.microsoft.com/office/drawing/2014/main" val="4033641315"/>
                    </a:ext>
                  </a:extLst>
                </a:gridCol>
                <a:gridCol w="2473228">
                  <a:extLst>
                    <a:ext uri="{9D8B030D-6E8A-4147-A177-3AD203B41FA5}">
                      <a16:colId xmlns:a16="http://schemas.microsoft.com/office/drawing/2014/main" val="1484148549"/>
                    </a:ext>
                  </a:extLst>
                </a:gridCol>
                <a:gridCol w="4997983">
                  <a:extLst>
                    <a:ext uri="{9D8B030D-6E8A-4147-A177-3AD203B41FA5}">
                      <a16:colId xmlns:a16="http://schemas.microsoft.com/office/drawing/2014/main" val="782115444"/>
                    </a:ext>
                  </a:extLst>
                </a:gridCol>
              </a:tblGrid>
              <a:tr h="445474">
                <a:tc>
                  <a:txBody>
                    <a:bodyPr/>
                    <a:lstStyle/>
                    <a:p>
                      <a:r>
                        <a:rPr lang="en-US" altLang="zh-CN"/>
                        <a:t>Task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Member</a:t>
                      </a:r>
                      <a:r>
                        <a:rPr lang="zh-CN" altLang="en-US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Time  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52044"/>
                  </a:ext>
                </a:extLst>
              </a:tr>
              <a:tr h="445474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Communication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曾翔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11.10 ~ 11.24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90725"/>
                  </a:ext>
                </a:extLst>
              </a:tr>
              <a:tr h="445474">
                <a:tc>
                  <a:txBody>
                    <a:bodyPr/>
                    <a:lstStyle/>
                    <a:p>
                      <a:r>
                        <a:rPr lang="en-US" altLang="zh-CN" dirty="0"/>
                        <a:t>GDD Design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林艺辉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584387"/>
                  </a:ext>
                </a:extLst>
              </a:tr>
              <a:tr h="445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SQL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陈明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72701"/>
                  </a:ext>
                </a:extLst>
              </a:tr>
              <a:tr h="445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Local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DB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Execution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曾</a:t>
                      </a:r>
                      <a:r>
                        <a:rPr lang="en-US" altLang="zh-CN"/>
                        <a:t>.</a:t>
                      </a:r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11.25 ~ 12.15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97727"/>
                  </a:ext>
                </a:extLst>
              </a:tr>
              <a:tr h="445474">
                <a:tc>
                  <a:txBody>
                    <a:bodyPr/>
                    <a:lstStyle/>
                    <a:p>
                      <a:r>
                        <a:rPr lang="en-US" altLang="zh-CN" dirty="0"/>
                        <a:t>ETCD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林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039349"/>
                  </a:ext>
                </a:extLst>
              </a:tr>
              <a:tr h="445474">
                <a:tc>
                  <a:txBody>
                    <a:bodyPr/>
                    <a:lstStyle/>
                    <a:p>
                      <a:r>
                        <a:rPr lang="en-US" altLang="zh-CN" dirty="0"/>
                        <a:t>Query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Plan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陈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17002"/>
                  </a:ext>
                </a:extLst>
              </a:tr>
              <a:tr h="445474">
                <a:tc>
                  <a:txBody>
                    <a:bodyPr/>
                    <a:lstStyle/>
                    <a:p>
                      <a:r>
                        <a:rPr lang="en-US" altLang="zh-CN" dirty="0"/>
                        <a:t>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王佳悦 </a:t>
                      </a:r>
                      <a:r>
                        <a:rPr lang="en-US" altLang="zh-CN"/>
                        <a:t>&amp; 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12.15</a:t>
                      </a:r>
                      <a:r>
                        <a:rPr lang="zh-CN" altLang="en-US" dirty="0"/>
                        <a:t> ～ </a:t>
                      </a:r>
                      <a:r>
                        <a:rPr lang="en-US" altLang="zh-CN" dirty="0"/>
                        <a:t>12.31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5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403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9D0E5-49E7-BF4D-873C-3ABFE5A9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Environment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BF6FE-969E-9C45-813A-C9092B65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macOS Mojave10.14</a:t>
            </a:r>
          </a:p>
          <a:p>
            <a:r>
              <a:rPr lang="en-US" altLang="zh-CN" dirty="0"/>
              <a:t>IDE: </a:t>
            </a:r>
            <a:r>
              <a:rPr lang="en-US" altLang="zh-CN" b="1" dirty="0"/>
              <a:t>CILION</a:t>
            </a:r>
          </a:p>
          <a:p>
            <a:r>
              <a:rPr lang="en-US" altLang="zh-CN" dirty="0"/>
              <a:t>Language: </a:t>
            </a:r>
            <a:r>
              <a:rPr lang="en-US" altLang="zh-CN" b="1" dirty="0"/>
              <a:t>C++</a:t>
            </a:r>
          </a:p>
          <a:p>
            <a:r>
              <a:rPr lang="en-US" altLang="zh-CN" dirty="0"/>
              <a:t>Local DB: </a:t>
            </a:r>
            <a:r>
              <a:rPr lang="en-US" altLang="zh-CN" b="1" dirty="0" err="1"/>
              <a:t>Mysql</a:t>
            </a:r>
            <a:endParaRPr lang="en-US" altLang="zh-CN" b="1" dirty="0"/>
          </a:p>
          <a:p>
            <a:r>
              <a:rPr lang="en" altLang="zh-CN" dirty="0"/>
              <a:t>Version Control </a:t>
            </a:r>
            <a:r>
              <a:rPr lang="en" altLang="zh-CN" dirty="0" err="1"/>
              <a:t>System:Git</a:t>
            </a:r>
            <a:endParaRPr lang="en-US" altLang="zh-CN" b="1" dirty="0"/>
          </a:p>
          <a:p>
            <a:endParaRPr lang="zh-CN" altLang="en-US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92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8C6AE-79C3-BC46-B70C-5A125D54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4007C-69A0-244D-97D3-4EABD5CFF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lang="en-US" altLang="zh-CN" dirty="0"/>
              <a:t>flex+</a:t>
            </a:r>
            <a:r>
              <a:rPr lang="en" altLang="zh-CN" dirty="0"/>
              <a:t>Bison</a:t>
            </a:r>
            <a:endParaRPr kumimoji="1" lang="en-US" altLang="zh-CN" dirty="0"/>
          </a:p>
          <a:p>
            <a:pPr lvl="1"/>
            <a:r>
              <a:rPr lang="en" altLang="zh-CN" dirty="0"/>
              <a:t>syntax tree</a:t>
            </a:r>
          </a:p>
          <a:p>
            <a:pPr lvl="1"/>
            <a:endParaRPr kumimoji="1" lang="en-US" altLang="zh-CN" dirty="0"/>
          </a:p>
          <a:p>
            <a:r>
              <a:rPr lang="en-US" altLang="zh-CN" dirty="0"/>
              <a:t>Relational algebra tree</a:t>
            </a:r>
          </a:p>
          <a:p>
            <a:endParaRPr kumimoji="1" lang="en-US" altLang="zh-CN" dirty="0"/>
          </a:p>
          <a:p>
            <a:r>
              <a:rPr lang="en-US" altLang="zh-CN" dirty="0"/>
              <a:t>reject type incorrect</a:t>
            </a:r>
            <a:r>
              <a:rPr lang="zh-CN" altLang="en-US" dirty="0"/>
              <a:t> </a:t>
            </a:r>
            <a:r>
              <a:rPr lang="en-US" altLang="zh-CN" dirty="0"/>
              <a:t>undefined relation, attribute, wrong type mapping etc.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6182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6AF55-F85D-9747-818C-D9C29794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973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listening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1328A-2D3E-2146-BAFC-68C5F2DC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695" y="3121973"/>
            <a:ext cx="10515600" cy="4351338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12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0B311-8A72-2A48-8D37-FBD7F8A5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Query</a:t>
            </a:r>
            <a:r>
              <a:rPr kumimoji="1" lang="zh-CN" altLang="en-US"/>
              <a:t> </a:t>
            </a:r>
            <a:r>
              <a:rPr kumimoji="1" lang="en-US" altLang="zh-CN"/>
              <a:t>rewriting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51570-FFAF-6F41-B87B-AD709A3E4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Minterm predicates</a:t>
            </a:r>
          </a:p>
          <a:p>
            <a:pPr lvl="1"/>
            <a:r>
              <a:rPr lang="en-US" altLang="zh-CN" dirty="0"/>
              <a:t>eliminate redundant components</a:t>
            </a:r>
          </a:p>
          <a:p>
            <a:pPr lvl="1"/>
            <a:r>
              <a:rPr lang="en-US" altLang="x-none" dirty="0"/>
              <a:t>generate minterm predicates</a:t>
            </a:r>
          </a:p>
          <a:p>
            <a:pPr lvl="1"/>
            <a:endParaRPr lang="en-US" altLang="zh-CN" dirty="0"/>
          </a:p>
          <a:p>
            <a:r>
              <a:rPr lang="en-US" altLang="x-none" dirty="0"/>
              <a:t>Replace relations by corresponding fragments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Prune(</a:t>
            </a:r>
            <a:r>
              <a:rPr lang="en-US" altLang="zh-CN" dirty="0"/>
              <a:t>Eliminate</a:t>
            </a:r>
            <a:r>
              <a:rPr lang="zh-CN" altLang="en-US" dirty="0"/>
              <a:t> </a:t>
            </a:r>
            <a:r>
              <a:rPr lang="en-US" altLang="zh-CN" dirty="0"/>
              <a:t>useless</a:t>
            </a:r>
            <a:r>
              <a:rPr lang="zh-CN" altLang="en-US" dirty="0"/>
              <a:t> </a:t>
            </a:r>
            <a:r>
              <a:rPr lang="en-US" altLang="zh-CN" dirty="0"/>
              <a:t>selections</a:t>
            </a:r>
            <a:r>
              <a:rPr kumimoji="1" lang="en-US" altLang="zh-CN" dirty="0"/>
              <a:t>)</a:t>
            </a:r>
          </a:p>
          <a:p>
            <a:pPr lvl="1"/>
            <a:r>
              <a:rPr lang="en-US" altLang="zh-CN" dirty="0"/>
              <a:t>Horizontal Fragmentation</a:t>
            </a:r>
            <a:endParaRPr lang="en-US" altLang="zh-CN" u="sng" dirty="0"/>
          </a:p>
          <a:p>
            <a:pPr lvl="1"/>
            <a:r>
              <a:rPr lang="en-US" altLang="zh-CN" dirty="0"/>
              <a:t>Vertical Fragmentation</a:t>
            </a:r>
            <a:endParaRPr kumimoji="1"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229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BADE0-CB0D-594E-ABFC-B7B1B3BC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91" y="1083513"/>
            <a:ext cx="1808018" cy="1131166"/>
          </a:xfrm>
        </p:spPr>
        <p:txBody>
          <a:bodyPr>
            <a:normAutofit/>
          </a:bodyPr>
          <a:lstStyle/>
          <a:p>
            <a:r>
              <a:rPr kumimoji="1" lang="en-US" altLang="zh-CN" sz="2800"/>
              <a:t>Based on:</a:t>
            </a:r>
            <a:endParaRPr kumimoji="1" lang="zh-CN" altLang="en-US" sz="280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BDC2F46-207B-E448-92C0-EFC68BAD22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68838" y="1883474"/>
            <a:ext cx="7454323" cy="3325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2612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9720" y="948690"/>
            <a:ext cx="921550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empus Sans ITC" pitchFamily="82" charset="0"/>
              </a:rPr>
              <a:t>Some basic principle such as</a:t>
            </a:r>
            <a:r>
              <a:rPr lang="en-US" altLang="zh-CN" sz="2400"/>
              <a:t>: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/>
              <a:t>    </a:t>
            </a:r>
            <a:r>
              <a:rPr lang="en-US" altLang="zh-CN" sz="2400">
                <a:latin typeface="Tempus Sans ITC" pitchFamily="82" charset="0"/>
              </a:rPr>
              <a:t>do selection operation first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>
                <a:latin typeface="Tempus Sans ITC" pitchFamily="82" charset="0"/>
              </a:rPr>
              <a:t>   do projection operation and selection operation simultaneously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>
                <a:latin typeface="Tempus Sans ITC" pitchFamily="82" charset="0"/>
              </a:rPr>
              <a:t>   combine the projection operation with the binocular operation     before and after it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>
                <a:latin typeface="Tempus Sans ITC" pitchFamily="82" charset="0"/>
              </a:rPr>
              <a:t>   combine selection operation with Cartesian product operation</a:t>
            </a:r>
          </a:p>
          <a:p>
            <a:pPr>
              <a:buFont typeface="Arial" pitchFamily="34" charset="0"/>
              <a:buChar char="•"/>
            </a:pPr>
            <a:endParaRPr lang="en-US" altLang="zh-CN" sz="2400">
              <a:latin typeface="Tempus Sans ITC" pitchFamily="82" charset="0"/>
            </a:endParaRPr>
          </a:p>
          <a:p>
            <a:endParaRPr lang="en-US" altLang="zh-CN" sz="2400">
              <a:latin typeface="Tempus Sans ITC" pitchFamily="82" charset="0"/>
            </a:endParaRPr>
          </a:p>
          <a:p>
            <a:r>
              <a:rPr lang="en-US" altLang="zh-CN" sz="2400"/>
              <a:t>    </a:t>
            </a:r>
          </a:p>
          <a:p>
            <a:endParaRPr lang="en-US" altLang="zh-CN" sz="24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05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9786" y="285728"/>
            <a:ext cx="595021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53059" y="1796313"/>
            <a:ext cx="4610091" cy="46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52596" y="4572009"/>
            <a:ext cx="2571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latin typeface="Tempus Sans ITC" pitchFamily="82" charset="0"/>
              </a:rPr>
              <a:t>Ideally</a:t>
            </a:r>
            <a:endParaRPr lang="zh-CN" altLang="en-US" sz="480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4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81158" y="357167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>
                <a:latin typeface="Tempus Sans ITC" pitchFamily="82" charset="0"/>
              </a:rPr>
              <a:t>As for Fragment:</a:t>
            </a:r>
            <a:endParaRPr lang="zh-CN" altLang="en-US" sz="3200">
              <a:latin typeface="Tempus Sans ITC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8282" y="1595022"/>
            <a:ext cx="89297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>
                <a:latin typeface="Tempus Sans ITC" pitchFamily="82" charset="0"/>
              </a:rPr>
              <a:t>Select: 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Tempus Sans ITC" pitchFamily="82" charset="0"/>
              </a:rPr>
              <a:t>     Detecting conflicts between fragment and selection criteria 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Tempus Sans ITC" pitchFamily="82" charset="0"/>
              </a:rPr>
              <a:t>     such as select (a = 1) from a fragment where a  &gt; 5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>
                <a:latin typeface="Tempus Sans ITC" pitchFamily="82" charset="0"/>
              </a:rPr>
              <a:t>Join: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Tempus Sans ITC" pitchFamily="82" charset="0"/>
              </a:rPr>
              <a:t>     Detecting conflicts between different fragments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Tempus Sans ITC" pitchFamily="82" charset="0"/>
              </a:rPr>
              <a:t>     such as join fragment (a &gt; 5) with fragment(a &lt; 2)</a:t>
            </a:r>
          </a:p>
          <a:p>
            <a:pPr>
              <a:lnSpc>
                <a:spcPct val="150000"/>
              </a:lnSpc>
            </a:pPr>
            <a:endParaRPr lang="zh-CN" altLang="en-US" sz="280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967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8D0AD-6C40-B046-9A6B-04293700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Query</a:t>
            </a:r>
            <a:r>
              <a:rPr lang="zh-CN" altLang="en-US" dirty="0"/>
              <a:t> </a:t>
            </a:r>
            <a:r>
              <a:rPr kumimoji="1" lang="en-US" altLang="zh-CN" dirty="0"/>
              <a:t>plan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955DB-84E3-E54A-84B1-44B1F6D6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Translator</a:t>
            </a:r>
          </a:p>
          <a:p>
            <a:pPr lvl="1"/>
            <a:r>
              <a:rPr lang="en" altLang="zh-CN" dirty="0"/>
              <a:t>Traversing an Operator Tree to obtain a SQL statement. </a:t>
            </a:r>
          </a:p>
          <a:p>
            <a:pPr lvl="1"/>
            <a:endParaRPr lang="en" altLang="zh-CN" dirty="0"/>
          </a:p>
          <a:p>
            <a:r>
              <a:rPr lang="en-US" altLang="zh-CN" dirty="0"/>
              <a:t>Find an execution strategy close to optimal.</a:t>
            </a:r>
            <a:endParaRPr kumimoji="1" lang="en-US" altLang="zh-CN" dirty="0"/>
          </a:p>
          <a:p>
            <a:pPr marL="0" indent="0">
              <a:buNone/>
            </a:pPr>
            <a:br>
              <a:rPr lang="en" altLang="zh-CN" dirty="0"/>
            </a:br>
            <a:endParaRPr lang="e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323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1627</Words>
  <Application>Microsoft Macintosh PowerPoint</Application>
  <PresentationFormat>宽屏</PresentationFormat>
  <Paragraphs>217</Paragraphs>
  <Slides>30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等线 Light</vt:lpstr>
      <vt:lpstr>Tempus Sans ITC</vt:lpstr>
      <vt:lpstr>Arial</vt:lpstr>
      <vt:lpstr>Consolas</vt:lpstr>
      <vt:lpstr>Times New Roman</vt:lpstr>
      <vt:lpstr>Wingdings</vt:lpstr>
      <vt:lpstr>Office 主题​​</vt:lpstr>
      <vt:lpstr>Distributed and Parallel Database</vt:lpstr>
      <vt:lpstr>PowerPoint 演示文稿</vt:lpstr>
      <vt:lpstr>SQL Parser</vt:lpstr>
      <vt:lpstr>Query rewriting</vt:lpstr>
      <vt:lpstr>Based on:</vt:lpstr>
      <vt:lpstr>PowerPoint 演示文稿</vt:lpstr>
      <vt:lpstr>PowerPoint 演示文稿</vt:lpstr>
      <vt:lpstr>As for Fragment:</vt:lpstr>
      <vt:lpstr>Query plan</vt:lpstr>
      <vt:lpstr>Optimizer</vt:lpstr>
      <vt:lpstr>GDD Design</vt:lpstr>
      <vt:lpstr>GDD Global Data Dictionary</vt:lpstr>
      <vt:lpstr>Site Information</vt:lpstr>
      <vt:lpstr>Fragment Information</vt:lpstr>
      <vt:lpstr>User Information</vt:lpstr>
      <vt:lpstr>ETCD</vt:lpstr>
      <vt:lpstr>Etcd</vt:lpstr>
      <vt:lpstr>ETCD</vt:lpstr>
      <vt:lpstr>ECTD watch</vt:lpstr>
      <vt:lpstr>ETCD Raft</vt:lpstr>
      <vt:lpstr>How To Use ETCD</vt:lpstr>
      <vt:lpstr>The importance of GDD </vt:lpstr>
      <vt:lpstr>RPC</vt:lpstr>
      <vt:lpstr>PowerPoint 演示文稿</vt:lpstr>
      <vt:lpstr>PowerPoint 演示文稿</vt:lpstr>
      <vt:lpstr>PowerPoint 演示文稿</vt:lpstr>
      <vt:lpstr>Git</vt:lpstr>
      <vt:lpstr>PowerPoint 演示文稿</vt:lpstr>
      <vt:lpstr>Development Environment</vt:lpstr>
      <vt:lpstr>Thank you for listening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AY0430</cp:lastModifiedBy>
  <cp:revision>24</cp:revision>
  <dcterms:created xsi:type="dcterms:W3CDTF">2018-10-31T02:17:37Z</dcterms:created>
  <dcterms:modified xsi:type="dcterms:W3CDTF">2018-11-01T10:01:57Z</dcterms:modified>
</cp:coreProperties>
</file>