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27" r:id="rId58"/>
    <p:sldId id="435" r:id="rId59"/>
    <p:sldId id="440" r:id="rId60"/>
    <p:sldId id="428" r:id="rId61"/>
    <p:sldId id="429" r:id="rId62"/>
    <p:sldId id="430" r:id="rId63"/>
    <p:sldId id="442" r:id="rId64"/>
    <p:sldId id="444" r:id="rId65"/>
    <p:sldId id="445" r:id="rId66"/>
    <p:sldId id="446" r:id="rId67"/>
    <p:sldId id="447" r:id="rId68"/>
    <p:sldId id="449" r:id="rId69"/>
    <p:sldId id="448" r:id="rId70"/>
    <p:sldId id="450" r:id="rId71"/>
    <p:sldId id="453" r:id="rId72"/>
    <p:sldId id="383" r:id="rId73"/>
    <p:sldId id="384" r:id="rId74"/>
    <p:sldId id="455" r:id="rId75"/>
    <p:sldId id="454" r:id="rId76"/>
    <p:sldId id="456" r:id="rId77"/>
    <p:sldId id="457" r:id="rId78"/>
    <p:sldId id="458" r:id="rId79"/>
    <p:sldId id="459" r:id="rId80"/>
    <p:sldId id="460" r:id="rId81"/>
    <p:sldId id="461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780"/>
  </p:normalViewPr>
  <p:slideViewPr>
    <p:cSldViewPr>
      <p:cViewPr>
        <p:scale>
          <a:sx n="66" d="100"/>
          <a:sy n="66" d="100"/>
        </p:scale>
        <p:origin x="4656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2017/10/13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6.wmf"/><Relationship Id="rId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57.wmf"/><Relationship Id="rId5" Type="http://schemas.openxmlformats.org/officeDocument/2006/relationships/image" Target="../media/image59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8.wmf"/><Relationship Id="rId8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</a:t>
            </a:r>
            <a:r>
              <a:rPr lang="en-US" altLang="zh-CN" sz="2800" dirty="0" smtClean="0"/>
              <a:t>2017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Gill Sans MT" charset="0"/>
                <a:ea typeface="华文中宋" charset="-122"/>
              </a:rPr>
              <a:t>Chapter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7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dirty="0"/>
              <a:t>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143125" y="4929188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8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63900" y="4959350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959350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 smtClean="0"/>
              <a:t>two 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 smtClean="0">
                <a:latin typeface="Courier New" charset="0"/>
              </a:rPr>
              <a:t>ENAME, RESP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 smtClean="0">
                <a:latin typeface="Courier New" charset="0"/>
              </a:rPr>
              <a:t>EMP,ASG,PROJ</a:t>
            </a:r>
            <a:r>
              <a:rPr lang="en-US" altLang="zh-CN" sz="1100" dirty="0" smtClean="0">
                <a:latin typeface="Courier New" charset="0"/>
              </a:rPr>
              <a:t/>
            </a:r>
            <a:br>
              <a:rPr lang="en-US" altLang="zh-CN" sz="11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 smtClean="0">
                <a:latin typeface="Courier New" charset="0"/>
              </a:rPr>
              <a:t>EMP.ENO=ASG.GNO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ASG.PNO=PROJ.PNO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PNAME=“CAD/CAM”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DUR&gt;36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TITLE=“Programmer”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 smtClean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EMP,ASG,PROJ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 smtClean="0">
                <a:latin typeface="Courier New" pitchFamily="49" charset="0"/>
                <a:cs typeface="Courier New" pitchFamily="49" charset="0"/>
              </a:rPr>
              <a:t>ASG.PNO=PROJ.PNO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S 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	 </a:t>
            </a:r>
            <a:r>
              <a:rPr lang="en-US" altLang="x-none" smtClean="0"/>
              <a:t>T</a:t>
            </a:r>
            <a:r>
              <a:rPr lang="en-US" altLang="x-none" sz="1800" smtClean="0"/>
              <a:t>	   	</a:t>
            </a:r>
            <a:r>
              <a:rPr lang="en-US" altLang="x-none" smtClean="0"/>
              <a:t>S     </a:t>
            </a:r>
            <a:r>
              <a:rPr lang="en-US" altLang="x-none" sz="1800" smtClean="0"/>
              <a:t>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  </a:t>
            </a:r>
            <a:r>
              <a:rPr lang="en-US" altLang="x-none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 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5"/>
            <a:ext cx="4714875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>
            <a:off x="6143625" y="1892300"/>
            <a:ext cx="1143000" cy="189388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x-none" dirty="0" smtClean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cond3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err="1" smtClean="0">
                <a:sym typeface="Symbol" charset="2"/>
              </a:rPr>
              <a:t>cond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cond1</a:t>
            </a:r>
            <a:r>
              <a:rPr lang="en-US" altLang="x-none" sz="1800" dirty="0" smtClean="0"/>
              <a:t> 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 smtClean="0">
                <a:sym typeface="Symbol" charset="2"/>
              </a:rPr>
              <a:t>		</a:t>
            </a:r>
            <a:r>
              <a:rPr lang="en-US" altLang="x-none" sz="1800" dirty="0" smtClean="0"/>
              <a:t> </a:t>
            </a:r>
            <a:r>
              <a:rPr lang="en-US" altLang="x-none" dirty="0" smtClean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MS Reference 1" charset="0"/>
              </a:rPr>
              <a:t>		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[R</a:t>
            </a:r>
            <a:r>
              <a:rPr lang="en-US" altLang="x-none" sz="2400" smtClean="0">
                <a:sym typeface="MS Reference 1" charset="0"/>
              </a:rPr>
              <a:t>2</a:t>
            </a:r>
            <a:r>
              <a:rPr lang="en-US" altLang="x-none" smtClean="0">
                <a:sym typeface="MS Reference 1" charset="0"/>
              </a:rPr>
              <a:t>: E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>
                <a:sym typeface="MS Reference 1" charset="0"/>
              </a:rPr>
              <a:t>10] </a:t>
            </a: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</a:t>
            </a:r>
            <a:r>
              <a:rPr lang="en-US" altLang="x-none" sz="2400" dirty="0" smtClean="0">
                <a:sym typeface="Symbol" charset="2"/>
              </a:rPr>
              <a:t>			   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MS Reference 1" charset="0"/>
              </a:rPr>
              <a:t>			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	</a:t>
            </a:r>
            <a:r>
              <a:rPr lang="zh-CN" altLang="en-US" sz="2400" dirty="0" smtClean="0">
                <a:sym typeface="Symbol" charset="2"/>
              </a:rPr>
              <a:t>         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 smtClean="0">
                <a:sym typeface="Symbol" charset="2"/>
              </a:rPr>
              <a:t>		 </a:t>
            </a:r>
            <a:r>
              <a:rPr lang="en-US" altLang="x-none" dirty="0" smtClean="0">
                <a:sym typeface="MS Reference 1" charset="0"/>
              </a:rPr>
              <a:t>[R</a:t>
            </a:r>
            <a:r>
              <a:rPr lang="en-US" altLang="x-none" sz="2400" dirty="0" smtClean="0">
                <a:sym typeface="MS Reference 1" charset="0"/>
              </a:rPr>
              <a:t>1</a:t>
            </a:r>
            <a:r>
              <a:rPr lang="en-US" altLang="x-none" dirty="0" smtClean="0">
                <a:sym typeface="MS Reference 1" charset="0"/>
              </a:rPr>
              <a:t>: E &lt; 10] 	[R</a:t>
            </a:r>
            <a:r>
              <a:rPr lang="en-US" altLang="x-none" sz="2400" dirty="0" smtClean="0">
                <a:sym typeface="MS Reference 1" charset="0"/>
              </a:rPr>
              <a:t>2</a:t>
            </a:r>
            <a:r>
              <a:rPr lang="en-US" altLang="x-none" dirty="0" smtClean="0">
                <a:sym typeface="MS Reference 1" charset="0"/>
              </a:rPr>
              <a:t>: E </a:t>
            </a:r>
            <a:r>
              <a:rPr lang="en-US" altLang="x-none" dirty="0" smtClean="0">
                <a:sym typeface="Symbol" charset="2"/>
              </a:rPr>
              <a:t> </a:t>
            </a:r>
            <a:r>
              <a:rPr lang="en-US" altLang="x-none" dirty="0" smtClean="0">
                <a:sym typeface="MS Reference 1" charset="0"/>
              </a:rPr>
              <a:t>10] </a:t>
            </a: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 </a:t>
            </a:r>
            <a:r>
              <a:rPr lang="en-US" altLang="x-none" smtClean="0">
                <a:sym typeface="MS Reference 1" charset="0"/>
              </a:rPr>
              <a:t>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x-none" sz="4800" u="sng" dirty="0" smtClean="0"/>
              <a:t>1</a:t>
            </a:r>
            <a:r>
              <a:rPr lang="en-US" altLang="zh-CN" sz="4800" u="sng" dirty="0" smtClean="0"/>
              <a:t>:</a:t>
            </a:r>
            <a:r>
              <a:rPr lang="zh-CN" altLang="en-US" sz="4800" u="sng" dirty="0" smtClean="0"/>
              <a:t> </a:t>
            </a:r>
            <a:r>
              <a:rPr lang="en-US" altLang="zh-CN" sz="3600" u="sng" dirty="0" smtClean="0"/>
              <a:t>Eliminate</a:t>
            </a:r>
            <a:r>
              <a:rPr lang="zh-CN" altLang="en-US" sz="3600" u="sng" dirty="0" smtClean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 smtClean="0"/>
              <a:t>selections</a:t>
            </a:r>
            <a:endParaRPr lang="en-US" altLang="x-none" sz="48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 smtClean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</a:t>
            </a:r>
            <a:r>
              <a:rPr lang="en-US" altLang="x-none" sz="4000" dirty="0" smtClean="0">
                <a:sym typeface="Symbol" charset="2"/>
              </a:rPr>
              <a:t>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 smtClean="0">
                <a:sym typeface="Symbol" charset="2"/>
              </a:rPr>
              <a:t>   </a:t>
            </a:r>
            <a:r>
              <a:rPr lang="en-US" altLang="x-none" sz="4000" dirty="0" smtClean="0">
                <a:sym typeface="Symbol" charset="2"/>
              </a:rPr>
              <a:t>[</a:t>
            </a:r>
            <a:r>
              <a:rPr lang="en-US" altLang="x-none" sz="4000" dirty="0">
                <a:sym typeface="Symbol" charset="2"/>
              </a:rPr>
              <a:t>R: False]   </a:t>
            </a:r>
            <a:r>
              <a:rPr lang="en-US" altLang="x-none" sz="4000" dirty="0" smtClean="0">
                <a:sym typeface="Symbol" charset="2"/>
              </a:rPr>
              <a:t></a:t>
            </a:r>
            <a:r>
              <a:rPr lang="zh-CN" altLang="en-US" sz="4000" dirty="0" smtClean="0">
                <a:sym typeface="Symbol" charset="2"/>
              </a:rPr>
              <a:t>  </a:t>
            </a:r>
            <a:r>
              <a:rPr lang="en-US" altLang="x-none" sz="4000" dirty="0" err="1" smtClean="0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Exercise: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Reduction 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  R		S</a:t>
            </a:r>
            <a:endParaRPr lang="en-US" altLang="x-none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	</a:t>
            </a:r>
            <a:r>
              <a:rPr lang="en-US" altLang="x-none" sz="3600" smtClean="0">
                <a:sym typeface="Symbol" charset="2"/>
              </a:rPr>
              <a:t></a:t>
            </a:r>
            <a:r>
              <a:rPr lang="en-US" altLang="x-none" smtClean="0"/>
              <a:t>				        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  </a:t>
            </a:r>
            <a:r>
              <a:rPr lang="en-US" altLang="x-none" smtClean="0"/>
              <a:t>			</a:t>
            </a:r>
            <a:endParaRPr lang="en-US" altLang="x-none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				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</a:t>
            </a:r>
            <a:endParaRPr lang="en-US" altLang="x-none" sz="24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[R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:A&lt;5][S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  [R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:5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A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10][S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:A</a:t>
            </a:r>
            <a:r>
              <a:rPr lang="en-US" altLang="x-none" smtClean="0">
                <a:sym typeface="Symbol" charset="2"/>
              </a:rPr>
              <a:t></a:t>
            </a:r>
            <a:r>
              <a:rPr lang="en-US" altLang="x-none" sz="2800" smtClean="0"/>
              <a:t>5]</a:t>
            </a: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2: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[R: C</a:t>
            </a:r>
            <a:r>
              <a:rPr lang="en-US" altLang="x-none" sz="2400" smtClean="0"/>
              <a:t>1</a:t>
            </a:r>
            <a:r>
              <a:rPr lang="en-US" altLang="x-none" smtClean="0"/>
              <a:t>]      [S: C</a:t>
            </a:r>
            <a:r>
              <a:rPr lang="en-US" altLang="x-none" sz="2400" smtClean="0"/>
              <a:t>2</a:t>
            </a:r>
            <a:r>
              <a:rPr lang="en-US" altLang="x-none" smtClean="0"/>
              <a:t>]  </a:t>
            </a:r>
            <a:r>
              <a:rPr lang="en-US" altLang="x-none" smtClean="0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[R      S: C</a:t>
            </a:r>
            <a:r>
              <a:rPr lang="en-US" altLang="x-none" sz="2400" dirty="0" smtClean="0">
                <a:sym typeface="Symbol" charset="2"/>
              </a:rPr>
              <a:t>1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b="1" dirty="0" smtClean="0">
                <a:sym typeface="Symbol" charset="2"/>
              </a:rPr>
              <a:t> </a:t>
            </a:r>
            <a:r>
              <a:rPr lang="en-US" altLang="x-none" dirty="0" smtClean="0">
                <a:sym typeface="Symbol" charset="2"/>
              </a:rPr>
              <a:t>C</a:t>
            </a:r>
            <a:r>
              <a:rPr lang="en-US" altLang="x-none" sz="2400" dirty="0" smtClean="0">
                <a:sym typeface="Symbol" charset="2"/>
              </a:rPr>
              <a:t>2</a:t>
            </a:r>
            <a:r>
              <a:rPr lang="en-US" altLang="x-none" b="1" dirty="0" smtClean="0">
                <a:sym typeface="Symbol" charset="2"/>
              </a:rPr>
              <a:t>  </a:t>
            </a:r>
            <a:r>
              <a:rPr lang="en-US" altLang="x-none" dirty="0" smtClean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Exercise: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Conjunctive </a:t>
            </a:r>
            <a:r>
              <a:rPr lang="en-US" altLang="zh-CN" dirty="0"/>
              <a:t>normal form </a:t>
            </a:r>
            <a:r>
              <a:rPr lang="en-US" altLang="zh-CN" dirty="0">
                <a:solidFill>
                  <a:srgbClr val="C00000"/>
                </a:solidFill>
              </a:rPr>
              <a:t>(more practical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Disjunctive </a:t>
            </a:r>
            <a:r>
              <a:rPr lang="en-US" altLang="zh-CN" dirty="0"/>
              <a:t>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(1)		</a:t>
            </a:r>
            <a:r>
              <a:rPr lang="en-US" altLang="x-none" dirty="0" smtClean="0">
                <a:sym typeface="Symbol" charset="2"/>
              </a:rPr>
              <a:t></a:t>
            </a:r>
            <a:r>
              <a:rPr lang="en-US" altLang="x-none" baseline="-25000" dirty="0" smtClean="0">
                <a:sym typeface="Symbol" charset="2"/>
              </a:rPr>
              <a:t>A</a:t>
            </a:r>
            <a:r>
              <a:rPr lang="en-US" altLang="x-none" dirty="0" smtClean="0"/>
              <a:t>	              R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 smtClean="0"/>
              <a:t>			R	              R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(K, C, D)</a:t>
            </a:r>
            <a:endParaRPr lang="en-US" altLang="x-none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(3)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</a:t>
            </a:r>
            <a:r>
              <a:rPr lang="en-US" altLang="x-none" baseline="-25000" smtClean="0">
                <a:sym typeface="Symbol" charset="2"/>
              </a:rPr>
              <a:t>K,A</a:t>
            </a:r>
            <a:r>
              <a:rPr lang="en-US" altLang="x-none" smtClean="0"/>
              <a:t>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     </a:t>
            </a:r>
            <a:r>
              <a:rPr lang="en-US" altLang="x-none" smtClean="0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</a:t>
            </a:r>
            <a:r>
              <a:rPr lang="en-US" altLang="zh-CN" sz="3600" dirty="0" smtClean="0"/>
              <a:t>Vertical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3: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 smtClean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R</a:t>
            </a:r>
            <a:r>
              <a:rPr lang="en-US" altLang="x-none" sz="2400" dirty="0" err="1" smtClean="0"/>
              <a:t>i</a:t>
            </a:r>
            <a:r>
              <a:rPr lang="en-US" altLang="x-none" sz="2400" dirty="0" smtClean="0"/>
              <a:t> =</a:t>
            </a:r>
            <a:r>
              <a:rPr lang="en-US" altLang="x-none" dirty="0" smtClean="0">
                <a:sym typeface="Symbol" charset="2"/>
              </a:rPr>
              <a:t> </a:t>
            </a:r>
            <a:r>
              <a:rPr lang="en-US" altLang="x-none" sz="3600" baseline="-25000" dirty="0" smtClean="0">
                <a:sym typeface="Symbol" charset="2"/>
              </a:rPr>
              <a:t>Ai</a:t>
            </a:r>
            <a:r>
              <a:rPr lang="en-US" altLang="x-none" baseline="-25000" dirty="0" smtClean="0">
                <a:sym typeface="Symbol" charset="2"/>
              </a:rPr>
              <a:t> </a:t>
            </a:r>
            <a:r>
              <a:rPr lang="en-US" altLang="x-none" dirty="0" smtClean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 smtClean="0"/>
              <a:t>Then for any B </a:t>
            </a:r>
            <a:r>
              <a:rPr lang="en-US" altLang="x-none" dirty="0" smtClean="0">
                <a:sym typeface="Symbol" charset="2"/>
              </a:rPr>
              <a:t></a:t>
            </a:r>
            <a:r>
              <a:rPr lang="en-US" altLang="x-none" dirty="0" smtClean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</a:t>
            </a:r>
            <a:r>
              <a:rPr lang="en-US" altLang="x-none" baseline="-25000" dirty="0" smtClean="0">
                <a:sym typeface="Symbol" charset="2"/>
              </a:rPr>
              <a:t>B </a:t>
            </a:r>
            <a:r>
              <a:rPr lang="en-US" altLang="x-none" dirty="0" smtClean="0">
                <a:sym typeface="Symbol" charset="2"/>
              </a:rPr>
              <a:t>(R) = </a:t>
            </a:r>
            <a:r>
              <a:rPr lang="en-US" altLang="x-none" baseline="-25000" dirty="0" smtClean="0">
                <a:sym typeface="Symbol" charset="2"/>
              </a:rPr>
              <a:t>B</a:t>
            </a:r>
            <a:r>
              <a:rPr lang="en-US" altLang="x-none" dirty="0" smtClean="0">
                <a:sym typeface="Symbol" charset="2"/>
              </a:rPr>
              <a:t> [ </a:t>
            </a:r>
            <a:r>
              <a:rPr lang="zh-CN" altLang="en-US" dirty="0" smtClean="0">
                <a:sym typeface="Symbol" charset="2"/>
              </a:rPr>
              <a:t>   </a:t>
            </a:r>
            <a:r>
              <a:rPr lang="en-US" altLang="x-none" dirty="0" smtClean="0">
                <a:sym typeface="Symbol" charset="2"/>
              </a:rPr>
              <a:t>    </a:t>
            </a:r>
            <a:r>
              <a:rPr lang="en-US" altLang="x-none" dirty="0" err="1" smtClean="0">
                <a:sym typeface="Symbol" charset="2"/>
              </a:rPr>
              <a:t>R</a:t>
            </a:r>
            <a:r>
              <a:rPr lang="en-US" altLang="x-none" sz="2400" dirty="0" err="1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| B </a:t>
            </a:r>
            <a:r>
              <a:rPr lang="en-US" altLang="x-none" sz="3600" dirty="0" smtClean="0">
                <a:sym typeface="Symbol" charset="2"/>
              </a:rPr>
              <a:t></a:t>
            </a:r>
            <a:r>
              <a:rPr lang="en-US" altLang="x-none" dirty="0" smtClean="0">
                <a:sym typeface="Symbol" charset="2"/>
              </a:rPr>
              <a:t> A</a:t>
            </a:r>
            <a:r>
              <a:rPr lang="en-US" altLang="x-none" sz="2400" dirty="0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 </a:t>
            </a:r>
            <a:r>
              <a:rPr lang="en-US" altLang="x-none" dirty="0" err="1" smtClean="0">
                <a:sym typeface="Symbol" charset="2"/>
              </a:rPr>
              <a:t>Ø</a:t>
            </a:r>
            <a:r>
              <a:rPr lang="en-US" altLang="x-none" dirty="0" smtClean="0">
                <a:sym typeface="Symbol" charset="2"/>
              </a:rPr>
              <a:t> ]</a:t>
            </a:r>
            <a:endParaRPr lang="en-US" altLang="x-none" dirty="0">
              <a:sym typeface="Symbol" charset="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Exercise: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 smtClean="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mtClean="0"/>
              <a:t>		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400" smtClean="0">
                <a:sym typeface="Symbol" charset="2"/>
              </a:rPr>
              <a:t>(R.B=1 v R.C&gt;3) </a:t>
            </a:r>
            <a:r>
              <a:rPr lang="en-US" altLang="x-none" sz="2400" b="1" smtClean="0">
                <a:sym typeface="Symbol" charset="2"/>
              </a:rPr>
              <a:t></a:t>
            </a:r>
            <a:r>
              <a:rPr lang="en-US" altLang="x-none" sz="2400" smtClean="0">
                <a:sym typeface="Symbol" charset="2"/>
              </a:rPr>
              <a:t> S.D.=2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R			S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8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9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</a:t>
            </a:r>
            <a:r>
              <a:rPr lang="en-US" altLang="zh-CN" sz="3200" dirty="0" smtClean="0"/>
              <a:t>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smtClean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 smtClean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 smtClean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 smtClean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2007</TotalTime>
  <Words>1420</Words>
  <Application>Microsoft Macintosh PowerPoint</Application>
  <PresentationFormat>On-screen Show (4:3)</PresentationFormat>
  <Paragraphs>560</Paragraphs>
  <Slides>81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9" baseType="lpstr">
      <vt:lpstr>Calibri</vt:lpstr>
      <vt:lpstr>Cambria Math</vt:lpstr>
      <vt:lpstr>Courier New</vt:lpstr>
      <vt:lpstr>Gill Sans MT</vt:lpstr>
      <vt:lpstr>ＭＳ Ｐゴシック</vt:lpstr>
      <vt:lpstr>MS Reference 1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Conclusions</vt:lpstr>
      <vt:lpstr>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511</cp:revision>
  <dcterms:created xsi:type="dcterms:W3CDTF">2007-09-19T09:41:51Z</dcterms:created>
  <dcterms:modified xsi:type="dcterms:W3CDTF">2017-10-13T05:11:17Z</dcterms:modified>
</cp:coreProperties>
</file>