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8"/>
  </p:notesMasterIdLst>
  <p:sldIdLst>
    <p:sldId id="256" r:id="rId2"/>
    <p:sldId id="347" r:id="rId3"/>
    <p:sldId id="257" r:id="rId4"/>
    <p:sldId id="352" r:id="rId5"/>
    <p:sldId id="353" r:id="rId6"/>
    <p:sldId id="355" r:id="rId7"/>
    <p:sldId id="356" r:id="rId8"/>
    <p:sldId id="357" r:id="rId9"/>
    <p:sldId id="359" r:id="rId10"/>
    <p:sldId id="360" r:id="rId11"/>
    <p:sldId id="361" r:id="rId12"/>
    <p:sldId id="358" r:id="rId13"/>
    <p:sldId id="385" r:id="rId14"/>
    <p:sldId id="386" r:id="rId15"/>
    <p:sldId id="387" r:id="rId16"/>
    <p:sldId id="388" r:id="rId17"/>
    <p:sldId id="389" r:id="rId18"/>
    <p:sldId id="390" r:id="rId19"/>
    <p:sldId id="362" r:id="rId20"/>
    <p:sldId id="363" r:id="rId21"/>
    <p:sldId id="364" r:id="rId22"/>
    <p:sldId id="367" r:id="rId23"/>
    <p:sldId id="370" r:id="rId24"/>
    <p:sldId id="371" r:id="rId25"/>
    <p:sldId id="372" r:id="rId26"/>
    <p:sldId id="373" r:id="rId27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863" autoAdjust="0"/>
    <p:restoredTop sz="94675"/>
  </p:normalViewPr>
  <p:slideViewPr>
    <p:cSldViewPr>
      <p:cViewPr varScale="1">
        <p:scale>
          <a:sx n="89" d="100"/>
          <a:sy n="89" d="100"/>
        </p:scale>
        <p:origin x="1680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908CCEA-5283-46FA-8943-3CDFF5649934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F5305C5A-65CC-41DA-A023-524313C1D252}">
      <dgm:prSet/>
      <dgm:spPr/>
      <dgm:t>
        <a:bodyPr/>
        <a:lstStyle/>
        <a:p>
          <a:pPr rtl="0"/>
          <a:r>
            <a:rPr lang="en-US" dirty="0" smtClean="0"/>
            <a:t>Step 1 – </a:t>
          </a:r>
          <a:r>
            <a:rPr lang="en-US" i="1" dirty="0" smtClean="0"/>
            <a:t>calculus normalization</a:t>
          </a:r>
          <a:endParaRPr lang="zh-CN" dirty="0"/>
        </a:p>
      </dgm:t>
    </dgm:pt>
    <dgm:pt modelId="{8C66B0CD-105D-481B-AA8C-EBC75E045865}" type="parTrans" cxnId="{0C405F47-E174-4A10-9F93-F16C531B4626}">
      <dgm:prSet/>
      <dgm:spPr/>
      <dgm:t>
        <a:bodyPr/>
        <a:lstStyle/>
        <a:p>
          <a:endParaRPr lang="zh-CN" altLang="en-US"/>
        </a:p>
      </dgm:t>
    </dgm:pt>
    <dgm:pt modelId="{FCC801AA-E1E4-496A-8854-4A5DE1743EE6}" type="sibTrans" cxnId="{0C405F47-E174-4A10-9F93-F16C531B4626}">
      <dgm:prSet/>
      <dgm:spPr/>
      <dgm:t>
        <a:bodyPr/>
        <a:lstStyle/>
        <a:p>
          <a:endParaRPr lang="zh-CN" altLang="en-US"/>
        </a:p>
      </dgm:t>
    </dgm:pt>
    <dgm:pt modelId="{7A3D7575-C1D2-4C87-B90B-371F82826B9F}">
      <dgm:prSet/>
      <dgm:spPr/>
      <dgm:t>
        <a:bodyPr/>
        <a:lstStyle/>
        <a:p>
          <a:pPr rtl="0"/>
          <a:r>
            <a:rPr lang="en-US" dirty="0" smtClean="0"/>
            <a:t>Step 2 – </a:t>
          </a:r>
          <a:r>
            <a:rPr lang="en-US" i="1" dirty="0" smtClean="0"/>
            <a:t>semantic analysis</a:t>
          </a:r>
          <a:r>
            <a:rPr lang="en-US" dirty="0" smtClean="0"/>
            <a:t> to reject incorrect queries</a:t>
          </a:r>
          <a:endParaRPr lang="zh-CN" dirty="0"/>
        </a:p>
      </dgm:t>
    </dgm:pt>
    <dgm:pt modelId="{FB0D1A2D-4159-4D5B-B691-DE16D2D5BBBC}" type="parTrans" cxnId="{02E0470C-ED1D-43FE-85D8-FEBD3C42DAD9}">
      <dgm:prSet/>
      <dgm:spPr/>
      <dgm:t>
        <a:bodyPr/>
        <a:lstStyle/>
        <a:p>
          <a:endParaRPr lang="zh-CN" altLang="en-US"/>
        </a:p>
      </dgm:t>
    </dgm:pt>
    <dgm:pt modelId="{E828D0F6-13ED-4054-8659-A6027D5FC068}" type="sibTrans" cxnId="{02E0470C-ED1D-43FE-85D8-FEBD3C42DAD9}">
      <dgm:prSet/>
      <dgm:spPr/>
      <dgm:t>
        <a:bodyPr/>
        <a:lstStyle/>
        <a:p>
          <a:endParaRPr lang="zh-CN" altLang="en-US"/>
        </a:p>
      </dgm:t>
    </dgm:pt>
    <dgm:pt modelId="{77AC1625-A3C8-4DCE-A807-5F5A6AD2AB3A}">
      <dgm:prSet/>
      <dgm:spPr/>
      <dgm:t>
        <a:bodyPr/>
        <a:lstStyle/>
        <a:p>
          <a:pPr rtl="0"/>
          <a:r>
            <a:rPr lang="en-US" dirty="0" smtClean="0"/>
            <a:t>Step 3 – </a:t>
          </a:r>
          <a:r>
            <a:rPr lang="en-US" i="1" dirty="0" smtClean="0"/>
            <a:t>simplification</a:t>
          </a:r>
          <a:r>
            <a:rPr lang="en-US" dirty="0" smtClean="0"/>
            <a:t> to eliminate redundant components</a:t>
          </a:r>
          <a:endParaRPr lang="zh-CN" dirty="0"/>
        </a:p>
      </dgm:t>
    </dgm:pt>
    <dgm:pt modelId="{D311700E-0452-4541-B885-CBA205772FE1}" type="parTrans" cxnId="{83553349-EACA-4E0F-B6C2-6909926FED23}">
      <dgm:prSet/>
      <dgm:spPr/>
      <dgm:t>
        <a:bodyPr/>
        <a:lstStyle/>
        <a:p>
          <a:endParaRPr lang="zh-CN" altLang="en-US"/>
        </a:p>
      </dgm:t>
    </dgm:pt>
    <dgm:pt modelId="{E8A2A3A0-100A-4068-A48E-BAF346FCC670}" type="sibTrans" cxnId="{83553349-EACA-4E0F-B6C2-6909926FED23}">
      <dgm:prSet/>
      <dgm:spPr/>
      <dgm:t>
        <a:bodyPr/>
        <a:lstStyle/>
        <a:p>
          <a:endParaRPr lang="zh-CN" altLang="en-US"/>
        </a:p>
      </dgm:t>
    </dgm:pt>
    <dgm:pt modelId="{81B42E22-CFC1-49A1-99F7-AD938BD61290}">
      <dgm:prSet/>
      <dgm:spPr/>
      <dgm:t>
        <a:bodyPr/>
        <a:lstStyle/>
        <a:p>
          <a:pPr rtl="0"/>
          <a:r>
            <a:rPr lang="en-US" dirty="0" smtClean="0"/>
            <a:t>Step 4 – </a:t>
          </a:r>
          <a:r>
            <a:rPr lang="en-US" i="1" dirty="0" smtClean="0"/>
            <a:t>translation</a:t>
          </a:r>
          <a:r>
            <a:rPr lang="en-US" dirty="0" smtClean="0"/>
            <a:t> of calculus query into optimized algebra query.</a:t>
          </a:r>
          <a:endParaRPr lang="zh-CN" dirty="0"/>
        </a:p>
      </dgm:t>
    </dgm:pt>
    <dgm:pt modelId="{B81B0CBC-5361-4E74-B867-972F6EB45C30}" type="parTrans" cxnId="{877ACEEC-33D1-475A-99CF-760C8CF204BB}">
      <dgm:prSet/>
      <dgm:spPr/>
      <dgm:t>
        <a:bodyPr/>
        <a:lstStyle/>
        <a:p>
          <a:endParaRPr lang="zh-CN" altLang="en-US"/>
        </a:p>
      </dgm:t>
    </dgm:pt>
    <dgm:pt modelId="{0C044EF3-865F-4030-992E-165DFE3DCC2E}" type="sibTrans" cxnId="{877ACEEC-33D1-475A-99CF-760C8CF204BB}">
      <dgm:prSet/>
      <dgm:spPr/>
      <dgm:t>
        <a:bodyPr/>
        <a:lstStyle/>
        <a:p>
          <a:endParaRPr lang="zh-CN" altLang="en-US"/>
        </a:p>
      </dgm:t>
    </dgm:pt>
    <dgm:pt modelId="{9C61262B-AFB1-430C-A1F3-DC1C996261F0}" type="pres">
      <dgm:prSet presAssocID="{4908CCEA-5283-46FA-8943-3CDFF5649934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C155BFAF-AAB6-458F-AF03-74E39F06C4C3}" type="pres">
      <dgm:prSet presAssocID="{4908CCEA-5283-46FA-8943-3CDFF5649934}" presName="dummyMaxCanvas" presStyleCnt="0">
        <dgm:presLayoutVars/>
      </dgm:prSet>
      <dgm:spPr/>
    </dgm:pt>
    <dgm:pt modelId="{D65F6AF0-B192-49C8-BBBD-FD0A7163F1AA}" type="pres">
      <dgm:prSet presAssocID="{4908CCEA-5283-46FA-8943-3CDFF5649934}" presName="FourNodes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E938907-79F0-4CAF-8B41-2539DA84A35C}" type="pres">
      <dgm:prSet presAssocID="{4908CCEA-5283-46FA-8943-3CDFF5649934}" presName="FourNodes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6F69598-178B-4C30-9914-D43B63DE8823}" type="pres">
      <dgm:prSet presAssocID="{4908CCEA-5283-46FA-8943-3CDFF5649934}" presName="FourNodes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8D69C77-5B42-46E2-A90C-B9BE6EC6D79C}" type="pres">
      <dgm:prSet presAssocID="{4908CCEA-5283-46FA-8943-3CDFF5649934}" presName="FourNodes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B574181-65DE-4C48-91D0-127ADE2C3E76}" type="pres">
      <dgm:prSet presAssocID="{4908CCEA-5283-46FA-8943-3CDFF5649934}" presName="FourConn_1-2" presStyleLbl="f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733E652-5F0C-48E3-86E5-984E41F6AB3D}" type="pres">
      <dgm:prSet presAssocID="{4908CCEA-5283-46FA-8943-3CDFF5649934}" presName="FourConn_2-3" presStyleLbl="f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F486A84-014C-4372-AFC7-1260DBEE54C1}" type="pres">
      <dgm:prSet presAssocID="{4908CCEA-5283-46FA-8943-3CDFF5649934}" presName="FourConn_3-4" presStyleLbl="f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946B3C0-CCCB-4971-A9B1-9A806C2111F9}" type="pres">
      <dgm:prSet presAssocID="{4908CCEA-5283-46FA-8943-3CDFF5649934}" presName="FourNodes_1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DE09EE8-44E2-4003-9F3A-1C8B3B4256AA}" type="pres">
      <dgm:prSet presAssocID="{4908CCEA-5283-46FA-8943-3CDFF5649934}" presName="FourNodes_2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3F0630E-A3B6-465F-BE86-E5186891A02B}" type="pres">
      <dgm:prSet presAssocID="{4908CCEA-5283-46FA-8943-3CDFF5649934}" presName="FourNodes_3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756A3A0-C2D6-40D0-83D1-FBB625BA5085}" type="pres">
      <dgm:prSet presAssocID="{4908CCEA-5283-46FA-8943-3CDFF5649934}" presName="FourNodes_4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95F0AB40-BA01-6342-A29C-16A7C3C0A3F5}" type="presOf" srcId="{7A3D7575-C1D2-4C87-B90B-371F82826B9F}" destId="{7E938907-79F0-4CAF-8B41-2539DA84A35C}" srcOrd="0" destOrd="0" presId="urn:microsoft.com/office/officeart/2005/8/layout/vProcess5"/>
    <dgm:cxn modelId="{877ACEEC-33D1-475A-99CF-760C8CF204BB}" srcId="{4908CCEA-5283-46FA-8943-3CDFF5649934}" destId="{81B42E22-CFC1-49A1-99F7-AD938BD61290}" srcOrd="3" destOrd="0" parTransId="{B81B0CBC-5361-4E74-B867-972F6EB45C30}" sibTransId="{0C044EF3-865F-4030-992E-165DFE3DCC2E}"/>
    <dgm:cxn modelId="{DDEDB4A0-9E9B-584F-AD30-1AF8F4222CC1}" type="presOf" srcId="{F5305C5A-65CC-41DA-A023-524313C1D252}" destId="{E946B3C0-CCCB-4971-A9B1-9A806C2111F9}" srcOrd="1" destOrd="0" presId="urn:microsoft.com/office/officeart/2005/8/layout/vProcess5"/>
    <dgm:cxn modelId="{C882CDA9-F8B6-5543-9E74-EB7A1C85D8EB}" type="presOf" srcId="{4908CCEA-5283-46FA-8943-3CDFF5649934}" destId="{9C61262B-AFB1-430C-A1F3-DC1C996261F0}" srcOrd="0" destOrd="0" presId="urn:microsoft.com/office/officeart/2005/8/layout/vProcess5"/>
    <dgm:cxn modelId="{02E0470C-ED1D-43FE-85D8-FEBD3C42DAD9}" srcId="{4908CCEA-5283-46FA-8943-3CDFF5649934}" destId="{7A3D7575-C1D2-4C87-B90B-371F82826B9F}" srcOrd="1" destOrd="0" parTransId="{FB0D1A2D-4159-4D5B-B691-DE16D2D5BBBC}" sibTransId="{E828D0F6-13ED-4054-8659-A6027D5FC068}"/>
    <dgm:cxn modelId="{0CFAF0F3-C83C-EF47-A1DC-EA70E8D1C354}" type="presOf" srcId="{E8A2A3A0-100A-4068-A48E-BAF346FCC670}" destId="{7F486A84-014C-4372-AFC7-1260DBEE54C1}" srcOrd="0" destOrd="0" presId="urn:microsoft.com/office/officeart/2005/8/layout/vProcess5"/>
    <dgm:cxn modelId="{B8BAA07C-C720-2F4D-92F1-3C6899A8966C}" type="presOf" srcId="{E828D0F6-13ED-4054-8659-A6027D5FC068}" destId="{6733E652-5F0C-48E3-86E5-984E41F6AB3D}" srcOrd="0" destOrd="0" presId="urn:microsoft.com/office/officeart/2005/8/layout/vProcess5"/>
    <dgm:cxn modelId="{53C98F5B-98A2-E048-AE1C-DED00A3A4040}" type="presOf" srcId="{77AC1625-A3C8-4DCE-A807-5F5A6AD2AB3A}" destId="{D3F0630E-A3B6-465F-BE86-E5186891A02B}" srcOrd="1" destOrd="0" presId="urn:microsoft.com/office/officeart/2005/8/layout/vProcess5"/>
    <dgm:cxn modelId="{33CE1909-9267-3D42-8B35-2867CE0A32B7}" type="presOf" srcId="{FCC801AA-E1E4-496A-8854-4A5DE1743EE6}" destId="{CB574181-65DE-4C48-91D0-127ADE2C3E76}" srcOrd="0" destOrd="0" presId="urn:microsoft.com/office/officeart/2005/8/layout/vProcess5"/>
    <dgm:cxn modelId="{12EE1858-3BDC-F644-AABA-C21A980017CE}" type="presOf" srcId="{81B42E22-CFC1-49A1-99F7-AD938BD61290}" destId="{2756A3A0-C2D6-40D0-83D1-FBB625BA5085}" srcOrd="1" destOrd="0" presId="urn:microsoft.com/office/officeart/2005/8/layout/vProcess5"/>
    <dgm:cxn modelId="{BDA893DC-D612-E444-A169-33079A6214F9}" type="presOf" srcId="{77AC1625-A3C8-4DCE-A807-5F5A6AD2AB3A}" destId="{76F69598-178B-4C30-9914-D43B63DE8823}" srcOrd="0" destOrd="0" presId="urn:microsoft.com/office/officeart/2005/8/layout/vProcess5"/>
    <dgm:cxn modelId="{3033E923-786F-DA44-90D6-7FE47ACFD633}" type="presOf" srcId="{81B42E22-CFC1-49A1-99F7-AD938BD61290}" destId="{78D69C77-5B42-46E2-A90C-B9BE6EC6D79C}" srcOrd="0" destOrd="0" presId="urn:microsoft.com/office/officeart/2005/8/layout/vProcess5"/>
    <dgm:cxn modelId="{D72B7F74-CEE5-AC4E-AC5C-C11DA52BFE2D}" type="presOf" srcId="{7A3D7575-C1D2-4C87-B90B-371F82826B9F}" destId="{2DE09EE8-44E2-4003-9F3A-1C8B3B4256AA}" srcOrd="1" destOrd="0" presId="urn:microsoft.com/office/officeart/2005/8/layout/vProcess5"/>
    <dgm:cxn modelId="{8D992746-1853-3C4D-95DF-A1F3EB55B689}" type="presOf" srcId="{F5305C5A-65CC-41DA-A023-524313C1D252}" destId="{D65F6AF0-B192-49C8-BBBD-FD0A7163F1AA}" srcOrd="0" destOrd="0" presId="urn:microsoft.com/office/officeart/2005/8/layout/vProcess5"/>
    <dgm:cxn modelId="{83553349-EACA-4E0F-B6C2-6909926FED23}" srcId="{4908CCEA-5283-46FA-8943-3CDFF5649934}" destId="{77AC1625-A3C8-4DCE-A807-5F5A6AD2AB3A}" srcOrd="2" destOrd="0" parTransId="{D311700E-0452-4541-B885-CBA205772FE1}" sibTransId="{E8A2A3A0-100A-4068-A48E-BAF346FCC670}"/>
    <dgm:cxn modelId="{0C405F47-E174-4A10-9F93-F16C531B4626}" srcId="{4908CCEA-5283-46FA-8943-3CDFF5649934}" destId="{F5305C5A-65CC-41DA-A023-524313C1D252}" srcOrd="0" destOrd="0" parTransId="{8C66B0CD-105D-481B-AA8C-EBC75E045865}" sibTransId="{FCC801AA-E1E4-496A-8854-4A5DE1743EE6}"/>
    <dgm:cxn modelId="{77D7B87C-0BEA-D148-82A3-F263C977C141}" type="presParOf" srcId="{9C61262B-AFB1-430C-A1F3-DC1C996261F0}" destId="{C155BFAF-AAB6-458F-AF03-74E39F06C4C3}" srcOrd="0" destOrd="0" presId="urn:microsoft.com/office/officeart/2005/8/layout/vProcess5"/>
    <dgm:cxn modelId="{13C2E361-594E-9948-BB0A-9E27AA1DDA36}" type="presParOf" srcId="{9C61262B-AFB1-430C-A1F3-DC1C996261F0}" destId="{D65F6AF0-B192-49C8-BBBD-FD0A7163F1AA}" srcOrd="1" destOrd="0" presId="urn:microsoft.com/office/officeart/2005/8/layout/vProcess5"/>
    <dgm:cxn modelId="{2B389061-52B3-3E4A-9861-4B94C3FE3221}" type="presParOf" srcId="{9C61262B-AFB1-430C-A1F3-DC1C996261F0}" destId="{7E938907-79F0-4CAF-8B41-2539DA84A35C}" srcOrd="2" destOrd="0" presId="urn:microsoft.com/office/officeart/2005/8/layout/vProcess5"/>
    <dgm:cxn modelId="{223155B1-84CC-6244-905D-83EA52190EAA}" type="presParOf" srcId="{9C61262B-AFB1-430C-A1F3-DC1C996261F0}" destId="{76F69598-178B-4C30-9914-D43B63DE8823}" srcOrd="3" destOrd="0" presId="urn:microsoft.com/office/officeart/2005/8/layout/vProcess5"/>
    <dgm:cxn modelId="{C656BF53-CB11-A343-AF0E-4BE6B462D2C8}" type="presParOf" srcId="{9C61262B-AFB1-430C-A1F3-DC1C996261F0}" destId="{78D69C77-5B42-46E2-A90C-B9BE6EC6D79C}" srcOrd="4" destOrd="0" presId="urn:microsoft.com/office/officeart/2005/8/layout/vProcess5"/>
    <dgm:cxn modelId="{29D19FEC-82D1-2C41-8B5A-71F8B2635724}" type="presParOf" srcId="{9C61262B-AFB1-430C-A1F3-DC1C996261F0}" destId="{CB574181-65DE-4C48-91D0-127ADE2C3E76}" srcOrd="5" destOrd="0" presId="urn:microsoft.com/office/officeart/2005/8/layout/vProcess5"/>
    <dgm:cxn modelId="{99ABBD27-F49D-3F48-AA16-110F8A408DD5}" type="presParOf" srcId="{9C61262B-AFB1-430C-A1F3-DC1C996261F0}" destId="{6733E652-5F0C-48E3-86E5-984E41F6AB3D}" srcOrd="6" destOrd="0" presId="urn:microsoft.com/office/officeart/2005/8/layout/vProcess5"/>
    <dgm:cxn modelId="{6BA7ECF5-B980-1145-8E1F-7500CE7E6BAF}" type="presParOf" srcId="{9C61262B-AFB1-430C-A1F3-DC1C996261F0}" destId="{7F486A84-014C-4372-AFC7-1260DBEE54C1}" srcOrd="7" destOrd="0" presId="urn:microsoft.com/office/officeart/2005/8/layout/vProcess5"/>
    <dgm:cxn modelId="{D8D188D4-4A38-9E43-80FD-FEA243AD68B6}" type="presParOf" srcId="{9C61262B-AFB1-430C-A1F3-DC1C996261F0}" destId="{E946B3C0-CCCB-4971-A9B1-9A806C2111F9}" srcOrd="8" destOrd="0" presId="urn:microsoft.com/office/officeart/2005/8/layout/vProcess5"/>
    <dgm:cxn modelId="{F1B69A94-E27E-9943-BCD8-9618E7BE4C2B}" type="presParOf" srcId="{9C61262B-AFB1-430C-A1F3-DC1C996261F0}" destId="{2DE09EE8-44E2-4003-9F3A-1C8B3B4256AA}" srcOrd="9" destOrd="0" presId="urn:microsoft.com/office/officeart/2005/8/layout/vProcess5"/>
    <dgm:cxn modelId="{7451D72C-80D7-A94D-83A5-172B85D96CF4}" type="presParOf" srcId="{9C61262B-AFB1-430C-A1F3-DC1C996261F0}" destId="{D3F0630E-A3B6-465F-BE86-E5186891A02B}" srcOrd="10" destOrd="0" presId="urn:microsoft.com/office/officeart/2005/8/layout/vProcess5"/>
    <dgm:cxn modelId="{CB608B6F-BE0D-4B45-9ADA-AADF85811033}" type="presParOf" srcId="{9C61262B-AFB1-430C-A1F3-DC1C996261F0}" destId="{2756A3A0-C2D6-40D0-83D1-FBB625BA5085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5F6AF0-B192-49C8-BBBD-FD0A7163F1AA}">
      <dsp:nvSpPr>
        <dsp:cNvPr id="0" name=""/>
        <dsp:cNvSpPr/>
      </dsp:nvSpPr>
      <dsp:spPr>
        <a:xfrm>
          <a:off x="0" y="0"/>
          <a:ext cx="5257836" cy="7386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Step 1 – </a:t>
          </a:r>
          <a:r>
            <a:rPr lang="en-US" sz="2000" i="1" kern="1200" dirty="0" smtClean="0"/>
            <a:t>calculus normalization</a:t>
          </a:r>
          <a:endParaRPr lang="zh-CN" sz="2000" kern="1200" dirty="0"/>
        </a:p>
      </dsp:txBody>
      <dsp:txXfrm>
        <a:off x="21635" y="21635"/>
        <a:ext cx="4398337" cy="695398"/>
      </dsp:txXfrm>
    </dsp:sp>
    <dsp:sp modelId="{7E938907-79F0-4CAF-8B41-2539DA84A35C}">
      <dsp:nvSpPr>
        <dsp:cNvPr id="0" name=""/>
        <dsp:cNvSpPr/>
      </dsp:nvSpPr>
      <dsp:spPr>
        <a:xfrm>
          <a:off x="440343" y="872972"/>
          <a:ext cx="5257836" cy="7386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Step 2 – </a:t>
          </a:r>
          <a:r>
            <a:rPr lang="en-US" sz="2000" i="1" kern="1200" dirty="0" smtClean="0"/>
            <a:t>semantic analysis</a:t>
          </a:r>
          <a:r>
            <a:rPr lang="en-US" sz="2000" kern="1200" dirty="0" smtClean="0"/>
            <a:t> to reject incorrect queries</a:t>
          </a:r>
          <a:endParaRPr lang="zh-CN" sz="2000" kern="1200" dirty="0"/>
        </a:p>
      </dsp:txBody>
      <dsp:txXfrm>
        <a:off x="461978" y="894607"/>
        <a:ext cx="4294088" cy="695398"/>
      </dsp:txXfrm>
    </dsp:sp>
    <dsp:sp modelId="{76F69598-178B-4C30-9914-D43B63DE8823}">
      <dsp:nvSpPr>
        <dsp:cNvPr id="0" name=""/>
        <dsp:cNvSpPr/>
      </dsp:nvSpPr>
      <dsp:spPr>
        <a:xfrm>
          <a:off x="874115" y="1745944"/>
          <a:ext cx="5257836" cy="7386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Step 3 – </a:t>
          </a:r>
          <a:r>
            <a:rPr lang="en-US" sz="2000" i="1" kern="1200" dirty="0" smtClean="0"/>
            <a:t>simplification</a:t>
          </a:r>
          <a:r>
            <a:rPr lang="en-US" sz="2000" kern="1200" dirty="0" smtClean="0"/>
            <a:t> to eliminate redundant components</a:t>
          </a:r>
          <a:endParaRPr lang="zh-CN" sz="2000" kern="1200" dirty="0"/>
        </a:p>
      </dsp:txBody>
      <dsp:txXfrm>
        <a:off x="895750" y="1767579"/>
        <a:ext cx="4300660" cy="695398"/>
      </dsp:txXfrm>
    </dsp:sp>
    <dsp:sp modelId="{78D69C77-5B42-46E2-A90C-B9BE6EC6D79C}">
      <dsp:nvSpPr>
        <dsp:cNvPr id="0" name=""/>
        <dsp:cNvSpPr/>
      </dsp:nvSpPr>
      <dsp:spPr>
        <a:xfrm>
          <a:off x="1314459" y="2618917"/>
          <a:ext cx="5257836" cy="7386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Step 4 – </a:t>
          </a:r>
          <a:r>
            <a:rPr lang="en-US" sz="2000" i="1" kern="1200" dirty="0" smtClean="0"/>
            <a:t>translation</a:t>
          </a:r>
          <a:r>
            <a:rPr lang="en-US" sz="2000" kern="1200" dirty="0" smtClean="0"/>
            <a:t> of calculus query into optimized algebra query.</a:t>
          </a:r>
          <a:endParaRPr lang="zh-CN" sz="2000" kern="1200" dirty="0"/>
        </a:p>
      </dsp:txBody>
      <dsp:txXfrm>
        <a:off x="1336094" y="2640552"/>
        <a:ext cx="4294088" cy="695398"/>
      </dsp:txXfrm>
    </dsp:sp>
    <dsp:sp modelId="{CB574181-65DE-4C48-91D0-127ADE2C3E76}">
      <dsp:nvSpPr>
        <dsp:cNvPr id="0" name=""/>
        <dsp:cNvSpPr/>
      </dsp:nvSpPr>
      <dsp:spPr>
        <a:xfrm>
          <a:off x="4777702" y="565753"/>
          <a:ext cx="480134" cy="480134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200" kern="1200"/>
        </a:p>
      </dsp:txBody>
      <dsp:txXfrm>
        <a:off x="4885732" y="565753"/>
        <a:ext cx="264074" cy="361301"/>
      </dsp:txXfrm>
    </dsp:sp>
    <dsp:sp modelId="{6733E652-5F0C-48E3-86E5-984E41F6AB3D}">
      <dsp:nvSpPr>
        <dsp:cNvPr id="0" name=""/>
        <dsp:cNvSpPr/>
      </dsp:nvSpPr>
      <dsp:spPr>
        <a:xfrm>
          <a:off x="5218045" y="1438725"/>
          <a:ext cx="480134" cy="480134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200" kern="1200"/>
        </a:p>
      </dsp:txBody>
      <dsp:txXfrm>
        <a:off x="5326075" y="1438725"/>
        <a:ext cx="264074" cy="361301"/>
      </dsp:txXfrm>
    </dsp:sp>
    <dsp:sp modelId="{7F486A84-014C-4372-AFC7-1260DBEE54C1}">
      <dsp:nvSpPr>
        <dsp:cNvPr id="0" name=""/>
        <dsp:cNvSpPr/>
      </dsp:nvSpPr>
      <dsp:spPr>
        <a:xfrm>
          <a:off x="5651817" y="2311697"/>
          <a:ext cx="480134" cy="480134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200" kern="1200"/>
        </a:p>
      </dsp:txBody>
      <dsp:txXfrm>
        <a:off x="5759847" y="2311697"/>
        <a:ext cx="264074" cy="3613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Relationship Id="rId2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Relationship Id="rId2" Type="http://schemas.openxmlformats.org/officeDocument/2006/relationships/image" Target="../media/image11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1C4C7B0A-129A-CC45-8A05-37F69CE2FC34}" type="datetimeFigureOut">
              <a:rPr lang="zh-CN" altLang="en-US"/>
              <a:pPr>
                <a:defRPr/>
              </a:pPr>
              <a:t>2017/10/10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  <a:endParaRPr lang="zh-CN" alt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6563115A-1F24-0B43-9EDC-49C907A1931B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DD93EB43-8C62-CA46-98F1-415DDC575C00}" type="slidenum">
              <a:rPr lang="zh-CN" altLang="en-US">
                <a:latin typeface="Calibri" charset="0"/>
              </a:rPr>
              <a:pPr eaLnBrk="1" hangingPunct="1"/>
              <a:t>1</a:t>
            </a:fld>
            <a:endParaRPr lang="zh-CN" altLang="en-US">
              <a:latin typeface="Calibri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157288" y="1344613"/>
            <a:ext cx="63500" cy="65087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altLang="zh-CN" smtClean="0"/>
              <a:t>Click to edit Master subtitle style</a:t>
            </a:r>
            <a:endParaRPr lang="en-US"/>
          </a:p>
        </p:txBody>
      </p:sp>
      <p:sp>
        <p:nvSpPr>
          <p:cNvPr id="6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F054A626-C229-E943-B295-DDD1D0B86E38}" type="datetime5">
              <a:rPr lang="zh-CN" altLang="en-US"/>
              <a:pPr>
                <a:defRPr/>
              </a:pPr>
              <a:t>2017/10/10</a:t>
            </a:fld>
            <a:endParaRPr lang="zh-CN" altLang="en-US"/>
          </a:p>
        </p:txBody>
      </p:sp>
      <p:sp>
        <p:nvSpPr>
          <p:cNvPr id="7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605EFB-18F6-C941-8F76-B8D66AD15DF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068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5E283E-6A72-C44D-AF7C-AFBBE25D5BFD}" type="datetime5">
              <a:rPr lang="zh-CN" altLang="en-US"/>
              <a:pPr>
                <a:defRPr/>
              </a:pPr>
              <a:t>2017/10/10</a:t>
            </a:fld>
            <a:endParaRPr lang="zh-CN" alt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62B8C7-5846-4345-A26D-2BFA3439654F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262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FE6C2C-5C3C-5643-B247-B45A25D784B7}" type="datetime5">
              <a:rPr lang="zh-CN" altLang="en-US"/>
              <a:pPr>
                <a:defRPr/>
              </a:pPr>
              <a:t>2017/10/10</a:t>
            </a:fld>
            <a:endParaRPr lang="zh-CN" alt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B38294-9552-A349-B56C-134F2CFB3AD5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4318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905AD5-DDD9-B54A-B9F6-14B7CD5C4F2F}" type="datetime5">
              <a:rPr lang="zh-CN" altLang="en-US"/>
              <a:pPr>
                <a:defRPr/>
              </a:pPr>
              <a:t>2017/10/10</a:t>
            </a:fld>
            <a:endParaRPr lang="zh-CN" alt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BC77CE-B62A-6D4F-9215-2FB49D08B25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5022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2825" y="0"/>
            <a:ext cx="68580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invGray">
          <a:xfrm>
            <a:off x="2286000" y="0"/>
            <a:ext cx="762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dist="38000" dir="10800000" algn="tl" rotWithShape="0">
              <a:srgbClr val="73726C">
                <a:alpha val="25000"/>
              </a:srgbClr>
            </a:outerShdw>
          </a:effectLst>
          <a:extLst>
            <a:ext uri="{91240B29-F687-4F45-9708-019B960494DF}">
              <a14:hiddenLine xmlns:a14="http://schemas.microsoft.com/office/drawing/2010/main" w="25400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6" name="Oval 5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408238" y="2746375"/>
            <a:ext cx="63500" cy="63500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557A2124-1D4A-334D-9DEC-84A31A95D1E7}" type="datetime5">
              <a:rPr lang="zh-CN" altLang="en-US"/>
              <a:pPr>
                <a:defRPr/>
              </a:pPr>
              <a:t>2017/10/10</a:t>
            </a:fld>
            <a:endParaRPr lang="zh-CN" alt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D3C0DE-0136-0F44-84DB-6AC920A72D2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7181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8FE409-248F-4D4E-B82E-09801DE21295}" type="datetime5">
              <a:rPr lang="zh-CN" altLang="en-US"/>
              <a:pPr>
                <a:defRPr/>
              </a:pPr>
              <a:t>2017/10/10</a:t>
            </a:fld>
            <a:endParaRPr lang="zh-CN" altLang="en-US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7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B01644-1BBE-F54D-AD39-23FAEB508147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7951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/>
          <a:lstStyle>
            <a:lvl1pPr algn="ctr">
              <a:defRPr sz="4500" b="1" cap="none" baseline="0"/>
            </a:lvl1pPr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06C25988-345A-2F44-93F5-5B0FB55CE46F}" type="datetime5">
              <a:rPr lang="zh-CN" altLang="en-US"/>
              <a:pPr>
                <a:defRPr/>
              </a:pPr>
              <a:t>2017/10/10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9A81A0-0804-FF46-A18C-6873B290DF6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1740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693F52-6FE1-BC42-871F-3568FB45F510}" type="datetime5">
              <a:rPr lang="zh-CN" altLang="en-US"/>
              <a:pPr>
                <a:defRPr/>
              </a:pPr>
              <a:t>2017/10/10</a:t>
            </a:fld>
            <a:endParaRPr lang="zh-CN" altLang="en-US"/>
          </a:p>
        </p:txBody>
      </p:sp>
      <p:sp>
        <p:nvSpPr>
          <p:cNvPr id="4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5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197201-C596-DC4E-BDAB-647E757439F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6977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14413" y="0"/>
            <a:ext cx="8129587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dist="38000" dir="10800000" algn="tl" rotWithShape="0">
              <a:srgbClr val="73726C">
                <a:alpha val="25000"/>
              </a:srgbClr>
            </a:outerShdw>
          </a:effectLst>
          <a:extLst>
            <a:ext uri="{91240B29-F687-4F45-9708-019B960494DF}">
              <a14:hiddenLine xmlns:a14="http://schemas.microsoft.com/office/drawing/2010/main" w="25400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40ABBD52-ACF3-A947-B986-0536678BEDE4}" type="datetime5">
              <a:rPr lang="zh-CN" altLang="en-US"/>
              <a:pPr>
                <a:defRPr/>
              </a:pPr>
              <a:t>2017/10/10</a:t>
            </a:fld>
            <a:endParaRPr lang="zh-CN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C49455-1B77-614E-8DC6-D3117864BD1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7252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A72108FF-CC12-DF48-A62F-2925473438C5}" type="datetime5">
              <a:rPr lang="zh-CN" altLang="en-US"/>
              <a:pPr>
                <a:defRPr/>
              </a:pPr>
              <a:t>2017/10/10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E4C75F-B8EE-C54F-A9A4-CB840A4D494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973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tIns="274320">
            <a:normAutofit/>
          </a:bodyPr>
          <a:lstStyle>
            <a:extLst/>
          </a:lstStyle>
          <a:p>
            <a:pPr indent="-283464" fontAlgn="auto">
              <a:lnSpc>
                <a:spcPts val="3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defRPr/>
            </a:pPr>
            <a:endParaRPr lang="en-US" sz="3200">
              <a:latin typeface="+mn-lt"/>
              <a:ea typeface="+mn-ea"/>
            </a:endParaRPr>
          </a:p>
        </p:txBody>
      </p:sp>
      <p:sp>
        <p:nvSpPr>
          <p:cNvPr id="6" name="Flowchart: Process 13"/>
          <p:cNvSpPr>
            <a:spLocks noChangeArrowheads="1"/>
          </p:cNvSpPr>
          <p:nvPr/>
        </p:nvSpPr>
        <p:spPr bwMode="auto">
          <a:xfrm rot="19468671">
            <a:off x="396875" y="954088"/>
            <a:ext cx="685800" cy="204787"/>
          </a:xfrm>
          <a:prstGeom prst="flowChartProcess">
            <a:avLst/>
          </a:prstGeom>
          <a:solidFill>
            <a:srgbClr val="FBFBFB">
              <a:alpha val="45097"/>
            </a:srgbClr>
          </a:solidFill>
          <a:ln w="6350" cap="rnd">
            <a:solidFill>
              <a:srgbClr val="FFFFFF"/>
            </a:solidFill>
            <a:miter lim="800000"/>
            <a:headEnd/>
            <a:tailEnd/>
          </a:ln>
          <a:effectLst>
            <a:outerShdw blurRad="63500" dist="25400" dir="3299947" sx="96001" sy="96001" algn="tl" rotWithShape="0">
              <a:srgbClr val="E9E6D1">
                <a:alpha val="39999"/>
              </a:srgbClr>
            </a:outerShdw>
          </a:effectLst>
        </p:spPr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7" name="Flowchart: Process 15"/>
          <p:cNvSpPr>
            <a:spLocks noChangeArrowheads="1"/>
          </p:cNvSpPr>
          <p:nvPr/>
        </p:nvSpPr>
        <p:spPr bwMode="auto">
          <a:xfrm rot="2103354" flipH="1">
            <a:off x="5003800" y="936625"/>
            <a:ext cx="649288" cy="204788"/>
          </a:xfrm>
          <a:prstGeom prst="flowChartProcess">
            <a:avLst/>
          </a:prstGeom>
          <a:solidFill>
            <a:srgbClr val="FBFBFB">
              <a:alpha val="45097"/>
            </a:srgbClr>
          </a:solidFill>
          <a:ln w="6350" cap="rnd">
            <a:solidFill>
              <a:srgbClr val="FFFFFF"/>
            </a:solidFill>
            <a:miter lim="800000"/>
            <a:headEnd/>
            <a:tailEnd/>
          </a:ln>
          <a:effectLst>
            <a:outerShdw blurRad="63500" dist="25400" dir="3299947" sx="96001" sy="96001" algn="tl" rotWithShape="0">
              <a:schemeClr val="bg2">
                <a:alpha val="20000"/>
              </a:schemeClr>
            </a:outerShdw>
          </a:effectLst>
        </p:spPr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tIns="274320">
            <a:normAutofit/>
          </a:bodyPr>
          <a:lstStyle>
            <a:lvl1pPr indent="0">
              <a:buNone/>
              <a:defRPr sz="3200"/>
            </a:lvl1pPr>
            <a:extLst/>
          </a:lstStyle>
          <a:p>
            <a:pPr lvl="0"/>
            <a:r>
              <a:rPr lang="en-US" altLang="zh-CN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A664D421-4219-C042-B2DC-F16A85F24E42}" type="datetime5">
              <a:rPr lang="zh-CN" altLang="en-US"/>
              <a:pPr>
                <a:defRPr/>
              </a:pPr>
              <a:t>2017/10/10</a:t>
            </a:fld>
            <a:endParaRPr lang="zh-CN" alt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946AE7-41AF-964C-AA69-F0A03F2C539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5942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168275" y="20638"/>
            <a:ext cx="1703388" cy="1703387"/>
          </a:xfrm>
          <a:prstGeom prst="ellipse">
            <a:avLst/>
          </a:prstGeom>
          <a:noFill/>
          <a:ln w="27305" cap="rnd">
            <a:solidFill>
              <a:srgbClr val="FEFBEC"/>
            </a:solidFill>
            <a:round/>
            <a:headEnd/>
            <a:tailEnd/>
          </a:ln>
          <a:effectLst>
            <a:outerShdw blurRad="63500" dist="26940" dir="5400000" algn="tl" rotWithShape="0">
              <a:srgbClr val="B1AFA3">
                <a:alpha val="8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7177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fld id="{9FD0136A-08FB-8F49-A2B2-C8DEBC5D6094}" type="datetime5">
              <a:rPr lang="zh-CN" altLang="en-US"/>
              <a:pPr>
                <a:defRPr/>
              </a:pPr>
              <a:t>2017/10/10</a:t>
            </a:fld>
            <a:endParaRPr lang="zh-CN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B4B1A0"/>
                </a:solidFill>
                <a:latin typeface="Gill Sans MT" charset="0"/>
                <a:ea typeface="华文中宋" charset="-122"/>
              </a:defRPr>
            </a:lvl1pPr>
          </a:lstStyle>
          <a:p>
            <a:fld id="{467B53B4-30E5-DA4E-802B-F37E18BB837D}" type="slidenum">
              <a:rPr lang="zh-CN" altLang="en-US"/>
              <a:pPr/>
              <a:t>‹#›</a:t>
            </a:fld>
            <a:endParaRPr lang="zh-CN" alt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dist="38000" dir="10800000" algn="tl" rotWithShape="0">
              <a:srgbClr val="73726C">
                <a:alpha val="25000"/>
              </a:srgbClr>
            </a:outerShdw>
          </a:effectLst>
          <a:extLst>
            <a:ext uri="{91240B29-F687-4F45-9708-019B960494DF}">
              <a14:hiddenLine xmlns:a14="http://schemas.microsoft.com/office/drawing/2010/main" w="25400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1" r:id="rId2"/>
    <p:sldLayoutId id="2147483737" r:id="rId3"/>
    <p:sldLayoutId id="2147483732" r:id="rId4"/>
    <p:sldLayoutId id="2147483738" r:id="rId5"/>
    <p:sldLayoutId id="2147483733" r:id="rId6"/>
    <p:sldLayoutId id="2147483739" r:id="rId7"/>
    <p:sldLayoutId id="2147483740" r:id="rId8"/>
    <p:sldLayoutId id="2147483741" r:id="rId9"/>
    <p:sldLayoutId id="2147483734" r:id="rId10"/>
    <p:sldLayoutId id="2147483735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300" kern="1200">
          <a:solidFill>
            <a:srgbClr val="11488B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11488B"/>
          </a:solidFill>
          <a:latin typeface="Gill Sans MT" pitchFamily="34" charset="0"/>
          <a:ea typeface="华文中宋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11488B"/>
          </a:solidFill>
          <a:latin typeface="Gill Sans MT" pitchFamily="34" charset="0"/>
          <a:ea typeface="华文中宋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11488B"/>
          </a:solidFill>
          <a:latin typeface="Gill Sans MT" pitchFamily="34" charset="0"/>
          <a:ea typeface="华文中宋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11488B"/>
          </a:solidFill>
          <a:latin typeface="Gill Sans MT" pitchFamily="34" charset="0"/>
          <a:ea typeface="华文中宋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300">
          <a:solidFill>
            <a:srgbClr val="11488B"/>
          </a:solidFill>
          <a:latin typeface="Gill Sans MT" pitchFamily="34" charset="0"/>
          <a:ea typeface="华文中宋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300">
          <a:solidFill>
            <a:srgbClr val="11488B"/>
          </a:solidFill>
          <a:latin typeface="Gill Sans MT" pitchFamily="34" charset="0"/>
          <a:ea typeface="华文中宋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300">
          <a:solidFill>
            <a:srgbClr val="11488B"/>
          </a:solidFill>
          <a:latin typeface="Gill Sans MT" pitchFamily="34" charset="0"/>
          <a:ea typeface="华文中宋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300">
          <a:solidFill>
            <a:srgbClr val="11488B"/>
          </a:solidFill>
          <a:latin typeface="Gill Sans MT" pitchFamily="34" charset="0"/>
          <a:ea typeface="华文中宋" pitchFamily="2" charset="-122"/>
        </a:defRPr>
      </a:lvl9pPr>
      <a:extLst/>
    </p:titleStyle>
    <p:bodyStyle>
      <a:lvl1pPr marL="365125" indent="-282575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Font typeface="Verdana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 2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0" fontAlgn="base" hangingPunct="0">
        <a:spcBef>
          <a:spcPct val="20000"/>
        </a:spcBef>
        <a:spcAft>
          <a:spcPct val="0"/>
        </a:spcAft>
        <a:buClr>
          <a:srgbClr val="9BBB59"/>
        </a:buClr>
        <a:buFont typeface="Wingdings 2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0" fontAlgn="base" hangingPunct="0">
        <a:spcBef>
          <a:spcPct val="20000"/>
        </a:spcBef>
        <a:spcAft>
          <a:spcPct val="0"/>
        </a:spcAft>
        <a:buClr>
          <a:srgbClr val="8064A2"/>
        </a:buClr>
        <a:buFont typeface="Wingdings 2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4" Type="http://schemas.openxmlformats.org/officeDocument/2006/relationships/image" Target="../media/image7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oleObject" Target="../embeddings/oleObject5.bin"/><Relationship Id="rId5" Type="http://schemas.openxmlformats.org/officeDocument/2006/relationships/image" Target="../media/image10.wmf"/><Relationship Id="rId6" Type="http://schemas.openxmlformats.org/officeDocument/2006/relationships/oleObject" Target="../embeddings/oleObject6.bin"/><Relationship Id="rId7" Type="http://schemas.openxmlformats.org/officeDocument/2006/relationships/image" Target="../media/image11.w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4" Type="http://schemas.openxmlformats.org/officeDocument/2006/relationships/image" Target="../media/image13.w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2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image" Target="../media/image4.wmf"/><Relationship Id="rId5" Type="http://schemas.openxmlformats.org/officeDocument/2006/relationships/oleObject" Target="../embeddings/oleObject3.bin"/><Relationship Id="rId6" Type="http://schemas.openxmlformats.org/officeDocument/2006/relationships/image" Target="../media/image5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1925" y="360363"/>
            <a:ext cx="7407275" cy="1471612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4400" dirty="0" smtClean="0">
                <a:solidFill>
                  <a:schemeClr val="tx2">
                    <a:satMod val="130000"/>
                  </a:schemeClr>
                </a:solidFill>
              </a:rPr>
              <a:t>Distributed Database Systems</a:t>
            </a:r>
            <a:endParaRPr lang="zh-CN" altLang="en-US" sz="4400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1925" y="1849438"/>
            <a:ext cx="7407275" cy="17526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zh-CN" altLang="en-US" sz="2800" dirty="0"/>
          </a:p>
        </p:txBody>
      </p:sp>
      <p:sp>
        <p:nvSpPr>
          <p:cNvPr id="14340" name="TextBox 3"/>
          <p:cNvSpPr txBox="1">
            <a:spLocks noChangeArrowheads="1"/>
          </p:cNvSpPr>
          <p:nvPr/>
        </p:nvSpPr>
        <p:spPr bwMode="auto">
          <a:xfrm>
            <a:off x="1428750" y="3000375"/>
            <a:ext cx="6929438" cy="280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800" dirty="0" smtClean="0">
                <a:latin typeface="Gill Sans MT" charset="0"/>
                <a:ea typeface="华文中宋" charset="-122"/>
              </a:rPr>
              <a:t>Chapter</a:t>
            </a:r>
            <a:r>
              <a:rPr lang="zh-CN" altLang="en-US" sz="2800" dirty="0" smtClean="0">
                <a:latin typeface="Gill Sans MT" charset="0"/>
                <a:ea typeface="华文中宋" charset="-122"/>
              </a:rPr>
              <a:t> </a:t>
            </a:r>
            <a:r>
              <a:rPr lang="en-US" altLang="zh-CN" sz="2800" dirty="0" smtClean="0">
                <a:latin typeface="Gill Sans MT" charset="0"/>
                <a:ea typeface="华文中宋" charset="-122"/>
              </a:rPr>
              <a:t>6</a:t>
            </a:r>
            <a:endParaRPr lang="en-US" altLang="zh-CN" sz="2800" dirty="0">
              <a:latin typeface="Gill Sans MT" charset="0"/>
              <a:ea typeface="华文中宋" charset="-122"/>
            </a:endParaRPr>
          </a:p>
          <a:p>
            <a:pPr eaLnBrk="1" hangingPunct="1"/>
            <a:endParaRPr lang="en-US" altLang="zh-CN" sz="2800" dirty="0" smtClean="0">
              <a:latin typeface="Gill Sans MT" charset="0"/>
              <a:ea typeface="华文中宋" charset="-122"/>
            </a:endParaRPr>
          </a:p>
          <a:p>
            <a:pPr eaLnBrk="1" hangingPunct="1"/>
            <a:r>
              <a:rPr lang="en-US" altLang="zh-CN" sz="6000" dirty="0" smtClean="0">
                <a:latin typeface="Gill Sans MT" charset="0"/>
                <a:ea typeface="华文中宋" charset="-122"/>
              </a:rPr>
              <a:t>Overview of Query Processing</a:t>
            </a:r>
            <a:endParaRPr lang="zh-CN" altLang="en-US" sz="2000" dirty="0">
              <a:latin typeface="Gill Sans MT" charset="0"/>
              <a:ea typeface="华文中宋" charset="-122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56333EEF-2609-444B-9194-F739F3E7431B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1</a:t>
            </a:fld>
            <a:endParaRPr lang="zh-CN" altLang="en-US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Distributed Database Systems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>
                <a:solidFill>
                  <a:schemeClr val="tx2">
                    <a:satMod val="130000"/>
                  </a:schemeClr>
                </a:solidFill>
              </a:rPr>
              <a:t>Distributed</a:t>
            </a:r>
            <a:r>
              <a:rPr lang="zh-CN" altLang="en-US" dirty="0">
                <a:solidFill>
                  <a:schemeClr val="tx2">
                    <a:satMod val="13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tx2">
                    <a:satMod val="130000"/>
                  </a:schemeClr>
                </a:solidFill>
              </a:rPr>
              <a:t>Query</a:t>
            </a:r>
            <a:r>
              <a:rPr lang="zh-CN" altLang="en-US" dirty="0">
                <a:solidFill>
                  <a:schemeClr val="tx2">
                    <a:satMod val="13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tx2">
                    <a:satMod val="130000"/>
                  </a:schemeClr>
                </a:solidFill>
              </a:rPr>
              <a:t>Processing</a:t>
            </a:r>
            <a:endParaRPr lang="en-US" altLang="zh-CN" dirty="0" smtClean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410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5125" lvl="1" indent="-282575" eaLnBrk="1" hangingPunct="1">
              <a:spcBef>
                <a:spcPts val="600"/>
              </a:spcBef>
              <a:buSzPct val="80000"/>
              <a:buFont typeface="Wingdings 2" pitchFamily="18" charset="2"/>
              <a:buChar char=""/>
              <a:defRPr/>
            </a:pPr>
            <a:r>
              <a:rPr lang="en-US" altLang="zh-CN" dirty="0" smtClean="0"/>
              <a:t>The Query Example from centralized optimization</a:t>
            </a:r>
          </a:p>
          <a:p>
            <a:pPr lvl="1" eaLnBrk="1" hangingPunct="1">
              <a:buFont typeface="Verdana" pitchFamily="34" charset="0"/>
              <a:buChar char="◦"/>
              <a:defRPr/>
            </a:pPr>
            <a:endParaRPr lang="en-US" altLang="zh-CN" dirty="0" smtClean="0"/>
          </a:p>
          <a:p>
            <a:pPr lvl="1" eaLnBrk="1" hangingPunct="1">
              <a:buFont typeface="Verdana" pitchFamily="34" charset="0"/>
              <a:buChar char="◦"/>
              <a:defRPr/>
            </a:pPr>
            <a:endParaRPr lang="en-US" altLang="zh-CN" dirty="0" smtClean="0"/>
          </a:p>
          <a:p>
            <a:pPr eaLnBrk="1" hangingPunct="1">
              <a:buFont typeface="Wingdings 2" pitchFamily="18" charset="2"/>
              <a:buChar char=""/>
              <a:defRPr/>
            </a:pPr>
            <a:endParaRPr lang="en-US" altLang="zh-CN" dirty="0" smtClean="0"/>
          </a:p>
          <a:p>
            <a:pPr eaLnBrk="1" hangingPunct="1">
              <a:buFont typeface="Wingdings 2" pitchFamily="18" charset="2"/>
              <a:buChar char=""/>
              <a:defRPr/>
            </a:pPr>
            <a:r>
              <a:rPr lang="en-US" altLang="zh-CN" dirty="0" smtClean="0"/>
              <a:t>Simple plan to execute the query :</a:t>
            </a:r>
          </a:p>
          <a:p>
            <a:pPr lvl="1" eaLnBrk="1" hangingPunct="1">
              <a:buFont typeface="Verdana" pitchFamily="34" charset="0"/>
              <a:buChar char="◦"/>
              <a:defRPr/>
            </a:pPr>
            <a:r>
              <a:rPr lang="en-US" altLang="zh-CN" dirty="0" smtClean="0"/>
              <a:t>To transport all segments to query site and execute there. </a:t>
            </a:r>
          </a:p>
          <a:p>
            <a:pPr lvl="1" eaLnBrk="1" hangingPunct="1">
              <a:buFont typeface="Verdana" pitchFamily="34" charset="0"/>
              <a:buChar char="◦"/>
              <a:defRPr/>
            </a:pPr>
            <a:r>
              <a:rPr lang="en-US" altLang="zh-CN" u="sng" dirty="0" smtClean="0">
                <a:solidFill>
                  <a:srgbClr val="FF0000"/>
                </a:solidFill>
              </a:rPr>
              <a:t>too much network traffic, very costly</a:t>
            </a:r>
            <a:r>
              <a:rPr lang="en-US" altLang="zh-CN" dirty="0" smtClean="0">
                <a:solidFill>
                  <a:srgbClr val="FF0000"/>
                </a:solidFill>
              </a:rPr>
              <a:t>.</a:t>
            </a:r>
          </a:p>
          <a:p>
            <a:pPr lvl="1" eaLnBrk="1" hangingPunct="1">
              <a:buFont typeface="Verdana" pitchFamily="34" charset="0"/>
              <a:buChar char="◦"/>
              <a:defRPr/>
            </a:pPr>
            <a:endParaRPr lang="en-US" altLang="zh-CN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5256C02B-F0C1-0146-8C42-BC9727390250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10</a:t>
            </a:fld>
            <a:endParaRPr lang="zh-CN" altLang="en-US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Distributed Database Systems</a:t>
            </a:r>
            <a:endParaRPr lang="zh-CN" altLang="en-US"/>
          </a:p>
        </p:txBody>
      </p:sp>
      <p:sp>
        <p:nvSpPr>
          <p:cNvPr id="410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>
              <a:latin typeface="Gill Sans MT" charset="0"/>
              <a:ea typeface="华文中宋" charset="-122"/>
            </a:endParaRPr>
          </a:p>
        </p:txBody>
      </p:sp>
      <p:sp>
        <p:nvSpPr>
          <p:cNvPr id="4104" name="Rectangle 3"/>
          <p:cNvSpPr>
            <a:spLocks noChangeArrowheads="1"/>
          </p:cNvSpPr>
          <p:nvPr/>
        </p:nvSpPr>
        <p:spPr bwMode="auto">
          <a:xfrm>
            <a:off x="0" y="2571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>
              <a:latin typeface="Gill Sans MT" charset="0"/>
              <a:ea typeface="华文中宋" charset="-122"/>
            </a:endParaRPr>
          </a:p>
        </p:txBody>
      </p:sp>
      <p:graphicFrame>
        <p:nvGraphicFramePr>
          <p:cNvPr id="4098" name="Object 2"/>
          <p:cNvGraphicFramePr>
            <a:graphicFrameLocks noChangeAspect="1"/>
          </p:cNvGraphicFramePr>
          <p:nvPr/>
        </p:nvGraphicFramePr>
        <p:xfrm>
          <a:off x="2000250" y="2786063"/>
          <a:ext cx="6646863" cy="760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3" name="Equation" r:id="rId3" imgW="2133360" imgH="241200" progId="Equation.3">
                  <p:embed/>
                </p:oleObj>
              </mc:Choice>
              <mc:Fallback>
                <p:oleObj name="Equation" r:id="rId3" imgW="2133360" imgH="2412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0250" y="2786063"/>
                        <a:ext cx="6646863" cy="7604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>
                <a:solidFill>
                  <a:schemeClr val="tx2">
                    <a:satMod val="130000"/>
                  </a:schemeClr>
                </a:solidFill>
              </a:rPr>
              <a:t>Distributed</a:t>
            </a:r>
            <a:r>
              <a:rPr lang="zh-CN" altLang="en-US" dirty="0">
                <a:solidFill>
                  <a:schemeClr val="tx2">
                    <a:satMod val="13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tx2">
                    <a:satMod val="130000"/>
                  </a:schemeClr>
                </a:solidFill>
              </a:rPr>
              <a:t>Query</a:t>
            </a:r>
            <a:r>
              <a:rPr lang="zh-CN" altLang="en-US" dirty="0">
                <a:solidFill>
                  <a:schemeClr val="tx2">
                    <a:satMod val="13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tx2">
                    <a:satMod val="130000"/>
                  </a:schemeClr>
                </a:solidFill>
              </a:rPr>
              <a:t>Processing</a:t>
            </a:r>
            <a:endParaRPr lang="en-US" altLang="zh-CN" dirty="0" smtClean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5125" lvl="1" indent="-282575" eaLnBrk="1" hangingPunct="1">
              <a:spcBef>
                <a:spcPts val="600"/>
              </a:spcBef>
              <a:buSzPct val="80000"/>
              <a:buFont typeface="Wingdings 2" charset="2"/>
              <a:buChar char=""/>
            </a:pPr>
            <a:r>
              <a:rPr lang="en-US" altLang="zh-CN" sz="3200"/>
              <a:t>Optimized Distributed Query Processing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B953F435-D4BC-E54D-BC1F-009EF9D46AB7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11</a:t>
            </a:fld>
            <a:endParaRPr lang="zh-CN" altLang="en-US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Distributed Database Systems</a:t>
            </a:r>
            <a:endParaRPr lang="zh-CN" altLang="en-US"/>
          </a:p>
        </p:txBody>
      </p:sp>
      <p:sp>
        <p:nvSpPr>
          <p:cNvPr id="2253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>
              <a:latin typeface="Gill Sans MT" charset="0"/>
              <a:ea typeface="华文中宋" charset="-122"/>
            </a:endParaRPr>
          </a:p>
        </p:txBody>
      </p:sp>
      <p:sp>
        <p:nvSpPr>
          <p:cNvPr id="22535" name="Rectangle 3"/>
          <p:cNvSpPr>
            <a:spLocks noChangeArrowheads="1"/>
          </p:cNvSpPr>
          <p:nvPr/>
        </p:nvSpPr>
        <p:spPr bwMode="auto">
          <a:xfrm>
            <a:off x="0" y="2571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>
              <a:latin typeface="Gill Sans MT" charset="0"/>
              <a:ea typeface="华文中宋" charset="-122"/>
            </a:endParaRPr>
          </a:p>
        </p:txBody>
      </p:sp>
      <p:pic>
        <p:nvPicPr>
          <p:cNvPr id="2253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0" y="2357438"/>
            <a:ext cx="7000875" cy="3846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>
                <a:solidFill>
                  <a:schemeClr val="tx2">
                    <a:satMod val="130000"/>
                  </a:schemeClr>
                </a:solidFill>
              </a:rPr>
              <a:t>Distributed</a:t>
            </a:r>
            <a:r>
              <a:rPr lang="zh-CN" altLang="en-US" dirty="0" smtClean="0">
                <a:solidFill>
                  <a:schemeClr val="tx2">
                    <a:satMod val="130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tx2">
                    <a:satMod val="130000"/>
                  </a:schemeClr>
                </a:solidFill>
              </a:rPr>
              <a:t>Query</a:t>
            </a:r>
            <a:r>
              <a:rPr lang="zh-CN" altLang="en-US" dirty="0" smtClean="0">
                <a:solidFill>
                  <a:schemeClr val="tx2">
                    <a:satMod val="130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tx2">
                    <a:satMod val="130000"/>
                  </a:schemeClr>
                </a:solidFill>
              </a:rPr>
              <a:t>Processing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In DDB, the query processor must consider the </a:t>
            </a:r>
            <a:r>
              <a:rPr lang="en-US" altLang="zh-CN" dirty="0">
                <a:solidFill>
                  <a:srgbClr val="C00000"/>
                </a:solidFill>
              </a:rPr>
              <a:t>communication cost </a:t>
            </a:r>
            <a:r>
              <a:rPr lang="en-US" altLang="zh-CN" dirty="0"/>
              <a:t>and </a:t>
            </a:r>
            <a:r>
              <a:rPr lang="en-US" altLang="zh-CN" dirty="0">
                <a:solidFill>
                  <a:srgbClr val="C00000"/>
                </a:solidFill>
              </a:rPr>
              <a:t>select the best site!</a:t>
            </a:r>
          </a:p>
          <a:p>
            <a:pPr eaLnBrk="1" hangingPunct="1"/>
            <a:r>
              <a:rPr lang="en-US" altLang="zh-CN" dirty="0"/>
              <a:t>Same query as last example, but G and E are </a:t>
            </a:r>
            <a:r>
              <a:rPr lang="en-US" altLang="zh-CN" dirty="0">
                <a:solidFill>
                  <a:srgbClr val="C00000"/>
                </a:solidFill>
              </a:rPr>
              <a:t>distributed</a:t>
            </a:r>
            <a:r>
              <a:rPr lang="en-US" altLang="zh-CN" dirty="0"/>
              <a:t>.</a:t>
            </a:r>
          </a:p>
          <a:p>
            <a:pPr lvl="1" eaLnBrk="1" hangingPunct="1"/>
            <a:endParaRPr lang="en-US" altLang="zh-C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02A9004D-E559-5742-9BF6-7882E7B2505A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12</a:t>
            </a:fld>
            <a:endParaRPr lang="zh-CN" altLang="en-US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Distributed Database Systems</a:t>
            </a:r>
            <a:endParaRPr lang="zh-CN" altLang="en-US"/>
          </a:p>
        </p:txBody>
      </p:sp>
      <p:sp>
        <p:nvSpPr>
          <p:cNvPr id="2048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>
              <a:latin typeface="Gill Sans MT" charset="0"/>
              <a:ea typeface="华文中宋" charset="-122"/>
            </a:endParaRPr>
          </a:p>
        </p:txBody>
      </p:sp>
      <p:sp>
        <p:nvSpPr>
          <p:cNvPr id="20487" name="Rectangle 3"/>
          <p:cNvSpPr>
            <a:spLocks noChangeArrowheads="1"/>
          </p:cNvSpPr>
          <p:nvPr/>
        </p:nvSpPr>
        <p:spPr bwMode="auto">
          <a:xfrm>
            <a:off x="0" y="2571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>
              <a:latin typeface="Gill Sans MT" charset="0"/>
              <a:ea typeface="华文中宋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750" y="2714625"/>
            <a:ext cx="7497763" cy="1143000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4400" dirty="0" smtClean="0">
                <a:solidFill>
                  <a:schemeClr val="tx2">
                    <a:satMod val="130000"/>
                  </a:schemeClr>
                </a:solidFill>
              </a:rPr>
              <a:t>Overview</a:t>
            </a:r>
            <a:r>
              <a:rPr lang="zh-CN" altLang="en-US" sz="4400" dirty="0" smtClean="0">
                <a:solidFill>
                  <a:schemeClr val="tx2">
                    <a:satMod val="130000"/>
                  </a:schemeClr>
                </a:solidFill>
              </a:rPr>
              <a:t> </a:t>
            </a:r>
            <a:r>
              <a:rPr lang="en-US" altLang="zh-CN" sz="4400" dirty="0" smtClean="0">
                <a:solidFill>
                  <a:schemeClr val="tx2">
                    <a:satMod val="130000"/>
                  </a:schemeClr>
                </a:solidFill>
              </a:rPr>
              <a:t>of Query Processing</a:t>
            </a:r>
            <a:endParaRPr lang="zh-CN" altLang="en-US" sz="4400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75887AAB-474D-724F-9D90-D2D696EA9E99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13</a:t>
            </a:fld>
            <a:endParaRPr lang="zh-CN" altLang="en-US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16370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D241683B-45A5-F942-84E0-E227FE3C5EBE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14</a:t>
            </a:fld>
            <a:endParaRPr lang="zh-CN" altLang="en-US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  <p:pic>
        <p:nvPicPr>
          <p:cNvPr id="36868" name="Picture 5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625" y="142875"/>
            <a:ext cx="4410075" cy="642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9" name="TextBox 44"/>
          <p:cNvSpPr txBox="1">
            <a:spLocks noChangeArrowheads="1"/>
          </p:cNvSpPr>
          <p:nvPr/>
        </p:nvSpPr>
        <p:spPr bwMode="auto">
          <a:xfrm>
            <a:off x="6143625" y="3000375"/>
            <a:ext cx="28575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000" dirty="0">
                <a:solidFill>
                  <a:schemeClr val="tx2"/>
                </a:solidFill>
                <a:latin typeface="Gill Sans MT" charset="0"/>
                <a:ea typeface="华文中宋" charset="-122"/>
              </a:rPr>
              <a:t>Generic Laying Scheme for Distributed Query Processing</a:t>
            </a:r>
            <a:endParaRPr lang="zh-CN" altLang="en-US" sz="2000" dirty="0">
              <a:solidFill>
                <a:schemeClr val="tx2"/>
              </a:solidFill>
              <a:latin typeface="Gill Sans MT" charset="0"/>
              <a:ea typeface="华文中宋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66001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>
                <a:solidFill>
                  <a:schemeClr val="tx2">
                    <a:satMod val="130000"/>
                  </a:schemeClr>
                </a:solidFill>
              </a:rPr>
              <a:t>Query Decomposition</a:t>
            </a:r>
            <a:endParaRPr lang="zh-CN" alt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Decompose calculus query into algebra query using global conceptual schema information.</a:t>
            </a:r>
            <a:endParaRPr lang="zh-CN" altLang="en-US"/>
          </a:p>
          <a:p>
            <a:pPr eaLnBrk="1" hangingPunct="1"/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E1E40588-6955-7F4B-A335-4484C0BC8808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15</a:t>
            </a:fld>
            <a:endParaRPr lang="zh-CN" altLang="en-US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  <p:graphicFrame>
        <p:nvGraphicFramePr>
          <p:cNvPr id="8" name="Diagram 7"/>
          <p:cNvGraphicFramePr/>
          <p:nvPr/>
        </p:nvGraphicFramePr>
        <p:xfrm>
          <a:off x="1785918" y="3071810"/>
          <a:ext cx="6572296" cy="33575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06257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>
                <a:solidFill>
                  <a:schemeClr val="tx2">
                    <a:satMod val="130000"/>
                  </a:schemeClr>
                </a:solidFill>
              </a:rPr>
              <a:t>Data Localization</a:t>
            </a:r>
            <a:endParaRPr lang="zh-CN" alt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 2" charset="2"/>
              <a:buNone/>
            </a:pPr>
            <a:r>
              <a:rPr lang="en-US" altLang="zh-CN"/>
              <a:t>	</a:t>
            </a:r>
            <a:r>
              <a:rPr lang="en-US" altLang="zh-CN" sz="4000"/>
              <a:t>Distributed query is mapped into a fragment query and simplified to produce a </a:t>
            </a:r>
            <a:r>
              <a:rPr lang="en-US" altLang="zh-CN" sz="4000" i="1">
                <a:solidFill>
                  <a:srgbClr val="C00000"/>
                </a:solidFill>
                <a:latin typeface="Times New Roman" charset="0"/>
              </a:rPr>
              <a:t>good</a:t>
            </a:r>
            <a:r>
              <a:rPr lang="en-US" altLang="zh-CN" sz="4000"/>
              <a:t> one.</a:t>
            </a:r>
            <a:endParaRPr lang="zh-CN" altLang="en-US" sz="4000"/>
          </a:p>
          <a:p>
            <a:pPr eaLnBrk="1" hangingPunct="1"/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03926A62-F861-EE46-AE58-1718B4DFFE5B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16</a:t>
            </a:fld>
            <a:endParaRPr lang="zh-CN" altLang="en-US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8410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4000" dirty="0" smtClean="0">
                <a:solidFill>
                  <a:schemeClr val="tx2">
                    <a:satMod val="130000"/>
                  </a:schemeClr>
                </a:solidFill>
              </a:rPr>
              <a:t>Global Query Optimization</a:t>
            </a:r>
            <a:endParaRPr lang="zh-CN" altLang="en-US" sz="4000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Find an execution strategy close to optimal.</a:t>
            </a:r>
          </a:p>
          <a:p>
            <a:pPr eaLnBrk="1" hangingPunct="1"/>
            <a:r>
              <a:rPr lang="en-US" altLang="zh-CN"/>
              <a:t>Find the best ordering of operations in the fragment query, including communication operations.</a:t>
            </a:r>
            <a:endParaRPr lang="zh-CN" altLang="en-US"/>
          </a:p>
          <a:p>
            <a:pPr eaLnBrk="1" hangingPunct="1"/>
            <a:r>
              <a:rPr lang="en-US" altLang="zh-CN"/>
              <a:t>Cost function defined in time is required.</a:t>
            </a:r>
            <a:endParaRPr lang="zh-CN" altLang="en-US"/>
          </a:p>
          <a:p>
            <a:pPr eaLnBrk="1" hangingPunct="1"/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703D0324-DEF6-2544-AF75-3B17596D26E5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17</a:t>
            </a:fld>
            <a:endParaRPr lang="zh-CN" altLang="en-US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00120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>
                <a:solidFill>
                  <a:schemeClr val="tx2">
                    <a:satMod val="130000"/>
                  </a:schemeClr>
                </a:solidFill>
              </a:rPr>
              <a:t>Local Query Optimization</a:t>
            </a:r>
            <a:endParaRPr lang="zh-CN" alt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 2" charset="2"/>
              <a:buNone/>
            </a:pPr>
            <a:r>
              <a:rPr lang="en-US" altLang="zh-CN" sz="4400"/>
              <a:t>	</a:t>
            </a:r>
          </a:p>
          <a:p>
            <a:pPr eaLnBrk="1" hangingPunct="1">
              <a:buFont typeface="Wingdings 2" charset="2"/>
              <a:buNone/>
            </a:pPr>
            <a:r>
              <a:rPr lang="en-US" altLang="zh-CN" sz="4400"/>
              <a:t>	Centralized system algorithms </a:t>
            </a:r>
          </a:p>
          <a:p>
            <a:pPr eaLnBrk="1" hangingPunct="1">
              <a:buFont typeface="Wingdings 2" charset="2"/>
              <a:buNone/>
            </a:pPr>
            <a:endParaRPr lang="en-US" altLang="zh-CN" sz="4400"/>
          </a:p>
          <a:p>
            <a:pPr eaLnBrk="1" hangingPunct="1">
              <a:buFont typeface="Wingdings 2" charset="2"/>
              <a:buNone/>
            </a:pPr>
            <a:r>
              <a:rPr lang="en-US" altLang="zh-CN" sz="4400"/>
              <a:t>	(to be discussed in chapter 9)</a:t>
            </a:r>
            <a:endParaRPr lang="zh-CN" altLang="en-US" sz="440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AE386FAB-F033-3E4A-A5B2-354D5F994931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18</a:t>
            </a:fld>
            <a:endParaRPr lang="zh-CN" altLang="en-US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39669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750" y="2714625"/>
            <a:ext cx="7497763" cy="1143000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4000" dirty="0" smtClean="0">
                <a:solidFill>
                  <a:schemeClr val="tx2">
                    <a:satMod val="130000"/>
                  </a:schemeClr>
                </a:solidFill>
              </a:rPr>
              <a:t>Objectives of Query Processing</a:t>
            </a:r>
            <a:endParaRPr lang="zh-CN" altLang="en-US" sz="4000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CDAA1245-7CF8-C04D-90CE-71C3E31BECF1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19</a:t>
            </a:fld>
            <a:endParaRPr lang="zh-CN" altLang="en-US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>
                <a:solidFill>
                  <a:schemeClr val="tx2">
                    <a:satMod val="130000"/>
                  </a:schemeClr>
                </a:solidFill>
              </a:rPr>
              <a:t>SQL: </a:t>
            </a:r>
            <a:r>
              <a:rPr lang="en-US" altLang="zh-CN" sz="3100" dirty="0" smtClean="0">
                <a:solidFill>
                  <a:schemeClr val="tx2">
                    <a:satMod val="130000"/>
                  </a:schemeClr>
                </a:solidFill>
              </a:rPr>
              <a:t>Non-Procedural Language of RDB</a:t>
            </a:r>
            <a:endParaRPr lang="en-US" altLang="zh-CN" dirty="0" smtClean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latin typeface="Gill Sans MT" charset="0"/>
              </a:rPr>
              <a:t>End user uses non-procedural languages to express queries</a:t>
            </a:r>
            <a:r>
              <a:rPr lang="en-US" altLang="zh-CN" dirty="0" smtClean="0">
                <a:latin typeface="Gill Sans MT" charset="0"/>
              </a:rPr>
              <a:t>.</a:t>
            </a:r>
            <a:endParaRPr lang="en-US" altLang="zh-CN" sz="2800" dirty="0">
              <a:latin typeface="Gill Sans MT" charset="0"/>
            </a:endParaRPr>
          </a:p>
          <a:p>
            <a:pPr eaLnBrk="1" hangingPunct="1"/>
            <a:endParaRPr lang="en-US" altLang="zh-CN" dirty="0" smtClean="0"/>
          </a:p>
          <a:p>
            <a:pPr lvl="1" eaLnBrk="1" hangingPunct="1">
              <a:buFont typeface="Verdana" charset="0"/>
              <a:buNone/>
            </a:pPr>
            <a:r>
              <a:rPr lang="en-US" altLang="zh-CN" sz="3200" b="1" dirty="0" smtClean="0">
                <a:solidFill>
                  <a:srgbClr val="0070C0"/>
                </a:solidFill>
                <a:latin typeface="Courier New" charset="0"/>
              </a:rPr>
              <a:t>SELECT</a:t>
            </a:r>
            <a:r>
              <a:rPr lang="en-US" altLang="zh-CN" sz="3200" dirty="0">
                <a:latin typeface="Courier New" charset="0"/>
              </a:rPr>
              <a:t>	ENO,ENAME</a:t>
            </a:r>
          </a:p>
          <a:p>
            <a:pPr lvl="1" eaLnBrk="1" hangingPunct="1">
              <a:buFont typeface="Verdana" charset="0"/>
              <a:buNone/>
            </a:pPr>
            <a:r>
              <a:rPr lang="en-US" altLang="zh-CN" sz="3200" b="1" dirty="0">
                <a:solidFill>
                  <a:srgbClr val="0070C0"/>
                </a:solidFill>
                <a:latin typeface="Courier New" charset="0"/>
              </a:rPr>
              <a:t>FROM</a:t>
            </a:r>
            <a:r>
              <a:rPr lang="en-US" altLang="zh-CN" sz="3200" dirty="0">
                <a:latin typeface="Courier New" charset="0"/>
              </a:rPr>
              <a:t>		EMP</a:t>
            </a:r>
          </a:p>
          <a:p>
            <a:pPr lvl="1" eaLnBrk="1" hangingPunct="1">
              <a:buFont typeface="Verdana" charset="0"/>
              <a:buNone/>
            </a:pPr>
            <a:r>
              <a:rPr lang="en-US" altLang="zh-CN" sz="3200" b="1" dirty="0">
                <a:solidFill>
                  <a:srgbClr val="0070C0"/>
                </a:solidFill>
                <a:latin typeface="Courier New" charset="0"/>
              </a:rPr>
              <a:t>WHERE</a:t>
            </a:r>
            <a:r>
              <a:rPr lang="en-US" altLang="zh-CN" sz="3200" dirty="0">
                <a:latin typeface="Courier New" charset="0"/>
              </a:rPr>
              <a:t>		TITLE=“Programmer</a:t>
            </a:r>
            <a:r>
              <a:rPr lang="en-US" altLang="zh-CN" sz="3200" dirty="0" smtClean="0">
                <a:latin typeface="Courier New" charset="0"/>
              </a:rPr>
              <a:t>”</a:t>
            </a:r>
          </a:p>
          <a:p>
            <a:pPr marL="365125" lvl="1" indent="-282575" eaLnBrk="1" hangingPunct="1">
              <a:spcBef>
                <a:spcPts val="600"/>
              </a:spcBef>
              <a:buSzPct val="80000"/>
              <a:buFont typeface="Wingdings 2" charset="2"/>
              <a:buChar char=""/>
            </a:pPr>
            <a:endParaRPr lang="en-US" altLang="zh-CN" sz="3200" dirty="0" smtClean="0">
              <a:solidFill>
                <a:srgbClr val="C00000"/>
              </a:solidFill>
              <a:latin typeface="Gill Sans MT" charset="0"/>
            </a:endParaRPr>
          </a:p>
          <a:p>
            <a:pPr marL="365125" lvl="1" indent="-282575" eaLnBrk="1" hangingPunct="1">
              <a:spcBef>
                <a:spcPts val="600"/>
              </a:spcBef>
              <a:buSzPct val="80000"/>
              <a:buFont typeface="Wingdings 2" charset="2"/>
              <a:buChar char=""/>
            </a:pPr>
            <a:r>
              <a:rPr lang="en-US" altLang="zh-CN" sz="3200" dirty="0" smtClean="0">
                <a:latin typeface="Gill Sans MT" charset="0"/>
              </a:rPr>
              <a:t>Formally,</a:t>
            </a:r>
            <a:r>
              <a:rPr lang="zh-CN" altLang="en-US" sz="3200" dirty="0" smtClean="0">
                <a:latin typeface="Gill Sans MT" charset="0"/>
              </a:rPr>
              <a:t> </a:t>
            </a:r>
            <a:r>
              <a:rPr lang="en-US" altLang="zh-CN" sz="3200" dirty="0" smtClean="0">
                <a:latin typeface="Gill Sans MT" charset="0"/>
              </a:rPr>
              <a:t>SQL </a:t>
            </a:r>
            <a:r>
              <a:rPr lang="en-US" altLang="zh-CN" sz="3200" dirty="0">
                <a:latin typeface="Gill Sans MT" charset="0"/>
              </a:rPr>
              <a:t>is a tuple calculus language</a:t>
            </a:r>
          </a:p>
          <a:p>
            <a:pPr lvl="1" eaLnBrk="1" hangingPunct="1">
              <a:buFont typeface="Verdana" charset="0"/>
              <a:buNone/>
            </a:pPr>
            <a:endParaRPr lang="en-US" altLang="zh-CN" sz="3200" dirty="0">
              <a:latin typeface="Courier New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9286FBC5-D12B-9148-BF48-BC5E4A20B1E1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2</a:t>
            </a:fld>
            <a:endParaRPr lang="zh-CN" altLang="en-US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Distributed Database Systems</a:t>
            </a:r>
            <a:endParaRPr lang="zh-CN" altLang="en-US"/>
          </a:p>
        </p:txBody>
      </p:sp>
      <p:sp>
        <p:nvSpPr>
          <p:cNvPr id="1536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>
              <a:latin typeface="Gill Sans MT" charset="0"/>
              <a:ea typeface="华文中宋" charset="-122"/>
            </a:endParaRPr>
          </a:p>
        </p:txBody>
      </p:sp>
      <p:sp>
        <p:nvSpPr>
          <p:cNvPr id="15367" name="Rectangle 3"/>
          <p:cNvSpPr>
            <a:spLocks noChangeArrowheads="1"/>
          </p:cNvSpPr>
          <p:nvPr/>
        </p:nvSpPr>
        <p:spPr bwMode="auto">
          <a:xfrm>
            <a:off x="0" y="2571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>
              <a:latin typeface="Gill Sans MT" charset="0"/>
              <a:ea typeface="华文中宋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4400" dirty="0" smtClean="0">
                <a:solidFill>
                  <a:schemeClr val="tx2">
                    <a:satMod val="130000"/>
                  </a:schemeClr>
                </a:solidFill>
              </a:rPr>
              <a:t>Objectives </a:t>
            </a:r>
            <a:r>
              <a:rPr lang="en-US" altLang="zh-CN" sz="4400" dirty="0" smtClean="0">
                <a:solidFill>
                  <a:schemeClr val="tx2">
                    <a:satMod val="130000"/>
                  </a:schemeClr>
                </a:solidFill>
              </a:rPr>
              <a:t>of Query Processing</a:t>
            </a:r>
            <a:endParaRPr lang="en-US" altLang="zh-CN" dirty="0" smtClean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Two-fold objectives:</a:t>
            </a:r>
          </a:p>
          <a:p>
            <a:pPr lvl="1" eaLnBrk="1" hangingPunct="1"/>
            <a:r>
              <a:rPr lang="en-US" altLang="zh-CN" sz="6000"/>
              <a:t>Transformation</a:t>
            </a:r>
            <a:r>
              <a:rPr lang="en-US" altLang="zh-CN"/>
              <a:t>, and</a:t>
            </a:r>
          </a:p>
          <a:p>
            <a:pPr lvl="1" eaLnBrk="1" hangingPunct="1"/>
            <a:r>
              <a:rPr lang="en-US" altLang="zh-CN" sz="6000"/>
              <a:t>Optimization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747A7B32-933E-AF45-B4CF-A3129CB193BB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20</a:t>
            </a:fld>
            <a:endParaRPr lang="zh-CN" altLang="en-US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Distributed Database Systems</a:t>
            </a:r>
            <a:endParaRPr lang="zh-CN" altLang="en-US"/>
          </a:p>
        </p:txBody>
      </p:sp>
      <p:sp>
        <p:nvSpPr>
          <p:cNvPr id="2458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>
              <a:latin typeface="Gill Sans MT" charset="0"/>
              <a:ea typeface="华文中宋" charset="-122"/>
            </a:endParaRPr>
          </a:p>
        </p:txBody>
      </p:sp>
      <p:sp>
        <p:nvSpPr>
          <p:cNvPr id="24583" name="Rectangle 3"/>
          <p:cNvSpPr>
            <a:spLocks noChangeArrowheads="1"/>
          </p:cNvSpPr>
          <p:nvPr/>
        </p:nvSpPr>
        <p:spPr bwMode="auto">
          <a:xfrm>
            <a:off x="0" y="2571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>
              <a:latin typeface="Gill Sans MT" charset="0"/>
              <a:ea typeface="华文中宋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4400" dirty="0" smtClean="0">
                <a:solidFill>
                  <a:schemeClr val="tx2">
                    <a:satMod val="130000"/>
                  </a:schemeClr>
                </a:solidFill>
              </a:rPr>
              <a:t>Objectives </a:t>
            </a:r>
            <a:r>
              <a:rPr lang="en-US" altLang="zh-CN" sz="4400" dirty="0" smtClean="0">
                <a:solidFill>
                  <a:schemeClr val="tx2">
                    <a:satMod val="130000"/>
                  </a:schemeClr>
                </a:solidFill>
              </a:rPr>
              <a:t>of Query Processing</a:t>
            </a:r>
            <a:endParaRPr lang="en-US" altLang="zh-CN" dirty="0" smtClean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Cost to be considered for optimization:</a:t>
            </a:r>
            <a:endParaRPr lang="zh-CN" altLang="en-US"/>
          </a:p>
          <a:p>
            <a:pPr lvl="1" eaLnBrk="1" hangingPunct="1"/>
            <a:r>
              <a:rPr lang="en-US" altLang="zh-CN" sz="6000"/>
              <a:t>CPU time</a:t>
            </a:r>
            <a:endParaRPr lang="zh-CN" altLang="en-US" sz="6000"/>
          </a:p>
          <a:p>
            <a:pPr lvl="1" eaLnBrk="1" hangingPunct="1"/>
            <a:r>
              <a:rPr lang="en-US" altLang="zh-CN" sz="6000"/>
              <a:t>I/O time</a:t>
            </a:r>
            <a:r>
              <a:rPr lang="en-US" altLang="zh-CN"/>
              <a:t>, and</a:t>
            </a:r>
            <a:endParaRPr lang="zh-CN" altLang="en-US"/>
          </a:p>
          <a:p>
            <a:pPr lvl="1" eaLnBrk="1" hangingPunct="1"/>
            <a:r>
              <a:rPr lang="en-US" altLang="zh-CN" sz="6000"/>
              <a:t>Communication time</a:t>
            </a:r>
            <a:endParaRPr lang="zh-CN" altLang="en-US" sz="60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F4ECB881-7588-3740-BDD8-3F4838D778EB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21</a:t>
            </a:fld>
            <a:endParaRPr lang="zh-CN" altLang="en-US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Distributed Database Systems</a:t>
            </a:r>
            <a:endParaRPr lang="zh-CN" altLang="en-US"/>
          </a:p>
        </p:txBody>
      </p:sp>
      <p:sp>
        <p:nvSpPr>
          <p:cNvPr id="2560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>
              <a:latin typeface="Gill Sans MT" charset="0"/>
              <a:ea typeface="华文中宋" charset="-122"/>
            </a:endParaRPr>
          </a:p>
        </p:txBody>
      </p:sp>
      <p:sp>
        <p:nvSpPr>
          <p:cNvPr id="25607" name="Rectangle 3"/>
          <p:cNvSpPr>
            <a:spLocks noChangeArrowheads="1"/>
          </p:cNvSpPr>
          <p:nvPr/>
        </p:nvSpPr>
        <p:spPr bwMode="auto">
          <a:xfrm>
            <a:off x="0" y="2571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>
              <a:latin typeface="Gill Sans MT" charset="0"/>
              <a:ea typeface="华文中宋" charset="-122"/>
            </a:endParaRPr>
          </a:p>
        </p:txBody>
      </p:sp>
      <p:sp>
        <p:nvSpPr>
          <p:cNvPr id="25608" name="Rectangle 1"/>
          <p:cNvSpPr>
            <a:spLocks noChangeArrowheads="1"/>
          </p:cNvSpPr>
          <p:nvPr/>
        </p:nvSpPr>
        <p:spPr bwMode="auto">
          <a:xfrm>
            <a:off x="1928813" y="5072063"/>
            <a:ext cx="5500687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3600">
                <a:latin typeface="Gill Sans MT" charset="0"/>
              </a:rPr>
              <a:t>WAN</a:t>
            </a:r>
            <a:r>
              <a:rPr lang="en-US" altLang="zh-CN" sz="2800">
                <a:latin typeface="Gill Sans MT" charset="0"/>
              </a:rPr>
              <a:t>: the </a:t>
            </a:r>
            <a:r>
              <a:rPr lang="en-US" altLang="zh-CN" sz="2800">
                <a:solidFill>
                  <a:srgbClr val="C00000"/>
                </a:solidFill>
                <a:latin typeface="Gill Sans MT" charset="0"/>
              </a:rPr>
              <a:t>last cost </a:t>
            </a:r>
            <a:r>
              <a:rPr lang="en-US" altLang="zh-CN" sz="2800">
                <a:latin typeface="Gill Sans MT" charset="0"/>
              </a:rPr>
              <a:t>is dominant </a:t>
            </a:r>
          </a:p>
          <a:p>
            <a:r>
              <a:rPr lang="en-US" altLang="zh-CN" sz="3600">
                <a:latin typeface="Gill Sans MT" charset="0"/>
              </a:rPr>
              <a:t>LAN</a:t>
            </a:r>
            <a:r>
              <a:rPr lang="en-US" altLang="zh-CN" sz="2800">
                <a:latin typeface="Gill Sans MT" charset="0"/>
              </a:rPr>
              <a:t>:   </a:t>
            </a:r>
            <a:r>
              <a:rPr lang="en-US" altLang="zh-CN" sz="2800">
                <a:solidFill>
                  <a:srgbClr val="C00000"/>
                </a:solidFill>
                <a:latin typeface="Gill Sans MT" charset="0"/>
              </a:rPr>
              <a:t>all three </a:t>
            </a:r>
            <a:r>
              <a:rPr lang="en-US" altLang="zh-CN" sz="2800">
                <a:latin typeface="Gill Sans MT" charset="0"/>
              </a:rPr>
              <a:t>are equal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2800" dirty="0" smtClean="0">
                <a:solidFill>
                  <a:schemeClr val="tx2">
                    <a:satMod val="130000"/>
                  </a:schemeClr>
                </a:solidFill>
              </a:rPr>
              <a:t>Complexity </a:t>
            </a:r>
            <a:r>
              <a:rPr lang="en-US" altLang="zh-CN" sz="2800" dirty="0" smtClean="0">
                <a:solidFill>
                  <a:schemeClr val="tx2">
                    <a:satMod val="130000"/>
                  </a:schemeClr>
                </a:solidFill>
              </a:rPr>
              <a:t>of Relational Algebra Operations</a:t>
            </a:r>
            <a:endParaRPr lang="zh-CN" altLang="en-US" sz="2800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51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Measured by </a:t>
            </a:r>
            <a:r>
              <a:rPr lang="en-US" altLang="zh-CN" b="1" i="1">
                <a:solidFill>
                  <a:srgbClr val="C00000"/>
                </a:solidFill>
                <a:latin typeface="Times New Roman" charset="0"/>
              </a:rPr>
              <a:t>n</a:t>
            </a:r>
            <a:r>
              <a:rPr lang="en-US" altLang="zh-CN"/>
              <a:t> (cardinality) and tuples are sorted on comparison attributes</a:t>
            </a:r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968A831E-9475-E641-A978-E4868CFDE411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22</a:t>
            </a:fld>
            <a:endParaRPr lang="zh-CN" altLang="en-US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5" name="Table 1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80938691"/>
                  </p:ext>
                </p:extLst>
              </p:nvPr>
            </p:nvGraphicFramePr>
            <p:xfrm>
              <a:off x="1691680" y="2780928"/>
              <a:ext cx="6715174" cy="314327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441696"/>
                    <a:gridCol w="2273478"/>
                  </a:tblGrid>
                  <a:tr h="62865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3200" b="0" cap="none" spc="0" dirty="0" smtClean="0">
                              <a:ln w="10160">
                                <a:solidFill>
                                  <a:schemeClr val="accent1"/>
                                </a:solidFill>
                                <a:prstDash val="solid"/>
                              </a:ln>
                              <a:solidFill>
                                <a:srgbClr val="FFFFFF"/>
                              </a:solidFill>
                              <a:effectLst>
                                <a:outerShdw blurRad="38100" dist="32000" dir="5400000" algn="tl">
                                  <a:srgbClr val="000000">
                                    <a:alpha val="30000"/>
                                  </a:srgbClr>
                                </a:outerShdw>
                              </a:effectLst>
                            </a:rPr>
                            <a:t>Operation</a:t>
                          </a:r>
                          <a:endParaRPr lang="zh-CN" altLang="en-US" sz="3200" b="0" cap="none" spc="0" dirty="0">
                            <a:ln w="10160">
                              <a:solidFill>
                                <a:schemeClr val="accent1"/>
                              </a:solidFill>
                              <a:prstDash val="solid"/>
                            </a:ln>
                            <a:solidFill>
                              <a:srgbClr val="FFFFFF"/>
                            </a:solidFill>
                            <a:effectLst>
                              <a:outerShdw blurRad="38100" dist="32000" dir="540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3200" b="0" cap="none" spc="0" dirty="0" smtClean="0">
                              <a:ln w="10160">
                                <a:solidFill>
                                  <a:schemeClr val="accent1"/>
                                </a:solidFill>
                                <a:prstDash val="solid"/>
                              </a:ln>
                              <a:solidFill>
                                <a:srgbClr val="FFFFFF"/>
                              </a:solidFill>
                              <a:effectLst>
                                <a:outerShdw blurRad="38100" dist="32000" dir="5400000" algn="tl">
                                  <a:srgbClr val="000000">
                                    <a:alpha val="30000"/>
                                  </a:srgbClr>
                                </a:outerShdw>
                              </a:effectLst>
                            </a:rPr>
                            <a:t>Complexity</a:t>
                          </a:r>
                          <a:endParaRPr lang="zh-CN" altLang="en-US" sz="3200" b="0" cap="none" spc="0" dirty="0">
                            <a:ln w="10160">
                              <a:solidFill>
                                <a:schemeClr val="accent1"/>
                              </a:solidFill>
                              <a:prstDash val="solid"/>
                            </a:ln>
                            <a:solidFill>
                              <a:srgbClr val="FFFFFF"/>
                            </a:solidFill>
                            <a:effectLst>
                              <a:outerShdw blurRad="38100" dist="32000" dir="540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endParaRPr>
                        </a:p>
                      </a:txBody>
                      <a:tcPr anchor="ctr"/>
                    </a:tc>
                  </a:tr>
                  <a:tr h="62865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altLang="zh-CN" sz="3200" b="0" i="1" smtClean="0">
                                  <a:latin typeface="Cambria Math" charset="0"/>
                                </a:rPr>
                                <m:t>𝜎</m:t>
                              </m:r>
                              <m:r>
                                <a:rPr lang="en-US" altLang="zh-CN" sz="3200" b="0" i="1" smtClean="0">
                                  <a:latin typeface="Cambria Math" charset="0"/>
                                </a:rPr>
                                <m:t>, </m:t>
                              </m:r>
                              <m:r>
                                <a:rPr lang="en-US" altLang="zh-CN" sz="3200" b="0" i="1" smtClean="0">
                                  <a:latin typeface="Cambria Math" charset="0"/>
                                </a:rPr>
                                <m:t>𝜋</m:t>
                              </m:r>
                            </m:oMath>
                          </a14:m>
                          <a:r>
                            <a:rPr lang="en-US" altLang="zh-CN" sz="2400" dirty="0" smtClean="0"/>
                            <a:t>(w.</a:t>
                          </a:r>
                          <a:r>
                            <a:rPr lang="zh-CN" altLang="en-US" sz="2400" baseline="0" dirty="0" smtClean="0"/>
                            <a:t> </a:t>
                          </a:r>
                          <a:r>
                            <a:rPr lang="en-US" altLang="zh-CN" sz="2400" baseline="0" dirty="0" smtClean="0"/>
                            <a:t>dup.</a:t>
                          </a:r>
                          <a:r>
                            <a:rPr lang="zh-CN" altLang="en-US" sz="2400" baseline="0" dirty="0" smtClean="0"/>
                            <a:t> </a:t>
                          </a:r>
                          <a:r>
                            <a:rPr lang="en-US" altLang="zh-CN" sz="2400" baseline="0" dirty="0" smtClean="0"/>
                            <a:t>elimination</a:t>
                          </a:r>
                          <a:r>
                            <a:rPr lang="en-US" altLang="zh-CN" sz="2400" dirty="0" smtClean="0"/>
                            <a:t>)</a:t>
                          </a:r>
                          <a:endParaRPr lang="zh-CN" alt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O(</a:t>
                          </a:r>
                          <a:r>
                            <a:rPr lang="en-US" altLang="zh-CN" sz="2800" i="1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n</a:t>
                          </a:r>
                          <a:r>
                            <a:rPr lang="en-US" altLang="zh-CN" sz="28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)</a:t>
                          </a:r>
                          <a:endParaRPr lang="zh-CN" altLang="en-US" sz="28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anchor="ctr"/>
                    </a:tc>
                  </a:tr>
                  <a:tr h="62865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altLang="zh-CN" sz="3200" b="0" i="1" smtClean="0">
                                  <a:latin typeface="Cambria Math" charset="0"/>
                                </a:rPr>
                                <m:t>𝜋</m:t>
                              </m:r>
                            </m:oMath>
                          </a14:m>
                          <a:r>
                            <a:rPr lang="en-US" altLang="zh-CN" sz="2400" dirty="0" smtClean="0"/>
                            <a:t>(w/o</a:t>
                          </a:r>
                          <a:r>
                            <a:rPr lang="zh-CN" altLang="en-US" sz="2400" dirty="0" smtClean="0"/>
                            <a:t> </a:t>
                          </a:r>
                          <a:r>
                            <a:rPr lang="en-US" altLang="zh-CN" sz="2400" dirty="0" smtClean="0"/>
                            <a:t>dup.</a:t>
                          </a:r>
                          <a:r>
                            <a:rPr lang="zh-CN" altLang="en-US" sz="2400" dirty="0" smtClean="0"/>
                            <a:t> </a:t>
                          </a:r>
                          <a:r>
                            <a:rPr lang="en-US" altLang="zh-CN" sz="2400" dirty="0" smtClean="0"/>
                            <a:t>elimination),</a:t>
                          </a:r>
                          <a:r>
                            <a:rPr lang="zh-CN" altLang="en-US" sz="2400" dirty="0" smtClean="0"/>
                            <a:t> </a:t>
                          </a:r>
                          <a:r>
                            <a:rPr lang="en-US" altLang="zh-CN" sz="2400" dirty="0" smtClean="0"/>
                            <a:t>GROUP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i="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O</a:t>
                          </a:r>
                          <a:r>
                            <a:rPr lang="en-US" altLang="zh-CN" sz="28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(</a:t>
                          </a:r>
                          <a:r>
                            <a:rPr lang="en-US" altLang="zh-CN" sz="2800" i="1" dirty="0" err="1" smtClean="0">
                              <a:latin typeface="Times New Roman" pitchFamily="18" charset="0"/>
                              <a:cs typeface="Times New Roman" pitchFamily="18" charset="0"/>
                            </a:rPr>
                            <a:t>n</a:t>
                          </a:r>
                          <a:r>
                            <a:rPr lang="en-US" altLang="zh-CN" sz="2800" dirty="0" err="1" smtClean="0">
                              <a:latin typeface="Times New Roman" pitchFamily="18" charset="0"/>
                              <a:cs typeface="Times New Roman" pitchFamily="18" charset="0"/>
                            </a:rPr>
                            <a:t>log</a:t>
                          </a:r>
                          <a:r>
                            <a:rPr lang="en-US" altLang="zh-CN" sz="2800" i="1" dirty="0" err="1" smtClean="0">
                              <a:latin typeface="Times New Roman" pitchFamily="18" charset="0"/>
                              <a:cs typeface="Times New Roman" pitchFamily="18" charset="0"/>
                            </a:rPr>
                            <a:t>n</a:t>
                          </a:r>
                          <a:r>
                            <a:rPr lang="en-US" altLang="zh-CN" sz="28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)</a:t>
                          </a:r>
                          <a:endParaRPr lang="zh-CN" altLang="en-US" sz="28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anchor="ctr"/>
                    </a:tc>
                  </a:tr>
                  <a:tr h="628654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800" i="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O</a:t>
                          </a:r>
                          <a:r>
                            <a:rPr lang="en-US" altLang="zh-CN" sz="28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(</a:t>
                          </a:r>
                          <a:r>
                            <a:rPr lang="en-US" altLang="zh-CN" sz="2800" i="1" dirty="0" err="1" smtClean="0">
                              <a:latin typeface="Times New Roman" pitchFamily="18" charset="0"/>
                              <a:cs typeface="Times New Roman" pitchFamily="18" charset="0"/>
                            </a:rPr>
                            <a:t>n</a:t>
                          </a:r>
                          <a:r>
                            <a:rPr lang="en-US" altLang="zh-CN" sz="2800" dirty="0" err="1" smtClean="0">
                              <a:latin typeface="Times New Roman" pitchFamily="18" charset="0"/>
                              <a:cs typeface="Times New Roman" pitchFamily="18" charset="0"/>
                            </a:rPr>
                            <a:t>log</a:t>
                          </a:r>
                          <a:r>
                            <a:rPr lang="en-US" altLang="zh-CN" sz="2800" i="1" dirty="0" err="1" smtClean="0">
                              <a:latin typeface="Times New Roman" pitchFamily="18" charset="0"/>
                              <a:cs typeface="Times New Roman" pitchFamily="18" charset="0"/>
                            </a:rPr>
                            <a:t>n</a:t>
                          </a:r>
                          <a:r>
                            <a:rPr lang="en-US" altLang="zh-CN" sz="28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)</a:t>
                          </a:r>
                          <a:endParaRPr lang="zh-CN" altLang="en-US" sz="2800" dirty="0" smtClean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anchor="ctr"/>
                    </a:tc>
                  </a:tr>
                  <a:tr h="628654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800" i="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O</a:t>
                          </a:r>
                          <a:r>
                            <a:rPr lang="en-US" altLang="zh-CN" sz="28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(</a:t>
                          </a:r>
                          <a:r>
                            <a:rPr lang="en-US" altLang="zh-CN" sz="2800" i="1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n</a:t>
                          </a:r>
                          <a:r>
                            <a:rPr lang="en-US" altLang="zh-CN" sz="2800" i="0" baseline="30000" dirty="0" smtClean="0">
                              <a:latin typeface="Times New Roman" pitchFamily="18" charset="0"/>
                              <a:cs typeface="Times New Roman" pitchFamily="18" charset="0"/>
                              <a:sym typeface="Mathematica1"/>
                            </a:rPr>
                            <a:t>2</a:t>
                          </a:r>
                          <a:r>
                            <a:rPr lang="en-US" altLang="zh-CN" sz="28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)</a:t>
                          </a:r>
                          <a:endParaRPr lang="zh-CN" altLang="en-US" sz="2800" dirty="0" smtClean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15" name="Table 1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80938691"/>
                  </p:ext>
                </p:extLst>
              </p:nvPr>
            </p:nvGraphicFramePr>
            <p:xfrm>
              <a:off x="1691680" y="2780928"/>
              <a:ext cx="6715174" cy="314327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441696"/>
                    <a:gridCol w="2273478"/>
                  </a:tblGrid>
                  <a:tr h="62865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3200" b="0" cap="none" spc="0" dirty="0" smtClean="0">
                              <a:ln w="10160">
                                <a:solidFill>
                                  <a:schemeClr val="accent1"/>
                                </a:solidFill>
                                <a:prstDash val="solid"/>
                              </a:ln>
                              <a:solidFill>
                                <a:srgbClr val="FFFFFF"/>
                              </a:solidFill>
                              <a:effectLst>
                                <a:outerShdw blurRad="38100" dist="32000" dir="5400000" algn="tl">
                                  <a:srgbClr val="000000">
                                    <a:alpha val="30000"/>
                                  </a:srgbClr>
                                </a:outerShdw>
                              </a:effectLst>
                            </a:rPr>
                            <a:t>Operation</a:t>
                          </a:r>
                          <a:endParaRPr lang="zh-CN" altLang="en-US" sz="3200" b="0" cap="none" spc="0" dirty="0">
                            <a:ln w="10160">
                              <a:solidFill>
                                <a:schemeClr val="accent1"/>
                              </a:solidFill>
                              <a:prstDash val="solid"/>
                            </a:ln>
                            <a:solidFill>
                              <a:srgbClr val="FFFFFF"/>
                            </a:solidFill>
                            <a:effectLst>
                              <a:outerShdw blurRad="38100" dist="32000" dir="540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3200" b="0" cap="none" spc="0" dirty="0" smtClean="0">
                              <a:ln w="10160">
                                <a:solidFill>
                                  <a:schemeClr val="accent1"/>
                                </a:solidFill>
                                <a:prstDash val="solid"/>
                              </a:ln>
                              <a:solidFill>
                                <a:srgbClr val="FFFFFF"/>
                              </a:solidFill>
                              <a:effectLst>
                                <a:outerShdw blurRad="38100" dist="32000" dir="5400000" algn="tl">
                                  <a:srgbClr val="000000">
                                    <a:alpha val="30000"/>
                                  </a:srgbClr>
                                </a:outerShdw>
                              </a:effectLst>
                            </a:rPr>
                            <a:t>Complexity</a:t>
                          </a:r>
                          <a:endParaRPr lang="zh-CN" altLang="en-US" sz="3200" b="0" cap="none" spc="0" dirty="0">
                            <a:ln w="10160">
                              <a:solidFill>
                                <a:schemeClr val="accent1"/>
                              </a:solidFill>
                              <a:prstDash val="solid"/>
                            </a:ln>
                            <a:solidFill>
                              <a:srgbClr val="FFFFFF"/>
                            </a:solidFill>
                            <a:effectLst>
                              <a:outerShdw blurRad="38100" dist="32000" dir="540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endParaRPr>
                        </a:p>
                      </a:txBody>
                      <a:tcPr anchor="ctr"/>
                    </a:tc>
                  </a:tr>
                  <a:tr h="62865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37" t="-100971" r="-51644" b="-3194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O(</a:t>
                          </a:r>
                          <a:r>
                            <a:rPr lang="en-US" altLang="zh-CN" sz="2800" i="1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n</a:t>
                          </a:r>
                          <a:r>
                            <a:rPr lang="en-US" altLang="zh-CN" sz="28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)</a:t>
                          </a:r>
                          <a:endParaRPr lang="zh-CN" altLang="en-US" sz="28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anchor="ctr"/>
                    </a:tc>
                  </a:tr>
                  <a:tr h="62865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37" t="-199038" r="-51644" b="-2163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i="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O</a:t>
                          </a:r>
                          <a:r>
                            <a:rPr lang="en-US" altLang="zh-CN" sz="28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(</a:t>
                          </a:r>
                          <a:r>
                            <a:rPr lang="en-US" altLang="zh-CN" sz="2800" i="1" dirty="0" err="1" smtClean="0">
                              <a:latin typeface="Times New Roman" pitchFamily="18" charset="0"/>
                              <a:cs typeface="Times New Roman" pitchFamily="18" charset="0"/>
                            </a:rPr>
                            <a:t>n</a:t>
                          </a:r>
                          <a:r>
                            <a:rPr lang="en-US" altLang="zh-CN" sz="2800" dirty="0" err="1" smtClean="0">
                              <a:latin typeface="Times New Roman" pitchFamily="18" charset="0"/>
                              <a:cs typeface="Times New Roman" pitchFamily="18" charset="0"/>
                            </a:rPr>
                            <a:t>log</a:t>
                          </a:r>
                          <a:r>
                            <a:rPr lang="en-US" altLang="zh-CN" sz="2800" i="1" dirty="0" err="1" smtClean="0">
                              <a:latin typeface="Times New Roman" pitchFamily="18" charset="0"/>
                              <a:cs typeface="Times New Roman" pitchFamily="18" charset="0"/>
                            </a:rPr>
                            <a:t>n</a:t>
                          </a:r>
                          <a:r>
                            <a:rPr lang="en-US" altLang="zh-CN" sz="28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)</a:t>
                          </a:r>
                          <a:endParaRPr lang="zh-CN" altLang="en-US" sz="28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anchor="ctr"/>
                    </a:tc>
                  </a:tr>
                  <a:tr h="628654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800" i="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O</a:t>
                          </a:r>
                          <a:r>
                            <a:rPr lang="en-US" altLang="zh-CN" sz="28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(</a:t>
                          </a:r>
                          <a:r>
                            <a:rPr lang="en-US" altLang="zh-CN" sz="2800" i="1" dirty="0" err="1" smtClean="0">
                              <a:latin typeface="Times New Roman" pitchFamily="18" charset="0"/>
                              <a:cs typeface="Times New Roman" pitchFamily="18" charset="0"/>
                            </a:rPr>
                            <a:t>n</a:t>
                          </a:r>
                          <a:r>
                            <a:rPr lang="en-US" altLang="zh-CN" sz="2800" dirty="0" err="1" smtClean="0">
                              <a:latin typeface="Times New Roman" pitchFamily="18" charset="0"/>
                              <a:cs typeface="Times New Roman" pitchFamily="18" charset="0"/>
                            </a:rPr>
                            <a:t>log</a:t>
                          </a:r>
                          <a:r>
                            <a:rPr lang="en-US" altLang="zh-CN" sz="2800" i="1" dirty="0" err="1" smtClean="0">
                              <a:latin typeface="Times New Roman" pitchFamily="18" charset="0"/>
                              <a:cs typeface="Times New Roman" pitchFamily="18" charset="0"/>
                            </a:rPr>
                            <a:t>n</a:t>
                          </a:r>
                          <a:r>
                            <a:rPr lang="en-US" altLang="zh-CN" sz="28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)</a:t>
                          </a:r>
                          <a:endParaRPr lang="zh-CN" altLang="en-US" sz="2800" dirty="0" smtClean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anchor="ctr"/>
                    </a:tc>
                  </a:tr>
                  <a:tr h="628654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800" i="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O</a:t>
                          </a:r>
                          <a:r>
                            <a:rPr lang="en-US" altLang="zh-CN" sz="28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(</a:t>
                          </a:r>
                          <a:r>
                            <a:rPr lang="en-US" altLang="zh-CN" sz="2800" i="1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n</a:t>
                          </a:r>
                          <a:r>
                            <a:rPr lang="en-US" altLang="zh-CN" sz="2800" i="0" baseline="30000" dirty="0" smtClean="0">
                              <a:latin typeface="Times New Roman" pitchFamily="18" charset="0"/>
                              <a:cs typeface="Times New Roman" pitchFamily="18" charset="0"/>
                              <a:sym typeface="Mathematica1"/>
                            </a:rPr>
                            <a:t>2</a:t>
                          </a:r>
                          <a:r>
                            <a:rPr lang="en-US" altLang="zh-CN" sz="28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)</a:t>
                          </a:r>
                          <a:endParaRPr lang="zh-CN" altLang="en-US" sz="2800" dirty="0" smtClean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Fallback>
      </mc:AlternateContent>
      <p:graphicFrame>
        <p:nvGraphicFramePr>
          <p:cNvPr id="5124" name="Object 11"/>
          <p:cNvGraphicFramePr>
            <a:graphicFrameLocks noChangeAspect="1"/>
          </p:cNvGraphicFramePr>
          <p:nvPr/>
        </p:nvGraphicFramePr>
        <p:xfrm>
          <a:off x="2768600" y="4810125"/>
          <a:ext cx="1716088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3" name="Equation" r:id="rId4" imgW="863280" imgH="203040" progId="Equation.3">
                  <p:embed/>
                </p:oleObj>
              </mc:Choice>
              <mc:Fallback>
                <p:oleObj name="Equation" r:id="rId4" imgW="863280" imgH="20304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8600" y="4810125"/>
                        <a:ext cx="1716088" cy="40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5" name="Object 12"/>
          <p:cNvGraphicFramePr>
            <a:graphicFrameLocks noChangeAspect="1"/>
          </p:cNvGraphicFramePr>
          <p:nvPr/>
        </p:nvGraphicFramePr>
        <p:xfrm>
          <a:off x="3440113" y="5534025"/>
          <a:ext cx="227012" cy="252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4" name="Equation" r:id="rId6" imgW="114120" imgH="126720" progId="Equation.3">
                  <p:embed/>
                </p:oleObj>
              </mc:Choice>
              <mc:Fallback>
                <p:oleObj name="Equation" r:id="rId6" imgW="114120" imgH="12672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0113" y="5534025"/>
                        <a:ext cx="227012" cy="252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>
                <a:solidFill>
                  <a:schemeClr val="tx2">
                    <a:satMod val="130000"/>
                  </a:schemeClr>
                </a:solidFill>
              </a:rPr>
              <a:t>Types </a:t>
            </a:r>
            <a:r>
              <a:rPr lang="en-US" altLang="zh-CN" dirty="0" smtClean="0">
                <a:solidFill>
                  <a:schemeClr val="tx2">
                    <a:satMod val="130000"/>
                  </a:schemeClr>
                </a:solidFill>
              </a:rPr>
              <a:t>of Optimization</a:t>
            </a:r>
            <a:endParaRPr lang="zh-CN" alt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614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Exhaustive search</a:t>
            </a:r>
          </a:p>
          <a:p>
            <a:pPr lvl="1" eaLnBrk="1" hangingPunct="1"/>
            <a:r>
              <a:rPr lang="en-US" altLang="zh-CN"/>
              <a:t>Workable for </a:t>
            </a:r>
            <a:r>
              <a:rPr lang="en-US" altLang="zh-CN">
                <a:solidFill>
                  <a:srgbClr val="C00000"/>
                </a:solidFill>
              </a:rPr>
              <a:t>small</a:t>
            </a:r>
            <a:r>
              <a:rPr lang="en-US" altLang="zh-CN"/>
              <a:t> solution space</a:t>
            </a:r>
          </a:p>
          <a:p>
            <a:pPr eaLnBrk="1" hangingPunct="1"/>
            <a:r>
              <a:rPr lang="en-US" altLang="zh-CN"/>
              <a:t>Heuristics</a:t>
            </a:r>
          </a:p>
          <a:p>
            <a:pPr lvl="1" eaLnBrk="1" hangingPunct="1"/>
            <a:r>
              <a:rPr lang="en-US" altLang="zh-CN"/>
              <a:t>Perform         first, </a:t>
            </a:r>
            <a:r>
              <a:rPr lang="en-US" altLang="zh-CN" sz="4000" i="1">
                <a:latin typeface="Times New Roman" charset="0"/>
              </a:rPr>
              <a:t>semi-join</a:t>
            </a:r>
            <a:r>
              <a:rPr lang="en-US" altLang="zh-CN"/>
              <a:t>, etc. for </a:t>
            </a:r>
            <a:r>
              <a:rPr lang="en-US" altLang="zh-CN">
                <a:solidFill>
                  <a:srgbClr val="C00000"/>
                </a:solidFill>
              </a:rPr>
              <a:t>large</a:t>
            </a:r>
            <a:r>
              <a:rPr lang="en-US" altLang="zh-CN"/>
              <a:t> solution space</a:t>
            </a:r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800C48B1-078D-4643-839F-B08A9D50F17C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23</a:t>
            </a:fld>
            <a:endParaRPr lang="zh-CN" altLang="en-US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  <p:sp>
        <p:nvSpPr>
          <p:cNvPr id="6151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6146" name="Object 6"/>
          <p:cNvGraphicFramePr>
            <a:graphicFrameLocks noChangeAspect="1"/>
          </p:cNvGraphicFramePr>
          <p:nvPr/>
        </p:nvGraphicFramePr>
        <p:xfrm>
          <a:off x="3419475" y="3357563"/>
          <a:ext cx="771525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0" r:id="rId3" imgW="304800" imgH="152400" progId="Unknown">
                  <p:embed/>
                </p:oleObj>
              </mc:Choice>
              <mc:Fallback>
                <p:oleObj r:id="rId3" imgW="304800" imgH="152400" progId="Unknown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475" y="3357563"/>
                        <a:ext cx="771525" cy="352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>
                <a:solidFill>
                  <a:schemeClr val="tx2">
                    <a:satMod val="130000"/>
                  </a:schemeClr>
                </a:solidFill>
              </a:rPr>
              <a:t>Optimization </a:t>
            </a:r>
            <a:r>
              <a:rPr lang="en-US" altLang="zh-CN" dirty="0" smtClean="0">
                <a:solidFill>
                  <a:schemeClr val="tx2">
                    <a:satMod val="130000"/>
                  </a:schemeClr>
                </a:solidFill>
              </a:rPr>
              <a:t>Timing</a:t>
            </a:r>
            <a:endParaRPr lang="zh-CN" alt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Static</a:t>
            </a:r>
          </a:p>
          <a:p>
            <a:pPr lvl="1" eaLnBrk="1" hangingPunct="1"/>
            <a:r>
              <a:rPr lang="en-US" altLang="zh-CN" dirty="0"/>
              <a:t>Do it </a:t>
            </a:r>
            <a:r>
              <a:rPr lang="en-US" altLang="zh-CN" dirty="0">
                <a:solidFill>
                  <a:srgbClr val="C00000"/>
                </a:solidFill>
              </a:rPr>
              <a:t>at compiling time</a:t>
            </a:r>
            <a:r>
              <a:rPr lang="en-US" altLang="zh-CN" dirty="0"/>
              <a:t> by using statistics, </a:t>
            </a:r>
            <a:r>
              <a:rPr lang="en-US" altLang="zh-CN" dirty="0" smtClean="0"/>
              <a:t>optimized </a:t>
            </a:r>
            <a:r>
              <a:rPr lang="en-US" altLang="zh-CN" dirty="0"/>
              <a:t>once, but executed many times.</a:t>
            </a:r>
          </a:p>
          <a:p>
            <a:pPr eaLnBrk="1" hangingPunct="1"/>
            <a:r>
              <a:rPr lang="en-US" altLang="zh-CN" dirty="0"/>
              <a:t>Dynamic</a:t>
            </a:r>
          </a:p>
          <a:p>
            <a:pPr lvl="1" eaLnBrk="1" hangingPunct="1"/>
            <a:r>
              <a:rPr lang="en-US" altLang="zh-CN" dirty="0"/>
              <a:t>Do it </a:t>
            </a:r>
            <a:r>
              <a:rPr lang="en-US" altLang="zh-CN" dirty="0">
                <a:solidFill>
                  <a:srgbClr val="C00000"/>
                </a:solidFill>
              </a:rPr>
              <a:t>at execution time</a:t>
            </a:r>
            <a:r>
              <a:rPr lang="en-US" altLang="zh-CN" dirty="0"/>
              <a:t>, accurate, repeated for every execution, expensive.</a:t>
            </a:r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0D0FBEE9-71A4-AE46-8ED0-DEC875E8A014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24</a:t>
            </a:fld>
            <a:endParaRPr lang="zh-CN" altLang="en-US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>
                <a:solidFill>
                  <a:schemeClr val="tx2">
                    <a:satMod val="130000"/>
                  </a:schemeClr>
                </a:solidFill>
              </a:rPr>
              <a:t>Statistics</a:t>
            </a:r>
            <a:endParaRPr lang="zh-CN" alt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Facts of</a:t>
            </a:r>
          </a:p>
          <a:p>
            <a:pPr lvl="1" eaLnBrk="1" hangingPunct="1"/>
            <a:r>
              <a:rPr lang="en-US" altLang="zh-CN"/>
              <a:t>Cardinalities</a:t>
            </a:r>
          </a:p>
          <a:p>
            <a:pPr lvl="1" eaLnBrk="1" hangingPunct="1"/>
            <a:r>
              <a:rPr lang="en-US" altLang="zh-CN"/>
              <a:t>Attribute value distribution</a:t>
            </a:r>
          </a:p>
          <a:p>
            <a:pPr lvl="1" eaLnBrk="1" hangingPunct="1"/>
            <a:r>
              <a:rPr lang="en-US" altLang="zh-CN"/>
              <a:t>Size of relation, etc.</a:t>
            </a:r>
            <a:endParaRPr lang="zh-CN" altLang="en-US"/>
          </a:p>
          <a:p>
            <a:pPr eaLnBrk="1" hangingPunct="1"/>
            <a:r>
              <a:rPr lang="en-US" altLang="zh-CN"/>
              <a:t>Provided to query optimizer and periodically updated.</a:t>
            </a:r>
            <a:endParaRPr lang="zh-CN" altLang="en-US"/>
          </a:p>
          <a:p>
            <a:pPr eaLnBrk="1" hangingPunct="1"/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1918C8BD-D0A4-3741-A5A5-BB1C677C8D63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25</a:t>
            </a:fld>
            <a:endParaRPr lang="zh-CN" altLang="en-US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>
                <a:solidFill>
                  <a:schemeClr val="tx2">
                    <a:satMod val="130000"/>
                  </a:schemeClr>
                </a:solidFill>
              </a:rPr>
              <a:t>Decision </a:t>
            </a:r>
            <a:r>
              <a:rPr lang="en-US" altLang="zh-CN" dirty="0" smtClean="0">
                <a:solidFill>
                  <a:schemeClr val="tx2">
                    <a:satMod val="130000"/>
                  </a:schemeClr>
                </a:solidFill>
              </a:rPr>
              <a:t>Site</a:t>
            </a:r>
            <a:endParaRPr lang="zh-CN" alt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For query optimization, it may be done by</a:t>
            </a:r>
            <a:endParaRPr lang="zh-CN" altLang="en-US"/>
          </a:p>
          <a:p>
            <a:pPr lvl="1" eaLnBrk="1" hangingPunct="1"/>
            <a:r>
              <a:rPr lang="en-US" altLang="zh-CN" b="1"/>
              <a:t>Single site</a:t>
            </a:r>
            <a:r>
              <a:rPr lang="en-US" altLang="zh-CN"/>
              <a:t> – </a:t>
            </a:r>
            <a:r>
              <a:rPr lang="en-US" altLang="zh-CN" i="1">
                <a:solidFill>
                  <a:srgbClr val="C00000"/>
                </a:solidFill>
                <a:latin typeface="Times New Roman" charset="0"/>
              </a:rPr>
              <a:t>centralized</a:t>
            </a:r>
            <a:r>
              <a:rPr lang="en-US" altLang="zh-CN"/>
              <a:t> approach, or</a:t>
            </a:r>
            <a:endParaRPr lang="zh-CN" altLang="en-US"/>
          </a:p>
          <a:p>
            <a:pPr lvl="1" eaLnBrk="1" hangingPunct="1"/>
            <a:r>
              <a:rPr lang="en-US" altLang="zh-CN" b="1"/>
              <a:t>All the sites involved</a:t>
            </a:r>
            <a:r>
              <a:rPr lang="en-US" altLang="zh-CN"/>
              <a:t> – </a:t>
            </a:r>
            <a:r>
              <a:rPr lang="en-US" altLang="zh-CN" i="1">
                <a:solidFill>
                  <a:srgbClr val="C00000"/>
                </a:solidFill>
                <a:latin typeface="Times New Roman" charset="0"/>
              </a:rPr>
              <a:t>distributed</a:t>
            </a:r>
            <a:r>
              <a:rPr lang="en-US" altLang="zh-CN"/>
              <a:t>, or</a:t>
            </a:r>
            <a:endParaRPr lang="zh-CN" altLang="en-US"/>
          </a:p>
          <a:p>
            <a:pPr lvl="1" eaLnBrk="1" hangingPunct="1"/>
            <a:r>
              <a:rPr lang="en-US" altLang="zh-CN" b="1"/>
              <a:t>Hybrid</a:t>
            </a:r>
            <a:r>
              <a:rPr lang="en-US" altLang="zh-CN"/>
              <a:t> – one site makes major decision in cooperation with other sites making local decisions</a:t>
            </a:r>
            <a:endParaRPr lang="zh-CN" altLang="en-US"/>
          </a:p>
          <a:p>
            <a:pPr eaLnBrk="1" hangingPunct="1"/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69BBC2AB-4260-3849-A187-225DACCF8818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26</a:t>
            </a:fld>
            <a:endParaRPr lang="zh-CN" altLang="en-US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>
                <a:solidFill>
                  <a:schemeClr val="tx2">
                    <a:satMod val="130000"/>
                  </a:schemeClr>
                </a:solidFill>
              </a:rPr>
              <a:t>SQL: </a:t>
            </a:r>
            <a:r>
              <a:rPr lang="en-US" altLang="zh-CN" sz="3100" dirty="0" smtClean="0">
                <a:solidFill>
                  <a:schemeClr val="tx2">
                    <a:satMod val="130000"/>
                  </a:schemeClr>
                </a:solidFill>
              </a:rPr>
              <a:t>Non-Procedural Language of RDB</a:t>
            </a:r>
            <a:endParaRPr lang="en-US" altLang="zh-CN" dirty="0" smtClean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102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Tuple calculus</a:t>
            </a:r>
          </a:p>
          <a:p>
            <a:pPr lvl="1" eaLnBrk="1" hangingPunct="1"/>
            <a:r>
              <a:rPr lang="fr-FR" altLang="zh-CN">
                <a:latin typeface="Times New Roman" charset="0"/>
              </a:rPr>
              <a:t>{ </a:t>
            </a:r>
            <a:r>
              <a:rPr lang="fr-FR" altLang="zh-CN" i="1">
                <a:latin typeface="Times New Roman" charset="0"/>
              </a:rPr>
              <a:t>t </a:t>
            </a:r>
            <a:r>
              <a:rPr lang="fr-FR" altLang="zh-CN">
                <a:latin typeface="Times New Roman" charset="0"/>
              </a:rPr>
              <a:t>| </a:t>
            </a:r>
            <a:r>
              <a:rPr lang="fr-FR" altLang="zh-CN" i="1">
                <a:latin typeface="Times New Roman" charset="0"/>
              </a:rPr>
              <a:t>F</a:t>
            </a:r>
            <a:r>
              <a:rPr lang="fr-FR" altLang="zh-CN">
                <a:latin typeface="Times New Roman" charset="0"/>
              </a:rPr>
              <a:t>(</a:t>
            </a:r>
            <a:r>
              <a:rPr lang="fr-FR" altLang="zh-CN" i="1">
                <a:latin typeface="Times New Roman" charset="0"/>
              </a:rPr>
              <a:t>t</a:t>
            </a:r>
            <a:r>
              <a:rPr lang="fr-FR" altLang="zh-CN">
                <a:latin typeface="Times New Roman" charset="0"/>
              </a:rPr>
              <a:t>)</a:t>
            </a:r>
            <a:r>
              <a:rPr lang="fr-FR" altLang="zh-CN" i="1">
                <a:latin typeface="Times New Roman" charset="0"/>
              </a:rPr>
              <a:t> </a:t>
            </a:r>
            <a:r>
              <a:rPr lang="fr-FR" altLang="zh-CN">
                <a:latin typeface="Times New Roman" charset="0"/>
              </a:rPr>
              <a:t>} </a:t>
            </a:r>
            <a:r>
              <a:rPr lang="en-US" altLang="zh-CN"/>
              <a:t>where:</a:t>
            </a:r>
          </a:p>
          <a:p>
            <a:pPr lvl="2" eaLnBrk="1" hangingPunct="1"/>
            <a:r>
              <a:rPr lang="en-US" altLang="zh-CN" i="1">
                <a:latin typeface="Times New Roman" charset="0"/>
              </a:rPr>
              <a:t>t </a:t>
            </a:r>
            <a:r>
              <a:rPr lang="en-US" altLang="zh-CN">
                <a:latin typeface="Times New Roman" charset="0"/>
              </a:rPr>
              <a:t>: tuple variable</a:t>
            </a:r>
          </a:p>
          <a:p>
            <a:pPr lvl="2" eaLnBrk="1" hangingPunct="1"/>
            <a:r>
              <a:rPr lang="en-US" altLang="zh-CN" i="1">
                <a:latin typeface="Times New Roman" charset="0"/>
              </a:rPr>
              <a:t>F</a:t>
            </a:r>
            <a:r>
              <a:rPr lang="en-US" altLang="zh-CN">
                <a:latin typeface="Times New Roman" charset="0"/>
              </a:rPr>
              <a:t>(</a:t>
            </a:r>
            <a:r>
              <a:rPr lang="en-US" altLang="zh-CN" i="1">
                <a:latin typeface="Times New Roman" charset="0"/>
              </a:rPr>
              <a:t>t</a:t>
            </a:r>
            <a:r>
              <a:rPr lang="en-US" altLang="zh-CN">
                <a:latin typeface="Times New Roman" charset="0"/>
              </a:rPr>
              <a:t>) : well formed formula</a:t>
            </a:r>
          </a:p>
          <a:p>
            <a:pPr eaLnBrk="1" hangingPunct="1"/>
            <a:r>
              <a:rPr lang="en-US" altLang="zh-CN"/>
              <a:t>Example</a:t>
            </a:r>
          </a:p>
          <a:p>
            <a:pPr lvl="1" eaLnBrk="1" hangingPunct="1"/>
            <a:r>
              <a:rPr lang="en-US" altLang="zh-CN"/>
              <a:t>Get the No. and name of all managers</a:t>
            </a:r>
          </a:p>
          <a:p>
            <a:pPr lvl="1" eaLnBrk="1" hangingPunct="1"/>
            <a:endParaRPr lang="zh-CN" altLang="en-US"/>
          </a:p>
          <a:p>
            <a:pPr lvl="1" eaLnBrk="1" hangingPunct="1">
              <a:buFont typeface="Verdana" charset="0"/>
              <a:buNone/>
            </a:pPr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AECB1AB1-E041-B744-9672-9F4C3BF3C939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3</a:t>
            </a:fld>
            <a:endParaRPr lang="zh-CN" altLang="en-US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Distributed Database Systems</a:t>
            </a:r>
            <a:endParaRPr lang="zh-CN" altLang="en-US"/>
          </a:p>
        </p:txBody>
      </p:sp>
      <p:sp>
        <p:nvSpPr>
          <p:cNvPr id="103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>
              <a:latin typeface="Gill Sans MT" charset="0"/>
              <a:ea typeface="华文中宋" charset="-122"/>
            </a:endParaRPr>
          </a:p>
        </p:txBody>
      </p:sp>
      <p:graphicFrame>
        <p:nvGraphicFramePr>
          <p:cNvPr id="1026" name="Object 1"/>
          <p:cNvGraphicFramePr>
            <a:graphicFrameLocks noChangeAspect="1"/>
          </p:cNvGraphicFramePr>
          <p:nvPr/>
        </p:nvGraphicFramePr>
        <p:xfrm>
          <a:off x="1071563" y="4643438"/>
          <a:ext cx="7964487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1" name="Equation" r:id="rId3" imgW="3492360" imgH="215640" progId="Equation.3">
                  <p:embed/>
                </p:oleObj>
              </mc:Choice>
              <mc:Fallback>
                <p:oleObj name="Equation" r:id="rId3" imgW="3492360" imgH="21564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1563" y="4643438"/>
                        <a:ext cx="7964487" cy="500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2" name="Rectangle 3"/>
          <p:cNvSpPr>
            <a:spLocks noChangeArrowheads="1"/>
          </p:cNvSpPr>
          <p:nvPr/>
        </p:nvSpPr>
        <p:spPr bwMode="auto">
          <a:xfrm>
            <a:off x="0" y="2571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>
              <a:latin typeface="Gill Sans MT" charset="0"/>
              <a:ea typeface="华文中宋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>
                <a:solidFill>
                  <a:schemeClr val="tx2">
                    <a:satMod val="130000"/>
                  </a:schemeClr>
                </a:solidFill>
              </a:rPr>
              <a:t>Query Processor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Query processor transforms </a:t>
            </a:r>
            <a:r>
              <a:rPr lang="en-US" altLang="zh-CN" dirty="0">
                <a:solidFill>
                  <a:srgbClr val="FF0000"/>
                </a:solidFill>
              </a:rPr>
              <a:t>queries</a:t>
            </a:r>
            <a:r>
              <a:rPr lang="en-US" altLang="zh-CN" dirty="0"/>
              <a:t> into </a:t>
            </a:r>
            <a:r>
              <a:rPr lang="en-US" altLang="zh-CN" dirty="0">
                <a:solidFill>
                  <a:srgbClr val="FF0000"/>
                </a:solidFill>
              </a:rPr>
              <a:t>procedural operations </a:t>
            </a:r>
            <a:r>
              <a:rPr lang="en-US" altLang="zh-CN" dirty="0"/>
              <a:t>to access data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2183B86E-B0D8-1346-AE6B-3C3BB2505AB3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4</a:t>
            </a:fld>
            <a:endParaRPr lang="zh-CN" altLang="en-US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Distributed Database Systems</a:t>
            </a:r>
            <a:endParaRPr lang="zh-CN" altLang="en-US"/>
          </a:p>
        </p:txBody>
      </p:sp>
      <p:sp>
        <p:nvSpPr>
          <p:cNvPr id="1639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>
              <a:latin typeface="Gill Sans MT" charset="0"/>
              <a:ea typeface="华文中宋" charset="-122"/>
            </a:endParaRPr>
          </a:p>
        </p:txBody>
      </p:sp>
      <p:sp>
        <p:nvSpPr>
          <p:cNvPr id="16391" name="Rectangle 3"/>
          <p:cNvSpPr>
            <a:spLocks noChangeArrowheads="1"/>
          </p:cNvSpPr>
          <p:nvPr/>
        </p:nvSpPr>
        <p:spPr bwMode="auto">
          <a:xfrm>
            <a:off x="0" y="2571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>
              <a:latin typeface="Gill Sans MT" charset="0"/>
              <a:ea typeface="华文中宋" charset="-122"/>
            </a:endParaRPr>
          </a:p>
        </p:txBody>
      </p:sp>
      <p:pic>
        <p:nvPicPr>
          <p:cNvPr id="1639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0238" y="3500438"/>
            <a:ext cx="6600825" cy="111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>
                <a:solidFill>
                  <a:schemeClr val="tx2">
                    <a:satMod val="130000"/>
                  </a:schemeClr>
                </a:solidFill>
              </a:rPr>
              <a:t>Query Processor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Distributed query processor has to deal with</a:t>
            </a:r>
            <a:endParaRPr lang="zh-CN" altLang="en-US"/>
          </a:p>
          <a:p>
            <a:pPr lvl="1" eaLnBrk="1" hangingPunct="1"/>
            <a:r>
              <a:rPr lang="en-US" altLang="zh-CN" sz="4400"/>
              <a:t>query decomposition</a:t>
            </a:r>
            <a:r>
              <a:rPr lang="en-US" altLang="zh-CN"/>
              <a:t>, and</a:t>
            </a:r>
            <a:endParaRPr lang="zh-CN" altLang="en-US" sz="4400"/>
          </a:p>
          <a:p>
            <a:pPr lvl="1" eaLnBrk="1" hangingPunct="1"/>
            <a:r>
              <a:rPr lang="en-US" altLang="zh-CN" sz="4400"/>
              <a:t>data localization</a:t>
            </a:r>
            <a:endParaRPr lang="zh-CN" altLang="en-US" sz="4400"/>
          </a:p>
          <a:p>
            <a:pPr eaLnBrk="1" hangingPunct="1"/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D236D1D8-0E91-7E40-89DE-9E77C3176284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5</a:t>
            </a:fld>
            <a:endParaRPr lang="zh-CN" altLang="en-US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Distributed Database Systems</a:t>
            </a:r>
            <a:endParaRPr lang="zh-CN" altLang="en-US"/>
          </a:p>
        </p:txBody>
      </p:sp>
      <p:sp>
        <p:nvSpPr>
          <p:cNvPr id="1741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>
              <a:latin typeface="Gill Sans MT" charset="0"/>
              <a:ea typeface="华文中宋" charset="-122"/>
            </a:endParaRPr>
          </a:p>
        </p:txBody>
      </p:sp>
      <p:sp>
        <p:nvSpPr>
          <p:cNvPr id="17415" name="Rectangle 3"/>
          <p:cNvSpPr>
            <a:spLocks noChangeArrowheads="1"/>
          </p:cNvSpPr>
          <p:nvPr/>
        </p:nvSpPr>
        <p:spPr bwMode="auto">
          <a:xfrm>
            <a:off x="0" y="2571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>
              <a:latin typeface="Gill Sans MT" charset="0"/>
              <a:ea typeface="华文中宋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750" y="2714625"/>
            <a:ext cx="7497763" cy="1143000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4400" dirty="0" smtClean="0">
                <a:solidFill>
                  <a:schemeClr val="tx2">
                    <a:satMod val="130000"/>
                  </a:schemeClr>
                </a:solidFill>
              </a:rPr>
              <a:t>Query Processing Problems</a:t>
            </a:r>
            <a:endParaRPr lang="zh-CN" altLang="en-US" sz="4400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BCFFDD54-57AD-6746-B355-E15A1084B605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6</a:t>
            </a:fld>
            <a:endParaRPr lang="zh-CN" altLang="en-US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>
                <a:solidFill>
                  <a:schemeClr val="tx2">
                    <a:satMod val="130000"/>
                  </a:schemeClr>
                </a:solidFill>
              </a:rPr>
              <a:t>Centralized</a:t>
            </a:r>
            <a:r>
              <a:rPr lang="zh-CN" altLang="en-US" dirty="0" smtClean="0">
                <a:solidFill>
                  <a:schemeClr val="tx2">
                    <a:satMod val="130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tx2">
                    <a:satMod val="130000"/>
                  </a:schemeClr>
                </a:solidFill>
              </a:rPr>
              <a:t>Query</a:t>
            </a:r>
            <a:r>
              <a:rPr lang="zh-CN" altLang="en-US" dirty="0" smtClean="0">
                <a:solidFill>
                  <a:schemeClr val="tx2">
                    <a:satMod val="130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tx2">
                    <a:satMod val="130000"/>
                  </a:schemeClr>
                </a:solidFill>
              </a:rPr>
              <a:t>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buFont typeface="Wingdings 2" pitchFamily="18" charset="2"/>
              <a:buChar char=""/>
              <a:defRPr/>
            </a:pPr>
            <a:r>
              <a:rPr lang="en-US" altLang="zh-CN" dirty="0" smtClean="0"/>
              <a:t>Centralized query processor must</a:t>
            </a:r>
            <a:endParaRPr lang="zh-CN" altLang="en-US" dirty="0" smtClean="0"/>
          </a:p>
          <a:p>
            <a:pPr lvl="1" eaLnBrk="1" hangingPunct="1">
              <a:lnSpc>
                <a:spcPct val="90000"/>
              </a:lnSpc>
              <a:buFont typeface="Verdana" pitchFamily="34" charset="0"/>
              <a:buChar char="◦"/>
              <a:defRPr/>
            </a:pPr>
            <a:r>
              <a:rPr lang="en-US" altLang="zh-CN" sz="3600" dirty="0" smtClean="0"/>
              <a:t>transform calculus query into algebra operations</a:t>
            </a:r>
            <a:r>
              <a:rPr lang="en-US" altLang="zh-CN" dirty="0" smtClean="0"/>
              <a:t>, and</a:t>
            </a:r>
            <a:endParaRPr lang="zh-CN" altLang="en-US" dirty="0" smtClean="0"/>
          </a:p>
          <a:p>
            <a:pPr lvl="1" eaLnBrk="1" hangingPunct="1">
              <a:lnSpc>
                <a:spcPct val="90000"/>
              </a:lnSpc>
              <a:buFont typeface="Verdana" pitchFamily="34" charset="0"/>
              <a:buChar char="◦"/>
              <a:defRPr/>
            </a:pPr>
            <a:r>
              <a:rPr lang="en-US" altLang="zh-CN" sz="3600" dirty="0" smtClean="0"/>
              <a:t>choose the best execution plan</a:t>
            </a:r>
            <a:endParaRPr lang="zh-CN" altLang="en-US" sz="3600" dirty="0" smtClean="0"/>
          </a:p>
          <a:p>
            <a:pPr eaLnBrk="1" hangingPunct="1">
              <a:lnSpc>
                <a:spcPct val="90000"/>
              </a:lnSpc>
              <a:buFont typeface="Wingdings 2" pitchFamily="18" charset="2"/>
              <a:buChar char=""/>
              <a:defRPr/>
            </a:pPr>
            <a:r>
              <a:rPr lang="en-US" altLang="zh-CN" dirty="0" smtClean="0"/>
              <a:t>Example:</a:t>
            </a:r>
          </a:p>
          <a:p>
            <a:pPr eaLnBrk="1" hangingPunct="1">
              <a:lnSpc>
                <a:spcPct val="90000"/>
              </a:lnSpc>
              <a:buFont typeface="Wingdings 2" pitchFamily="18" charset="2"/>
              <a:buNone/>
              <a:defRPr/>
            </a:pPr>
            <a:r>
              <a:rPr lang="en-US" altLang="zh-CN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	SELECT</a:t>
            </a: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	ENAME</a:t>
            </a:r>
          </a:p>
          <a:p>
            <a:pPr eaLnBrk="1" hangingPunct="1">
              <a:lnSpc>
                <a:spcPct val="90000"/>
              </a:lnSpc>
              <a:buFont typeface="Wingdings 2" pitchFamily="18" charset="2"/>
              <a:buNone/>
              <a:defRPr/>
            </a:pPr>
            <a:r>
              <a:rPr lang="en-US" altLang="zh-CN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	FROM</a:t>
            </a: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	EMP E,ASG G</a:t>
            </a:r>
          </a:p>
          <a:p>
            <a:pPr eaLnBrk="1" hangingPunct="1">
              <a:lnSpc>
                <a:spcPct val="90000"/>
              </a:lnSpc>
              <a:buFont typeface="Wingdings 2" pitchFamily="18" charset="2"/>
              <a:buNone/>
              <a:defRPr/>
            </a:pPr>
            <a:r>
              <a:rPr lang="en-US" altLang="zh-CN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	WHERE</a:t>
            </a: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	E.ENO = G.ENO</a:t>
            </a:r>
          </a:p>
          <a:p>
            <a:pPr eaLnBrk="1" hangingPunct="1">
              <a:lnSpc>
                <a:spcPct val="90000"/>
              </a:lnSpc>
              <a:buFont typeface="Wingdings 2" pitchFamily="18" charset="2"/>
              <a:buNone/>
              <a:defRPr/>
            </a:pP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zh-CN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AND</a:t>
            </a: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 RESP=“Manager”</a:t>
            </a:r>
            <a:endParaRPr lang="zh-CN" altLang="en-US" dirty="0" smtClean="0"/>
          </a:p>
          <a:p>
            <a:pPr eaLnBrk="1" hangingPunct="1">
              <a:lnSpc>
                <a:spcPct val="90000"/>
              </a:lnSpc>
              <a:buFont typeface="Wingdings 2" pitchFamily="18" charset="2"/>
              <a:buChar char=""/>
              <a:defRPr/>
            </a:pPr>
            <a:endParaRPr lang="en-US" altLang="zh-CN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55CAFA66-AF78-474F-B27F-D838855CEBE9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7</a:t>
            </a:fld>
            <a:endParaRPr lang="zh-CN" altLang="en-US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Distributed Database Systems</a:t>
            </a:r>
            <a:endParaRPr lang="zh-CN" altLang="en-US"/>
          </a:p>
        </p:txBody>
      </p:sp>
      <p:sp>
        <p:nvSpPr>
          <p:cNvPr id="1946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>
              <a:latin typeface="Gill Sans MT" charset="0"/>
              <a:ea typeface="华文中宋" charset="-122"/>
            </a:endParaRPr>
          </a:p>
        </p:txBody>
      </p:sp>
      <p:sp>
        <p:nvSpPr>
          <p:cNvPr id="19463" name="Rectangle 3"/>
          <p:cNvSpPr>
            <a:spLocks noChangeArrowheads="1"/>
          </p:cNvSpPr>
          <p:nvPr/>
        </p:nvSpPr>
        <p:spPr bwMode="auto">
          <a:xfrm>
            <a:off x="0" y="2571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>
              <a:latin typeface="Gill Sans MT" charset="0"/>
              <a:ea typeface="华文中宋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>
                <a:solidFill>
                  <a:schemeClr val="tx2">
                    <a:satMod val="130000"/>
                  </a:schemeClr>
                </a:solidFill>
              </a:rPr>
              <a:t>Centralized</a:t>
            </a:r>
            <a:r>
              <a:rPr lang="zh-CN" altLang="en-US" dirty="0">
                <a:solidFill>
                  <a:schemeClr val="tx2">
                    <a:satMod val="13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tx2">
                    <a:satMod val="130000"/>
                  </a:schemeClr>
                </a:solidFill>
              </a:rPr>
              <a:t>Query</a:t>
            </a:r>
            <a:r>
              <a:rPr lang="zh-CN" altLang="en-US" dirty="0">
                <a:solidFill>
                  <a:schemeClr val="tx2">
                    <a:satMod val="13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tx2">
                    <a:satMod val="130000"/>
                  </a:schemeClr>
                </a:solidFill>
              </a:rPr>
              <a:t>Processing</a:t>
            </a:r>
            <a:endParaRPr lang="en-US" altLang="zh-CN" dirty="0" smtClean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07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Relational Algebra 1</a:t>
            </a:r>
          </a:p>
          <a:p>
            <a:pPr eaLnBrk="1" hangingPunct="1"/>
            <a:endParaRPr lang="en-US" altLang="zh-CN"/>
          </a:p>
          <a:p>
            <a:pPr eaLnBrk="1" hangingPunct="1"/>
            <a:endParaRPr lang="en-US" altLang="zh-CN"/>
          </a:p>
          <a:p>
            <a:pPr eaLnBrk="1" hangingPunct="1"/>
            <a:r>
              <a:rPr lang="en-US" altLang="zh-CN"/>
              <a:t>Relational Algebra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293E61E7-A6F9-8A4C-8347-E1F85038F2CB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8</a:t>
            </a:fld>
            <a:endParaRPr lang="zh-CN" altLang="en-US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Distributed Database Systems</a:t>
            </a:r>
            <a:endParaRPr lang="zh-CN" altLang="en-US"/>
          </a:p>
        </p:txBody>
      </p:sp>
      <p:sp>
        <p:nvSpPr>
          <p:cNvPr id="308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>
              <a:latin typeface="Gill Sans MT" charset="0"/>
              <a:ea typeface="华文中宋" charset="-122"/>
            </a:endParaRPr>
          </a:p>
        </p:txBody>
      </p:sp>
      <p:sp>
        <p:nvSpPr>
          <p:cNvPr id="3081" name="Rectangle 3"/>
          <p:cNvSpPr>
            <a:spLocks noChangeArrowheads="1"/>
          </p:cNvSpPr>
          <p:nvPr/>
        </p:nvSpPr>
        <p:spPr bwMode="auto">
          <a:xfrm>
            <a:off x="0" y="2571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>
              <a:latin typeface="Gill Sans MT" charset="0"/>
              <a:ea typeface="华文中宋" charset="-122"/>
            </a:endParaRPr>
          </a:p>
        </p:txBody>
      </p:sp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1643063" y="3857625"/>
          <a:ext cx="6165850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7" name="公式" r:id="rId3" imgW="2082600" imgH="241200" progId="Equation.3">
                  <p:embed/>
                </p:oleObj>
              </mc:Choice>
              <mc:Fallback>
                <p:oleObj name="公式" r:id="rId3" imgW="2082600" imgH="2412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3063" y="3857625"/>
                        <a:ext cx="6165850" cy="714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5" name="Object 4"/>
          <p:cNvGraphicFramePr>
            <a:graphicFrameLocks noChangeAspect="1"/>
          </p:cNvGraphicFramePr>
          <p:nvPr/>
        </p:nvGraphicFramePr>
        <p:xfrm>
          <a:off x="1643063" y="2214563"/>
          <a:ext cx="7180262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8" name="Equation" r:id="rId5" imgW="2425680" imgH="241200" progId="Equation.3">
                  <p:embed/>
                </p:oleObj>
              </mc:Choice>
              <mc:Fallback>
                <p:oleObj name="Equation" r:id="rId5" imgW="2425680" imgH="241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3063" y="2214563"/>
                        <a:ext cx="7180262" cy="714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2" name="Rectangle 11"/>
          <p:cNvSpPr>
            <a:spLocks noChangeArrowheads="1"/>
          </p:cNvSpPr>
          <p:nvPr/>
        </p:nvSpPr>
        <p:spPr bwMode="auto">
          <a:xfrm>
            <a:off x="1571625" y="4786313"/>
            <a:ext cx="6429375" cy="1138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800">
                <a:solidFill>
                  <a:srgbClr val="C00000"/>
                </a:solidFill>
                <a:latin typeface="Gill Sans MT" charset="0"/>
                <a:ea typeface="华文中宋" charset="-122"/>
              </a:rPr>
              <a:t>Execution </a:t>
            </a:r>
            <a:r>
              <a:rPr lang="en-US" altLang="zh-CN" sz="4000">
                <a:solidFill>
                  <a:srgbClr val="C00000"/>
                </a:solidFill>
                <a:latin typeface="Gill Sans MT" charset="0"/>
                <a:ea typeface="华文中宋" charset="-122"/>
              </a:rPr>
              <a:t>plan 2</a:t>
            </a:r>
            <a:r>
              <a:rPr lang="en-US" altLang="zh-CN" sz="2800">
                <a:solidFill>
                  <a:srgbClr val="C00000"/>
                </a:solidFill>
                <a:latin typeface="Gill Sans MT" charset="0"/>
                <a:ea typeface="华文中宋" charset="-122"/>
              </a:rPr>
              <a:t> is better for consuming less resources!</a:t>
            </a:r>
            <a:endParaRPr lang="zh-CN" altLang="en-US" sz="2800">
              <a:solidFill>
                <a:srgbClr val="C00000"/>
              </a:solidFill>
              <a:latin typeface="Gill Sans MT" charset="0"/>
              <a:ea typeface="华文中宋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>
                <a:solidFill>
                  <a:schemeClr val="tx2">
                    <a:satMod val="130000"/>
                  </a:schemeClr>
                </a:solidFill>
              </a:rPr>
              <a:t>Distributed</a:t>
            </a:r>
            <a:r>
              <a:rPr lang="zh-CN" altLang="en-US" dirty="0">
                <a:solidFill>
                  <a:schemeClr val="tx2">
                    <a:satMod val="13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tx2">
                    <a:satMod val="130000"/>
                  </a:schemeClr>
                </a:solidFill>
              </a:rPr>
              <a:t>Query</a:t>
            </a:r>
            <a:r>
              <a:rPr lang="zh-CN" altLang="en-US" dirty="0">
                <a:solidFill>
                  <a:schemeClr val="tx2">
                    <a:satMod val="13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tx2">
                    <a:satMod val="130000"/>
                  </a:schemeClr>
                </a:solidFill>
              </a:rPr>
              <a:t>Processing</a:t>
            </a:r>
            <a:endParaRPr lang="en-US" altLang="zh-CN" dirty="0" smtClean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Let</a:t>
            </a:r>
            <a:r>
              <a:rPr lang="zh-CN" altLang="en-US" dirty="0" smtClean="0"/>
              <a:t> </a:t>
            </a:r>
            <a:r>
              <a:rPr lang="en-US" altLang="zh-CN" dirty="0" smtClean="0"/>
              <a:t>us</a:t>
            </a:r>
            <a:r>
              <a:rPr lang="zh-CN" altLang="en-US" dirty="0" smtClean="0"/>
              <a:t> </a:t>
            </a:r>
            <a:r>
              <a:rPr lang="en-US" altLang="zh-CN" dirty="0" smtClean="0"/>
              <a:t>consider</a:t>
            </a:r>
            <a:r>
              <a:rPr lang="zh-CN" altLang="en-US" dirty="0" smtClean="0"/>
              <a:t> </a:t>
            </a:r>
            <a:r>
              <a:rPr lang="en-US" altLang="zh-CN" dirty="0" smtClean="0"/>
              <a:t>an</a:t>
            </a:r>
            <a:r>
              <a:rPr lang="zh-CN" altLang="en-US" dirty="0" smtClean="0"/>
              <a:t> </a:t>
            </a:r>
            <a:r>
              <a:rPr lang="en-US" altLang="zh-CN" dirty="0" smtClean="0"/>
              <a:t>example</a:t>
            </a:r>
          </a:p>
          <a:p>
            <a:pPr lvl="1" eaLnBrk="1" hangingPunct="1"/>
            <a:r>
              <a:rPr lang="en-US" altLang="zh-CN" dirty="0" smtClean="0"/>
              <a:t>Fragments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 </a:t>
            </a:r>
            <a:r>
              <a:rPr lang="en-US" altLang="zh-CN" dirty="0"/>
              <a:t>Distribution of E and G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677FC58C-D5A5-C84B-82F8-FFDB65BD3B7F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9</a:t>
            </a:fld>
            <a:endParaRPr lang="zh-CN" altLang="en-US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Distributed Database Systems</a:t>
            </a:r>
            <a:endParaRPr lang="zh-CN" altLang="en-US"/>
          </a:p>
        </p:txBody>
      </p:sp>
      <p:sp>
        <p:nvSpPr>
          <p:cNvPr id="215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>
              <a:latin typeface="Gill Sans MT" charset="0"/>
              <a:ea typeface="华文中宋" charset="-122"/>
            </a:endParaRPr>
          </a:p>
        </p:txBody>
      </p:sp>
      <p:sp>
        <p:nvSpPr>
          <p:cNvPr id="21511" name="Rectangle 3"/>
          <p:cNvSpPr>
            <a:spLocks noChangeArrowheads="1"/>
          </p:cNvSpPr>
          <p:nvPr/>
        </p:nvSpPr>
        <p:spPr bwMode="auto">
          <a:xfrm>
            <a:off x="0" y="2571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>
              <a:latin typeface="Gill Sans MT" charset="0"/>
              <a:ea typeface="华文中宋" charset="-122"/>
            </a:endParaRPr>
          </a:p>
        </p:txBody>
      </p:sp>
      <p:pic>
        <p:nvPicPr>
          <p:cNvPr id="2151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6022" y="2778596"/>
            <a:ext cx="6202362" cy="331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1291</TotalTime>
  <Words>638</Words>
  <Application>Microsoft Macintosh PowerPoint</Application>
  <PresentationFormat>On-screen Show (4:3)</PresentationFormat>
  <Paragraphs>172</Paragraphs>
  <Slides>26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26</vt:i4>
      </vt:variant>
    </vt:vector>
  </HeadingPairs>
  <TitlesOfParts>
    <vt:vector size="41" baseType="lpstr">
      <vt:lpstr>Calibri</vt:lpstr>
      <vt:lpstr>Cambria Math</vt:lpstr>
      <vt:lpstr>Courier New</vt:lpstr>
      <vt:lpstr>Gill Sans MT</vt:lpstr>
      <vt:lpstr>Mathematica1</vt:lpstr>
      <vt:lpstr>Times New Roman</vt:lpstr>
      <vt:lpstr>Verdana</vt:lpstr>
      <vt:lpstr>Wingdings 2</vt:lpstr>
      <vt:lpstr>华文中宋</vt:lpstr>
      <vt:lpstr>宋体</vt:lpstr>
      <vt:lpstr>Arial</vt:lpstr>
      <vt:lpstr>Solstice</vt:lpstr>
      <vt:lpstr>Equation</vt:lpstr>
      <vt:lpstr>公式</vt:lpstr>
      <vt:lpstr>Unknown</vt:lpstr>
      <vt:lpstr>Distributed Database Systems</vt:lpstr>
      <vt:lpstr>SQL: Non-Procedural Language of RDB</vt:lpstr>
      <vt:lpstr>SQL: Non-Procedural Language of RDB</vt:lpstr>
      <vt:lpstr>Query Processor</vt:lpstr>
      <vt:lpstr>Query Processor</vt:lpstr>
      <vt:lpstr>Query Processing Problems</vt:lpstr>
      <vt:lpstr>Centralized Query Processing</vt:lpstr>
      <vt:lpstr>Centralized Query Processing</vt:lpstr>
      <vt:lpstr>Distributed Query Processing</vt:lpstr>
      <vt:lpstr>Distributed Query Processing</vt:lpstr>
      <vt:lpstr>Distributed Query Processing</vt:lpstr>
      <vt:lpstr>Distributed Query Processing</vt:lpstr>
      <vt:lpstr>Overview of Query Processing</vt:lpstr>
      <vt:lpstr>PowerPoint Presentation</vt:lpstr>
      <vt:lpstr>Query Decomposition</vt:lpstr>
      <vt:lpstr>Data Localization</vt:lpstr>
      <vt:lpstr>Global Query Optimization</vt:lpstr>
      <vt:lpstr>Local Query Optimization</vt:lpstr>
      <vt:lpstr>Objectives of Query Processing</vt:lpstr>
      <vt:lpstr>Objectives of Query Processing</vt:lpstr>
      <vt:lpstr>Objectives of Query Processing</vt:lpstr>
      <vt:lpstr>Complexity of Relational Algebra Operations</vt:lpstr>
      <vt:lpstr>Types of Optimization</vt:lpstr>
      <vt:lpstr>Optimization Timing</vt:lpstr>
      <vt:lpstr>Statistics</vt:lpstr>
      <vt:lpstr>Decision Site</vt:lpstr>
    </vt:vector>
  </TitlesOfParts>
  <Company>DB Group, Tsinghua University</Company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Distributed Database Systems</dc:title>
  <dc:creator>Hao Wu</dc:creator>
  <cp:lastModifiedBy>范举</cp:lastModifiedBy>
  <cp:revision>360</cp:revision>
  <dcterms:created xsi:type="dcterms:W3CDTF">2007-09-19T09:41:51Z</dcterms:created>
  <dcterms:modified xsi:type="dcterms:W3CDTF">2017-10-10T14:12:34Z</dcterms:modified>
</cp:coreProperties>
</file>