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 id="2147483735" r:id="rId5"/>
  </p:sldMasterIdLst>
  <p:notesMasterIdLst>
    <p:notesMasterId r:id="rId31"/>
  </p:notesMasterIdLst>
  <p:handoutMasterIdLst>
    <p:handoutMasterId r:id="rId32"/>
  </p:handoutMasterIdLst>
  <p:sldIdLst>
    <p:sldId id="257" r:id="rId6"/>
    <p:sldId id="389" r:id="rId7"/>
    <p:sldId id="384" r:id="rId8"/>
    <p:sldId id="317" r:id="rId9"/>
    <p:sldId id="310" r:id="rId10"/>
    <p:sldId id="412" r:id="rId11"/>
    <p:sldId id="393" r:id="rId12"/>
    <p:sldId id="413" r:id="rId13"/>
    <p:sldId id="401" r:id="rId14"/>
    <p:sldId id="395" r:id="rId15"/>
    <p:sldId id="400" r:id="rId16"/>
    <p:sldId id="414" r:id="rId17"/>
    <p:sldId id="415" r:id="rId18"/>
    <p:sldId id="416" r:id="rId19"/>
    <p:sldId id="417" r:id="rId20"/>
    <p:sldId id="423" r:id="rId21"/>
    <p:sldId id="418" r:id="rId22"/>
    <p:sldId id="419" r:id="rId23"/>
    <p:sldId id="420" r:id="rId24"/>
    <p:sldId id="421" r:id="rId25"/>
    <p:sldId id="425" r:id="rId26"/>
    <p:sldId id="424" r:id="rId27"/>
    <p:sldId id="422" r:id="rId28"/>
    <p:sldId id="321" r:id="rId29"/>
    <p:sldId id="39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C6CCB7-F0F9-452C-96DC-5F86CADDA618}" v="501" dt="2021-11-30T07:18:00.164"/>
    <p1510:client id="{D4CCD290-15FC-46C8-9B58-F7C736EA6BC6}" v="21" dt="2021-11-30T15:51:59.7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651" autoAdjust="0"/>
  </p:normalViewPr>
  <p:slideViewPr>
    <p:cSldViewPr snapToGrid="0">
      <p:cViewPr varScale="1">
        <p:scale>
          <a:sx n="100" d="100"/>
          <a:sy n="100" d="100"/>
        </p:scale>
        <p:origin x="132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12/3/2021</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Attack 26% Benign 74%</a:t>
            </a:r>
            <a:endParaRPr lang="zh-CN" altLang="en-US" dirty="0"/>
          </a:p>
        </p:txBody>
      </p:sp>
      <p:sp>
        <p:nvSpPr>
          <p:cNvPr id="4" name="灯片编号占位符 3"/>
          <p:cNvSpPr>
            <a:spLocks noGrp="1"/>
          </p:cNvSpPr>
          <p:nvPr>
            <p:ph type="sldNum" sz="quarter" idx="5"/>
          </p:nvPr>
        </p:nvSpPr>
        <p:spPr/>
        <p:txBody>
          <a:bodyPr/>
          <a:lstStyle/>
          <a:p>
            <a:fld id="{E7CCE34D-CFF1-4FFE-815B-D050E7ED2DFD}" type="slidenum">
              <a:rPr lang="en-US" smtClean="0"/>
              <a:t>13</a:t>
            </a:fld>
            <a:endParaRPr lang="en-US"/>
          </a:p>
        </p:txBody>
      </p:sp>
    </p:spTree>
    <p:extLst>
      <p:ext uri="{BB962C8B-B14F-4D97-AF65-F5344CB8AC3E}">
        <p14:creationId xmlns:p14="http://schemas.microsoft.com/office/powerpoint/2010/main" val="1475021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Random Forests are often used for feature selection in a data science workflow. The reason is because the tree-based strategies used by random forests naturally ranks by how well they improve the purity of the node. This mean decrease in impurity over all trees (called Gini impurity).</a:t>
            </a:r>
          </a:p>
          <a:p>
            <a:r>
              <a:rPr lang="en-US" altLang="zh-CN" dirty="0"/>
              <a:t>SHAP is a game theoretic approach to explain the output of any machine learning model. It connects optimal credit allocation with local explanations using the classic Shapley values from game theory and their related extensions.</a:t>
            </a:r>
            <a:endParaRPr lang="zh-CN" altLang="en-US" dirty="0"/>
          </a:p>
        </p:txBody>
      </p:sp>
      <p:sp>
        <p:nvSpPr>
          <p:cNvPr id="4" name="灯片编号占位符 3"/>
          <p:cNvSpPr>
            <a:spLocks noGrp="1"/>
          </p:cNvSpPr>
          <p:nvPr>
            <p:ph type="sldNum" sz="quarter" idx="5"/>
          </p:nvPr>
        </p:nvSpPr>
        <p:spPr/>
        <p:txBody>
          <a:bodyPr/>
          <a:lstStyle/>
          <a:p>
            <a:fld id="{E7CCE34D-CFF1-4FFE-815B-D050E7ED2DFD}" type="slidenum">
              <a:rPr lang="en-US" smtClean="0"/>
              <a:t>15</a:t>
            </a:fld>
            <a:endParaRPr lang="en-US"/>
          </a:p>
        </p:txBody>
      </p:sp>
    </p:spTree>
    <p:extLst>
      <p:ext uri="{BB962C8B-B14F-4D97-AF65-F5344CB8AC3E}">
        <p14:creationId xmlns:p14="http://schemas.microsoft.com/office/powerpoint/2010/main" val="390354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7CCE34D-CFF1-4FFE-815B-D050E7ED2DFD}" type="slidenum">
              <a:rPr lang="en-US" smtClean="0"/>
              <a:t>17</a:t>
            </a:fld>
            <a:endParaRPr lang="en-US"/>
          </a:p>
        </p:txBody>
      </p:sp>
    </p:spTree>
    <p:extLst>
      <p:ext uri="{BB962C8B-B14F-4D97-AF65-F5344CB8AC3E}">
        <p14:creationId xmlns:p14="http://schemas.microsoft.com/office/powerpoint/2010/main" val="1313723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3795931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Accuracy: The ratio of successfully categorized data to total data</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Recall: The ratio of data classified as an attack to all attack data</a:t>
            </a:r>
          </a:p>
          <a:p>
            <a:pPr algn="just"/>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Precision: The ratio of successful classified data as the attack to all data classified as the attack</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F1-score: The harmonic-mean of sensitivity and precision.</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This concept is used to express the overall success. So, in this study, when analyzing the results, it will be focused, especially on the </a:t>
            </a:r>
            <a:r>
              <a:rPr lang="en-US" altLang="zh-CN" sz="1200" kern="100">
                <a:effectLst/>
                <a:latin typeface="等线" panose="02010600030101010101" pitchFamily="2" charset="-122"/>
                <a:ea typeface="等线" panose="02010600030101010101" pitchFamily="2" charset="-122"/>
                <a:cs typeface="Times New Roman" panose="02020603050405020304" pitchFamily="18" charset="0"/>
              </a:rPr>
              <a:t>F1-score.</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E7CCE34D-CFF1-4FFE-815B-D050E7ED2DFD}" type="slidenum">
              <a:rPr lang="en-US" smtClean="0"/>
              <a:t>21</a:t>
            </a:fld>
            <a:endParaRPr lang="en-US"/>
          </a:p>
        </p:txBody>
      </p:sp>
    </p:spTree>
    <p:extLst>
      <p:ext uri="{BB962C8B-B14F-4D97-AF65-F5344CB8AC3E}">
        <p14:creationId xmlns:p14="http://schemas.microsoft.com/office/powerpoint/2010/main" val="2688530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24</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B-profiles: Encapsulate the entity behaviors of users using various machine learning and statistical analysis techniques. The encapsulated features are distributions of packet sizes of a protocol, number of packets per flow, certain patterns in the payload, size of payload, and request time distribution of a protocol.</a:t>
            </a:r>
          </a:p>
          <a:p>
            <a:r>
              <a:rPr lang="en-US" altLang="zh-CN" dirty="0"/>
              <a:t>M-Profiles: Attempt to describe an attack scenario in an unambiguous manner. In the simplest case, humans can interpret these profiles and subsequently carry them out. Idealistically, autonomous agents along with compilers would be employed to interpret and execute these scenarios.</a:t>
            </a:r>
            <a:endParaRPr lang="zh-CN" altLang="en-US" dirty="0"/>
          </a:p>
        </p:txBody>
      </p:sp>
      <p:sp>
        <p:nvSpPr>
          <p:cNvPr id="4" name="灯片编号占位符 3"/>
          <p:cNvSpPr>
            <a:spLocks noGrp="1"/>
          </p:cNvSpPr>
          <p:nvPr>
            <p:ph type="sldNum" sz="quarter" idx="5"/>
          </p:nvPr>
        </p:nvSpPr>
        <p:spPr/>
        <p:txBody>
          <a:bodyPr/>
          <a:lstStyle/>
          <a:p>
            <a:fld id="{E7CCE34D-CFF1-4FFE-815B-D050E7ED2DFD}" type="slidenum">
              <a:rPr lang="en-US" smtClean="0"/>
              <a:t>5</a:t>
            </a:fld>
            <a:endParaRPr lang="en-US"/>
          </a:p>
        </p:txBody>
      </p:sp>
    </p:spTree>
    <p:extLst>
      <p:ext uri="{BB962C8B-B14F-4D97-AF65-F5344CB8AC3E}">
        <p14:creationId xmlns:p14="http://schemas.microsoft.com/office/powerpoint/2010/main" val="2617576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7CCE34D-CFF1-4FFE-815B-D050E7ED2DFD}" type="slidenum">
              <a:rPr lang="en-US" smtClean="0"/>
              <a:t>6</a:t>
            </a:fld>
            <a:endParaRPr lang="en-US"/>
          </a:p>
        </p:txBody>
      </p:sp>
    </p:spTree>
    <p:extLst>
      <p:ext uri="{BB962C8B-B14F-4D97-AF65-F5344CB8AC3E}">
        <p14:creationId xmlns:p14="http://schemas.microsoft.com/office/powerpoint/2010/main" val="1817573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2314390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Scikit-learn is a free machine learning library for the Python programming language. It features various classification, regression and clustering algorithms.</a:t>
            </a:r>
            <a:endParaRPr lang="zh-CN" altLang="en-US" dirty="0"/>
          </a:p>
        </p:txBody>
      </p:sp>
      <p:sp>
        <p:nvSpPr>
          <p:cNvPr id="4" name="灯片编号占位符 3"/>
          <p:cNvSpPr>
            <a:spLocks noGrp="1"/>
          </p:cNvSpPr>
          <p:nvPr>
            <p:ph type="sldNum" sz="quarter" idx="5"/>
          </p:nvPr>
        </p:nvSpPr>
        <p:spPr/>
        <p:txBody>
          <a:bodyPr/>
          <a:lstStyle/>
          <a:p>
            <a:fld id="{E7CCE34D-CFF1-4FFE-815B-D050E7ED2DFD}" type="slidenum">
              <a:rPr lang="en-US" smtClean="0"/>
              <a:t>8</a:t>
            </a:fld>
            <a:endParaRPr lang="en-US"/>
          </a:p>
        </p:txBody>
      </p:sp>
    </p:spTree>
    <p:extLst>
      <p:ext uri="{BB962C8B-B14F-4D97-AF65-F5344CB8AC3E}">
        <p14:creationId xmlns:p14="http://schemas.microsoft.com/office/powerpoint/2010/main" val="1425726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83A999-5E0E-42CA-8400-604AE921FF7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5534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83A999-5E0E-42CA-8400-604AE921FF7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0148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491" y="1828800"/>
            <a:ext cx="8231744"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490" y="4800600"/>
            <a:ext cx="8231744"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37552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12/3/2021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75838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891" y="2514600"/>
            <a:ext cx="8694663"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491" y="5410201"/>
            <a:ext cx="8689596"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12/3/2021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0603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5174" y="1905001"/>
            <a:ext cx="442075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06" y="1905001"/>
            <a:ext cx="4420751"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12/3/2021</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84959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808" y="1905000"/>
            <a:ext cx="441770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808" y="2743201"/>
            <a:ext cx="441770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51489" y="1905000"/>
            <a:ext cx="441770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1489" y="2743201"/>
            <a:ext cx="441770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12/3/2021</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458501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12/3/2021</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840006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12/3/2021</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681956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879" y="1905000"/>
            <a:ext cx="3597544"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491" y="4648200"/>
            <a:ext cx="3582332"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2704" y="685800"/>
            <a:ext cx="6402467"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12/3/2021</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295835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879" y="1905000"/>
            <a:ext cx="3597544"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491" y="4648200"/>
            <a:ext cx="3582332"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2704" y="685800"/>
            <a:ext cx="6402466"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12/3/2021</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419124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12/3/2021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923119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794" y="381001"/>
            <a:ext cx="1524398"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809" y="381001"/>
            <a:ext cx="7393324"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12/3/2021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227683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1.jp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810" y="381000"/>
            <a:ext cx="9146383"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10" y="1904999"/>
            <a:ext cx="9136770"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810" y="6400800"/>
            <a:ext cx="6554906"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8565" y="6400800"/>
            <a:ext cx="1449767"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12/3/2021</a:t>
            </a:fld>
            <a:endParaRPr lang="en-US"/>
          </a:p>
        </p:txBody>
      </p:sp>
      <p:sp>
        <p:nvSpPr>
          <p:cNvPr id="6" name="Slide Number Placeholder 5"/>
          <p:cNvSpPr>
            <a:spLocks noGrp="1"/>
          </p:cNvSpPr>
          <p:nvPr>
            <p:ph type="sldNum" sz="quarter" idx="4"/>
          </p:nvPr>
        </p:nvSpPr>
        <p:spPr>
          <a:xfrm>
            <a:off x="9830772" y="6400800"/>
            <a:ext cx="83841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562898976"/>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vmlDrawing" Target="../drawings/vmlDrawing1.vml"/><Relationship Id="rId4" Type="http://schemas.openxmlformats.org/officeDocument/2006/relationships/image" Target="../media/image17.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5" name="Group 2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6" name="Freeform: Shape 2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1" name="Rectangle 3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b="38859"/>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33" name="Rectangle 32">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332287" y="0"/>
            <a:ext cx="7859713" cy="6857998"/>
          </a:xfrm>
          <a:prstGeom prst="rect">
            <a:avLst/>
          </a:prstGeom>
          <a:gradFill flip="none" rotWithShape="1">
            <a:gsLst>
              <a:gs pos="50000">
                <a:schemeClr val="bg2">
                  <a:alpha val="60000"/>
                </a:schemeClr>
              </a:gs>
              <a:gs pos="0">
                <a:schemeClr val="bg2">
                  <a:alpha val="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8075613" y="549275"/>
            <a:ext cx="3565524" cy="2887174"/>
          </a:xfrm>
        </p:spPr>
        <p:txBody>
          <a:bodyPr vert="horz" wrap="square" lIns="0" tIns="0" rIns="0" bIns="0" rtlCol="0" anchor="b" anchorCtr="0">
            <a:normAutofit/>
          </a:bodyPr>
          <a:lstStyle/>
          <a:p>
            <a:pPr>
              <a:lnSpc>
                <a:spcPct val="100000"/>
              </a:lnSpc>
            </a:pPr>
            <a:r>
              <a:rPr lang="en-US" sz="3200" dirty="0"/>
              <a:t>Network Intrusion Detection System based on Machine Learning</a:t>
            </a:r>
            <a:endParaRPr lang="en-US" sz="3200" kern="1200" dirty="0">
              <a:solidFill>
                <a:schemeClr val="tx1"/>
              </a:solidFill>
            </a:endParaRPr>
          </a:p>
        </p:txBody>
      </p:sp>
      <p:sp>
        <p:nvSpPr>
          <p:cNvPr id="35" name="Rectangle 34">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8075612" y="3569007"/>
            <a:ext cx="3565525" cy="2523817"/>
          </a:xfrm>
        </p:spPr>
        <p:txBody>
          <a:bodyPr vert="horz" wrap="square" lIns="0" tIns="0" rIns="0" bIns="0" rtlCol="0">
            <a:normAutofit/>
          </a:bodyPr>
          <a:lstStyle/>
          <a:p>
            <a:pPr marL="0" indent="0">
              <a:lnSpc>
                <a:spcPct val="100000"/>
              </a:lnSpc>
            </a:pPr>
            <a:endParaRPr lang="en-US" kern="1200" dirty="0">
              <a:latin typeface="+mn-lt"/>
              <a:ea typeface="+mn-ea"/>
              <a:cs typeface="+mn-cs"/>
            </a:endParaRPr>
          </a:p>
          <a:p>
            <a:pPr marL="0" indent="0">
              <a:lnSpc>
                <a:spcPct val="100000"/>
              </a:lnSpc>
            </a:pPr>
            <a:r>
              <a:rPr lang="en-US" kern="1200" dirty="0">
                <a:latin typeface="+mn-lt"/>
                <a:ea typeface="+mn-ea"/>
                <a:cs typeface="+mn-cs"/>
              </a:rPr>
              <a:t>Shibo Sun</a:t>
            </a:r>
          </a:p>
        </p:txBody>
      </p:sp>
    </p:spTree>
    <p:extLst>
      <p:ext uri="{BB962C8B-B14F-4D97-AF65-F5344CB8AC3E}">
        <p14:creationId xmlns:p14="http://schemas.microsoft.com/office/powerpoint/2010/main" val="75281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F357F-F2B4-4850-A98F-420B8462D7A7}"/>
              </a:ext>
            </a:extLst>
          </p:cNvPr>
          <p:cNvSpPr>
            <a:spLocks noGrp="1"/>
          </p:cNvSpPr>
          <p:nvPr>
            <p:ph type="title"/>
          </p:nvPr>
        </p:nvSpPr>
        <p:spPr/>
        <p:txBody>
          <a:bodyPr/>
          <a:lstStyle/>
          <a:p>
            <a:endParaRPr lang="en-US" dirty="0"/>
          </a:p>
        </p:txBody>
      </p:sp>
      <p:sp>
        <p:nvSpPr>
          <p:cNvPr id="6" name="Content Placeholder 5">
            <a:extLst>
              <a:ext uri="{FF2B5EF4-FFF2-40B4-BE49-F238E27FC236}">
                <a16:creationId xmlns:a16="http://schemas.microsoft.com/office/drawing/2014/main" id="{D658B8DA-CCB3-4B78-9605-FCFE5458E2AF}"/>
              </a:ext>
            </a:extLst>
          </p:cNvPr>
          <p:cNvSpPr>
            <a:spLocks noGrp="1"/>
          </p:cNvSpPr>
          <p:nvPr>
            <p:ph idx="1"/>
          </p:nvPr>
        </p:nvSpPr>
        <p:spPr/>
        <p:txBody>
          <a:bodyPr/>
          <a:lstStyle/>
          <a:p>
            <a:r>
              <a:rPr lang="en-US" dirty="0"/>
              <a:t>Naive Bayes</a:t>
            </a:r>
          </a:p>
          <a:p>
            <a:r>
              <a:rPr lang="en-US" dirty="0"/>
              <a:t>QDA (Quadratic Discriminant Analysis)</a:t>
            </a:r>
          </a:p>
          <a:p>
            <a:r>
              <a:rPr lang="en-US" dirty="0"/>
              <a:t>Random Forest</a:t>
            </a:r>
          </a:p>
          <a:p>
            <a:r>
              <a:rPr lang="en-US" dirty="0"/>
              <a:t>ID3 (Iterative </a:t>
            </a:r>
            <a:r>
              <a:rPr lang="en-US" dirty="0" err="1"/>
              <a:t>Dichotomiser</a:t>
            </a:r>
            <a:r>
              <a:rPr lang="en-US" dirty="0"/>
              <a:t> 3)</a:t>
            </a:r>
          </a:p>
          <a:p>
            <a:r>
              <a:rPr lang="en-US" dirty="0"/>
              <a:t>AdaBoost (Adaptive Boosting)</a:t>
            </a:r>
          </a:p>
          <a:p>
            <a:r>
              <a:rPr lang="en-US" dirty="0"/>
              <a:t>MLP (Multi-Layer Perceptron)</a:t>
            </a:r>
          </a:p>
          <a:p>
            <a:r>
              <a:rPr lang="en-US" dirty="0"/>
              <a:t>Nearest Neighbors (KNN)</a:t>
            </a:r>
          </a:p>
        </p:txBody>
      </p:sp>
      <p:sp>
        <p:nvSpPr>
          <p:cNvPr id="4" name="Slide Number Placeholder 3">
            <a:extLst>
              <a:ext uri="{FF2B5EF4-FFF2-40B4-BE49-F238E27FC236}">
                <a16:creationId xmlns:a16="http://schemas.microsoft.com/office/drawing/2014/main" id="{8170A256-3358-46C6-8853-68B0166E9A9F}"/>
              </a:ext>
            </a:extLst>
          </p:cNvPr>
          <p:cNvSpPr txBox="1">
            <a:spLocks/>
          </p:cNvSpPr>
          <p:nvPr/>
        </p:nvSpPr>
        <p:spPr>
          <a:xfrm>
            <a:off x="9948863" y="6507212"/>
            <a:ext cx="1692274" cy="153888"/>
          </a:xfrm>
          <a:prstGeom prst="rect">
            <a:avLst/>
          </a:prstGeom>
        </p:spPr>
        <p:txBody>
          <a:bodyPr vert="horz" wrap="square" lIns="0" tIns="0" rIns="0" bIns="0" rtlCol="0" anchor="ctr">
            <a:normAutofit/>
          </a:bodyPr>
          <a:lstStyle>
            <a:defPPr>
              <a:defRPr lang="en-US"/>
            </a:defPPr>
            <a:lvl1pPr marL="0" algn="r"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defRPr/>
            </a:pPr>
            <a:fld id="{DBA1B0FB-D917-4C8C-928F-313BD683BF39}" type="slidenum">
              <a:rPr lang="en-US" smtClean="0">
                <a:solidFill>
                  <a:prstClr val="white">
                    <a:alpha val="80000"/>
                  </a:prstClr>
                </a:solidFill>
                <a:latin typeface="Gill Sans MT"/>
              </a:rPr>
              <a:pPr>
                <a:spcAft>
                  <a:spcPts val="600"/>
                </a:spcAft>
                <a:defRPr/>
              </a:pPr>
              <a:t>10</a:t>
            </a:fld>
            <a:endParaRPr lang="en-US" dirty="0">
              <a:solidFill>
                <a:prstClr val="white">
                  <a:alpha val="80000"/>
                </a:prstClr>
              </a:solidFill>
              <a:latin typeface="Gill Sans MT"/>
            </a:endParaRPr>
          </a:p>
        </p:txBody>
      </p:sp>
      <p:sp>
        <p:nvSpPr>
          <p:cNvPr id="5" name="Date Placeholder 3">
            <a:extLst>
              <a:ext uri="{FF2B5EF4-FFF2-40B4-BE49-F238E27FC236}">
                <a16:creationId xmlns:a16="http://schemas.microsoft.com/office/drawing/2014/main" id="{AD225EDE-2F71-4BA6-B787-475C76B82DB4}"/>
              </a:ext>
            </a:extLst>
          </p:cNvPr>
          <p:cNvSpPr txBox="1">
            <a:spLocks/>
          </p:cNvSpPr>
          <p:nvPr/>
        </p:nvSpPr>
        <p:spPr>
          <a:xfrm>
            <a:off x="550863" y="6507212"/>
            <a:ext cx="2628900" cy="153888"/>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prstClr val="white">
                    <a:lumMod val="65000"/>
                    <a:alpha val="80000"/>
                  </a:prstClr>
                </a:solidFill>
                <a:latin typeface="Gill Sans MT"/>
              </a:rPr>
              <a:t>Tuesday, November 30, 2021</a:t>
            </a:r>
            <a:endParaRPr lang="en-US" dirty="0">
              <a:solidFill>
                <a:prstClr val="white">
                  <a:lumMod val="65000"/>
                  <a:alpha val="80000"/>
                </a:prstClr>
              </a:solidFill>
              <a:latin typeface="Gill Sans MT"/>
            </a:endParaRPr>
          </a:p>
        </p:txBody>
      </p:sp>
      <p:sp>
        <p:nvSpPr>
          <p:cNvPr id="7" name="Footer Placeholder 4">
            <a:extLst>
              <a:ext uri="{FF2B5EF4-FFF2-40B4-BE49-F238E27FC236}">
                <a16:creationId xmlns:a16="http://schemas.microsoft.com/office/drawing/2014/main" id="{A8505327-8F35-474F-AFF0-49316FF6E66E}"/>
              </a:ext>
            </a:extLst>
          </p:cNvPr>
          <p:cNvSpPr txBox="1">
            <a:spLocks/>
          </p:cNvSpPr>
          <p:nvPr/>
        </p:nvSpPr>
        <p:spPr>
          <a:xfrm>
            <a:off x="3359150" y="6507212"/>
            <a:ext cx="6379210" cy="153888"/>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prstClr val="white">
                    <a:lumMod val="65000"/>
                    <a:alpha val="80000"/>
                  </a:prstClr>
                </a:solidFill>
                <a:latin typeface="Gill Sans MT"/>
              </a:rPr>
              <a:t>Blockchain Technology</a:t>
            </a:r>
            <a:endParaRPr lang="en-US" dirty="0">
              <a:solidFill>
                <a:prstClr val="white">
                  <a:lumMod val="65000"/>
                  <a:alpha val="80000"/>
                </a:prstClr>
              </a:solidFill>
              <a:latin typeface="Gill Sans MT"/>
            </a:endParaRPr>
          </a:p>
        </p:txBody>
      </p:sp>
    </p:spTree>
    <p:extLst>
      <p:ext uri="{BB962C8B-B14F-4D97-AF65-F5344CB8AC3E}">
        <p14:creationId xmlns:p14="http://schemas.microsoft.com/office/powerpoint/2010/main" val="1635601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Freeform: Shape 5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57" name="Oval 5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59" name="Oval 5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grpSp>
        <p:nvGrpSpPr>
          <p:cNvPr id="61" name="Group 6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2" name="Freeform: Shape 6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63" name="Freeform: Shape 6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64" name="Oval 6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65" name="Oval 6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grpSp>
      <p:sp useBgFill="1">
        <p:nvSpPr>
          <p:cNvPr id="67" name="Rectangle 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69" name="Rectangle 68">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71" name="Rectangle 70">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dirty="0"/>
              <a:t>Steps</a:t>
            </a:r>
            <a:endParaRPr lang="en-US"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fontScale="85000" lnSpcReduction="20000"/>
          </a:bodyPr>
          <a:lstStyle/>
          <a:p>
            <a:pPr marL="0" indent="0">
              <a:lnSpc>
                <a:spcPct val="100000"/>
              </a:lnSpc>
            </a:pPr>
            <a:r>
              <a:rPr lang="en-US" dirty="0"/>
              <a:t>1.1 Merge</a:t>
            </a:r>
          </a:p>
          <a:p>
            <a:pPr marL="0" indent="0">
              <a:lnSpc>
                <a:spcPct val="100000"/>
              </a:lnSpc>
            </a:pPr>
            <a:r>
              <a:rPr lang="en-US" dirty="0"/>
              <a:t>1.2 Statistic information</a:t>
            </a:r>
          </a:p>
          <a:p>
            <a:pPr marL="0" indent="0">
              <a:lnSpc>
                <a:spcPct val="100000"/>
              </a:lnSpc>
            </a:pPr>
            <a:r>
              <a:rPr lang="en-US" dirty="0"/>
              <a:t>1.3 Divide</a:t>
            </a:r>
          </a:p>
          <a:p>
            <a:pPr marL="0" indent="0">
              <a:lnSpc>
                <a:spcPct val="100000"/>
              </a:lnSpc>
            </a:pPr>
            <a:r>
              <a:rPr lang="en-US" dirty="0"/>
              <a:t>1.4 Select features</a:t>
            </a:r>
          </a:p>
          <a:p>
            <a:pPr marL="0" indent="0">
              <a:lnSpc>
                <a:spcPct val="100000"/>
              </a:lnSpc>
            </a:pPr>
            <a:r>
              <a:rPr lang="en-US" dirty="0"/>
              <a:t>2. Machine learning implementation</a:t>
            </a:r>
          </a:p>
          <a:p>
            <a:pPr marL="0" indent="0">
              <a:lnSpc>
                <a:spcPct val="100000"/>
              </a:lnSpc>
            </a:pP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noProof="0" dirty="0">
                <a:ln>
                  <a:noFill/>
                </a:ln>
                <a:solidFill>
                  <a:prstClr val="white">
                    <a:alpha val="80000"/>
                  </a:prstClr>
                </a:solidFill>
                <a:effectLst/>
                <a:uLnTx/>
                <a:uFillTx/>
                <a:latin typeface="Gill Sans MT"/>
                <a:ea typeface="+mn-ea"/>
                <a:cs typeface="+mn-cs"/>
              </a:rPr>
              <a:t>Tuesday, November </a:t>
            </a:r>
            <a:r>
              <a:rPr lang="en-US" dirty="0">
                <a:solidFill>
                  <a:prstClr val="white">
                    <a:alpha val="80000"/>
                  </a:prstClr>
                </a:solidFill>
                <a:latin typeface="Gill Sans MT"/>
              </a:rPr>
              <a:t>30</a:t>
            </a:r>
            <a:r>
              <a:rPr kumimoji="0" lang="en-US" sz="1000" b="0" i="0" u="none" strike="noStrike" kern="1200" cap="none" spc="0" normalizeH="0" baseline="0" noProof="0" dirty="0">
                <a:ln>
                  <a:noFill/>
                </a:ln>
                <a:solidFill>
                  <a:prstClr val="white">
                    <a:alpha val="80000"/>
                  </a:prstClr>
                </a:solidFill>
                <a:effectLst/>
                <a:uLnTx/>
                <a:uFillTx/>
                <a:latin typeface="Gill Sans MT"/>
                <a:ea typeface="+mn-ea"/>
                <a:cs typeface="+mn-cs"/>
              </a:rPr>
              <a:t>, 2021</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a:solidFill>
                  <a:prstClr val="white">
                    <a:alpha val="80000"/>
                  </a:prstClr>
                </a:solidFill>
                <a:latin typeface="Gill Sans MT"/>
              </a:rPr>
              <a:t>Blockchain Technology</a:t>
            </a:r>
            <a:endParaRPr kumimoji="0" lang="en-US" sz="1000" b="0" i="0" u="none" strike="noStrike" kern="1200" cap="none" spc="0" normalizeH="0" baseline="0" noProof="0" dirty="0">
              <a:ln>
                <a:noFill/>
              </a:ln>
              <a:solidFill>
                <a:prstClr val="white">
                  <a:alpha val="80000"/>
                </a:prstClr>
              </a:solidFill>
              <a:effectLst/>
              <a:uLnTx/>
              <a:uFillTx/>
              <a:latin typeface="Gill Sans M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DBA1B0FB-D917-4C8C-928F-313BD683BF39}" type="slidenum">
              <a:rPr kumimoji="0" lang="en-US" sz="1000" b="0" i="0" u="none" strike="noStrike" kern="1200" cap="none" spc="0" normalizeH="0" baseline="0" noProof="0" smtClean="0">
                <a:ln>
                  <a:noFill/>
                </a:ln>
                <a:solidFill>
                  <a:prstClr val="white">
                    <a:alpha val="80000"/>
                  </a:prstClr>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11</a:t>
            </a:fld>
            <a:endParaRPr kumimoji="0" lang="en-US" sz="1000" b="0" i="0" u="none" strike="noStrike" kern="1200" cap="none" spc="0" normalizeH="0" baseline="0" noProof="0">
              <a:ln>
                <a:noFill/>
              </a:ln>
              <a:solidFill>
                <a:prstClr val="white">
                  <a:alpha val="80000"/>
                </a:prstClr>
              </a:solidFill>
              <a:effectLst/>
              <a:uLnTx/>
              <a:uFillTx/>
              <a:latin typeface="Gill Sans MT"/>
              <a:ea typeface="+mn-ea"/>
              <a:cs typeface="+mn-cs"/>
            </a:endParaRPr>
          </a:p>
        </p:txBody>
      </p:sp>
    </p:spTree>
    <p:extLst>
      <p:ext uri="{BB962C8B-B14F-4D97-AF65-F5344CB8AC3E}">
        <p14:creationId xmlns:p14="http://schemas.microsoft.com/office/powerpoint/2010/main" val="121043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400"/>
                                        <p:tgtEl>
                                          <p:spTgt spid="16">
                                            <p:txEl>
                                              <p:pRg st="0" end="0"/>
                                            </p:txEl>
                                          </p:spTgt>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16">
                                            <p:txEl>
                                              <p:pRg st="1" end="1"/>
                                            </p:txEl>
                                          </p:spTgt>
                                        </p:tgtEl>
                                        <p:attrNameLst>
                                          <p:attrName>style.visibility</p:attrName>
                                        </p:attrNameLst>
                                      </p:cBhvr>
                                      <p:to>
                                        <p:strVal val="visible"/>
                                      </p:to>
                                    </p:set>
                                    <p:animEffect transition="in" filter="fade">
                                      <p:cBhvr>
                                        <p:cTn id="10" dur="400"/>
                                        <p:tgtEl>
                                          <p:spTgt spid="16">
                                            <p:txEl>
                                              <p:pRg st="1" end="1"/>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16">
                                            <p:txEl>
                                              <p:pRg st="2" end="2"/>
                                            </p:txEl>
                                          </p:spTgt>
                                        </p:tgtEl>
                                        <p:attrNameLst>
                                          <p:attrName>style.visibility</p:attrName>
                                        </p:attrNameLst>
                                      </p:cBhvr>
                                      <p:to>
                                        <p:strVal val="visible"/>
                                      </p:to>
                                    </p:set>
                                    <p:animEffect transition="in" filter="fade">
                                      <p:cBhvr>
                                        <p:cTn id="13" dur="400"/>
                                        <p:tgtEl>
                                          <p:spTgt spid="16">
                                            <p:txEl>
                                              <p:pRg st="2" end="2"/>
                                            </p:txEl>
                                          </p:spTgt>
                                        </p:tgtEl>
                                      </p:cBhvr>
                                    </p:animEffect>
                                  </p:childTnLst>
                                </p:cTn>
                              </p:par>
                              <p:par>
                                <p:cTn id="14" presetID="10" presetClass="entr" presetSubtype="0" fill="hold" grpId="0" nodeType="withEffect">
                                  <p:stCondLst>
                                    <p:cond delay="2000"/>
                                  </p:stCondLst>
                                  <p:iterate type="lt">
                                    <p:tmPct val="10000"/>
                                  </p:iterate>
                                  <p:childTnLst>
                                    <p:set>
                                      <p:cBhvr>
                                        <p:cTn id="15" dur="1" fill="hold">
                                          <p:stCondLst>
                                            <p:cond delay="0"/>
                                          </p:stCondLst>
                                        </p:cTn>
                                        <p:tgtEl>
                                          <p:spTgt spid="16">
                                            <p:txEl>
                                              <p:pRg st="3" end="3"/>
                                            </p:txEl>
                                          </p:spTgt>
                                        </p:tgtEl>
                                        <p:attrNameLst>
                                          <p:attrName>style.visibility</p:attrName>
                                        </p:attrNameLst>
                                      </p:cBhvr>
                                      <p:to>
                                        <p:strVal val="visible"/>
                                      </p:to>
                                    </p:set>
                                    <p:animEffect transition="in" filter="fade">
                                      <p:cBhvr>
                                        <p:cTn id="16" dur="400"/>
                                        <p:tgtEl>
                                          <p:spTgt spid="16">
                                            <p:txEl>
                                              <p:pRg st="3" end="3"/>
                                            </p:txEl>
                                          </p:spTgt>
                                        </p:tgtEl>
                                      </p:cBhvr>
                                    </p:animEffect>
                                  </p:childTnLst>
                                </p:cTn>
                              </p:par>
                              <p:par>
                                <p:cTn id="17" presetID="10" presetClass="entr" presetSubtype="0" fill="hold" grpId="0" nodeType="withEffect">
                                  <p:stCondLst>
                                    <p:cond delay="2000"/>
                                  </p:stCondLst>
                                  <p:iterate type="lt">
                                    <p:tmPct val="10000"/>
                                  </p:iterate>
                                  <p:childTnLst>
                                    <p:set>
                                      <p:cBhvr>
                                        <p:cTn id="18" dur="1" fill="hold">
                                          <p:stCondLst>
                                            <p:cond delay="0"/>
                                          </p:stCondLst>
                                        </p:cTn>
                                        <p:tgtEl>
                                          <p:spTgt spid="16">
                                            <p:txEl>
                                              <p:pRg st="4" end="4"/>
                                            </p:txEl>
                                          </p:spTgt>
                                        </p:tgtEl>
                                        <p:attrNameLst>
                                          <p:attrName>style.visibility</p:attrName>
                                        </p:attrNameLst>
                                      </p:cBhvr>
                                      <p:to>
                                        <p:strVal val="visible"/>
                                      </p:to>
                                    </p:set>
                                    <p:animEffect transition="in" filter="fade">
                                      <p:cBhvr>
                                        <p:cTn id="19" dur="400"/>
                                        <p:tgtEl>
                                          <p:spTgt spid="16">
                                            <p:txEl>
                                              <p:pRg st="4" end="4"/>
                                            </p:txEl>
                                          </p:spTgt>
                                        </p:tgtEl>
                                      </p:cBhvr>
                                    </p:animEffect>
                                  </p:childTnLst>
                                </p:cTn>
                              </p:par>
                              <p:par>
                                <p:cTn id="20" presetID="10" presetClass="entr" presetSubtype="0" fill="hold" grpId="0" nodeType="withEffect">
                                  <p:stCondLst>
                                    <p:cond delay="1000"/>
                                  </p:stCondLst>
                                  <p:iterate type="lt">
                                    <p:tmPct val="10000"/>
                                  </p:iterate>
                                  <p:childTnLst>
                                    <p:set>
                                      <p:cBhvr>
                                        <p:cTn id="21" dur="1" fill="hold">
                                          <p:stCondLst>
                                            <p:cond delay="0"/>
                                          </p:stCondLst>
                                        </p:cTn>
                                        <p:tgtEl>
                                          <p:spTgt spid="15"/>
                                        </p:tgtEl>
                                        <p:attrNameLst>
                                          <p:attrName>style.visibility</p:attrName>
                                        </p:attrNameLst>
                                      </p:cBhvr>
                                      <p:to>
                                        <p:strVal val="visible"/>
                                      </p:to>
                                    </p:set>
                                    <p:animEffect transition="in" filter="fade">
                                      <p:cBhvr>
                                        <p:cTn id="22" dur="4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D938BE-7A34-4766-B8F3-2BDD063DA8FB}"/>
              </a:ext>
            </a:extLst>
          </p:cNvPr>
          <p:cNvSpPr>
            <a:spLocks noGrp="1"/>
          </p:cNvSpPr>
          <p:nvPr>
            <p:ph type="title"/>
          </p:nvPr>
        </p:nvSpPr>
        <p:spPr>
          <a:xfrm>
            <a:off x="1055879" y="1905000"/>
            <a:ext cx="3597544" cy="2667000"/>
          </a:xfrm>
        </p:spPr>
        <p:txBody>
          <a:bodyPr anchor="b">
            <a:normAutofit/>
          </a:bodyPr>
          <a:lstStyle/>
          <a:p>
            <a:r>
              <a:rPr lang="en-US" altLang="zh-CN" dirty="0"/>
              <a:t>Merge</a:t>
            </a:r>
            <a:endParaRPr lang="zh-CN" altLang="en-US" dirty="0"/>
          </a:p>
        </p:txBody>
      </p:sp>
      <p:sp>
        <p:nvSpPr>
          <p:cNvPr id="3" name="内容占位符 2">
            <a:extLst>
              <a:ext uri="{FF2B5EF4-FFF2-40B4-BE49-F238E27FC236}">
                <a16:creationId xmlns:a16="http://schemas.microsoft.com/office/drawing/2014/main" id="{97FDB829-0B63-4826-A028-56FE5305CF2E}"/>
              </a:ext>
            </a:extLst>
          </p:cNvPr>
          <p:cNvSpPr>
            <a:spLocks noGrp="1"/>
          </p:cNvSpPr>
          <p:nvPr>
            <p:ph type="body" sz="half" idx="2"/>
          </p:nvPr>
        </p:nvSpPr>
        <p:spPr>
          <a:xfrm>
            <a:off x="1065491" y="4648200"/>
            <a:ext cx="3582332" cy="1371600"/>
          </a:xfrm>
        </p:spPr>
        <p:txBody>
          <a:bodyPr>
            <a:normAutofit fontScale="92500" lnSpcReduction="20000"/>
          </a:bodyPr>
          <a:lstStyle/>
          <a:p>
            <a:r>
              <a:rPr lang="en-US" altLang="zh-CN" dirty="0"/>
              <a:t>9 CSV files  →  “all_data.csv”</a:t>
            </a:r>
          </a:p>
          <a:p>
            <a:r>
              <a:rPr lang="en-US" altLang="zh-CN" dirty="0"/>
              <a:t>2.74 GB</a:t>
            </a:r>
          </a:p>
          <a:p>
            <a:r>
              <a:rPr lang="en-US" altLang="zh-CN" dirty="0"/>
              <a:t>80 columns</a:t>
            </a:r>
          </a:p>
          <a:p>
            <a:r>
              <a:rPr lang="en-US" altLang="zh-CN" dirty="0"/>
              <a:t>8284195 rows</a:t>
            </a:r>
          </a:p>
        </p:txBody>
      </p:sp>
      <p:pic>
        <p:nvPicPr>
          <p:cNvPr id="7" name="图片 6" descr="文本&#10;&#10;描述已自动生成">
            <a:extLst>
              <a:ext uri="{FF2B5EF4-FFF2-40B4-BE49-F238E27FC236}">
                <a16:creationId xmlns:a16="http://schemas.microsoft.com/office/drawing/2014/main" id="{C23EF3C2-B35E-4319-8A34-A4A60DB7899E}"/>
              </a:ext>
            </a:extLst>
          </p:cNvPr>
          <p:cNvPicPr>
            <a:picLocks noChangeAspect="1"/>
          </p:cNvPicPr>
          <p:nvPr/>
        </p:nvPicPr>
        <p:blipFill>
          <a:blip r:embed="rId2"/>
          <a:stretch>
            <a:fillRect/>
          </a:stretch>
        </p:blipFill>
        <p:spPr>
          <a:xfrm>
            <a:off x="4952704" y="1984273"/>
            <a:ext cx="6402467" cy="2737054"/>
          </a:xfrm>
          <a:prstGeom prst="rect">
            <a:avLst/>
          </a:prstGeom>
          <a:noFill/>
        </p:spPr>
      </p:pic>
    </p:spTree>
    <p:extLst>
      <p:ext uri="{BB962C8B-B14F-4D97-AF65-F5344CB8AC3E}">
        <p14:creationId xmlns:p14="http://schemas.microsoft.com/office/powerpoint/2010/main" val="150269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F357F-F2B4-4850-A98F-420B8462D7A7}"/>
              </a:ext>
            </a:extLst>
          </p:cNvPr>
          <p:cNvSpPr>
            <a:spLocks noGrp="1"/>
          </p:cNvSpPr>
          <p:nvPr>
            <p:ph type="title"/>
          </p:nvPr>
        </p:nvSpPr>
        <p:spPr/>
        <p:txBody>
          <a:bodyPr/>
          <a:lstStyle/>
          <a:p>
            <a:r>
              <a:rPr lang="en-US" dirty="0"/>
              <a:t>Statistic information</a:t>
            </a:r>
          </a:p>
        </p:txBody>
      </p:sp>
      <p:sp>
        <p:nvSpPr>
          <p:cNvPr id="4" name="Slide Number Placeholder 3">
            <a:extLst>
              <a:ext uri="{FF2B5EF4-FFF2-40B4-BE49-F238E27FC236}">
                <a16:creationId xmlns:a16="http://schemas.microsoft.com/office/drawing/2014/main" id="{8170A256-3358-46C6-8853-68B0166E9A9F}"/>
              </a:ext>
            </a:extLst>
          </p:cNvPr>
          <p:cNvSpPr txBox="1">
            <a:spLocks/>
          </p:cNvSpPr>
          <p:nvPr/>
        </p:nvSpPr>
        <p:spPr>
          <a:xfrm>
            <a:off x="9948863" y="6507212"/>
            <a:ext cx="1692274" cy="153888"/>
          </a:xfrm>
          <a:prstGeom prst="rect">
            <a:avLst/>
          </a:prstGeom>
        </p:spPr>
        <p:txBody>
          <a:bodyPr vert="horz" wrap="square" lIns="0" tIns="0" rIns="0" bIns="0" rtlCol="0" anchor="ctr">
            <a:normAutofit/>
          </a:bodyPr>
          <a:lstStyle>
            <a:defPPr>
              <a:defRPr lang="en-US"/>
            </a:defPPr>
            <a:lvl1pPr marL="0" algn="r"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defRPr/>
            </a:pPr>
            <a:fld id="{DBA1B0FB-D917-4C8C-928F-313BD683BF39}" type="slidenum">
              <a:rPr lang="en-US" smtClean="0">
                <a:solidFill>
                  <a:prstClr val="white">
                    <a:alpha val="80000"/>
                  </a:prstClr>
                </a:solidFill>
                <a:latin typeface="Gill Sans MT"/>
              </a:rPr>
              <a:pPr>
                <a:spcAft>
                  <a:spcPts val="600"/>
                </a:spcAft>
                <a:defRPr/>
              </a:pPr>
              <a:t>13</a:t>
            </a:fld>
            <a:endParaRPr lang="en-US" dirty="0">
              <a:solidFill>
                <a:prstClr val="white">
                  <a:alpha val="80000"/>
                </a:prstClr>
              </a:solidFill>
              <a:latin typeface="Gill Sans MT"/>
            </a:endParaRPr>
          </a:p>
        </p:txBody>
      </p:sp>
      <p:sp>
        <p:nvSpPr>
          <p:cNvPr id="5" name="Date Placeholder 3">
            <a:extLst>
              <a:ext uri="{FF2B5EF4-FFF2-40B4-BE49-F238E27FC236}">
                <a16:creationId xmlns:a16="http://schemas.microsoft.com/office/drawing/2014/main" id="{AD225EDE-2F71-4BA6-B787-475C76B82DB4}"/>
              </a:ext>
            </a:extLst>
          </p:cNvPr>
          <p:cNvSpPr txBox="1">
            <a:spLocks/>
          </p:cNvSpPr>
          <p:nvPr/>
        </p:nvSpPr>
        <p:spPr>
          <a:xfrm>
            <a:off x="550863" y="6507212"/>
            <a:ext cx="2628900" cy="153888"/>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prstClr val="white">
                    <a:lumMod val="65000"/>
                    <a:alpha val="80000"/>
                  </a:prstClr>
                </a:solidFill>
                <a:latin typeface="Gill Sans MT"/>
              </a:rPr>
              <a:t>Tuesday, November 30, 2021</a:t>
            </a:r>
            <a:endParaRPr lang="en-US" dirty="0">
              <a:solidFill>
                <a:prstClr val="white">
                  <a:lumMod val="65000"/>
                  <a:alpha val="80000"/>
                </a:prstClr>
              </a:solidFill>
              <a:latin typeface="Gill Sans MT"/>
            </a:endParaRPr>
          </a:p>
        </p:txBody>
      </p:sp>
      <p:sp>
        <p:nvSpPr>
          <p:cNvPr id="7" name="Footer Placeholder 4">
            <a:extLst>
              <a:ext uri="{FF2B5EF4-FFF2-40B4-BE49-F238E27FC236}">
                <a16:creationId xmlns:a16="http://schemas.microsoft.com/office/drawing/2014/main" id="{A8505327-8F35-474F-AFF0-49316FF6E66E}"/>
              </a:ext>
            </a:extLst>
          </p:cNvPr>
          <p:cNvSpPr txBox="1">
            <a:spLocks/>
          </p:cNvSpPr>
          <p:nvPr/>
        </p:nvSpPr>
        <p:spPr>
          <a:xfrm>
            <a:off x="3359150" y="6507212"/>
            <a:ext cx="6379210" cy="153888"/>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prstClr val="white">
                    <a:lumMod val="65000"/>
                    <a:alpha val="80000"/>
                  </a:prstClr>
                </a:solidFill>
                <a:latin typeface="Gill Sans MT"/>
              </a:rPr>
              <a:t>Blockchain Technology</a:t>
            </a:r>
            <a:endParaRPr lang="en-US" dirty="0">
              <a:solidFill>
                <a:prstClr val="white">
                  <a:lumMod val="65000"/>
                  <a:alpha val="80000"/>
                </a:prstClr>
              </a:solidFill>
              <a:latin typeface="Gill Sans MT"/>
            </a:endParaRPr>
          </a:p>
        </p:txBody>
      </p:sp>
      <p:graphicFrame>
        <p:nvGraphicFramePr>
          <p:cNvPr id="21" name="表格 21">
            <a:extLst>
              <a:ext uri="{FF2B5EF4-FFF2-40B4-BE49-F238E27FC236}">
                <a16:creationId xmlns:a16="http://schemas.microsoft.com/office/drawing/2014/main" id="{A0250F60-78ED-447F-97DA-70DAECFDDB2D}"/>
              </a:ext>
            </a:extLst>
          </p:cNvPr>
          <p:cNvGraphicFramePr>
            <a:graphicFrameLocks noGrp="1"/>
          </p:cNvGraphicFramePr>
          <p:nvPr>
            <p:ph idx="1"/>
            <p:extLst>
              <p:ext uri="{D42A27DB-BD31-4B8C-83A1-F6EECF244321}">
                <p14:modId xmlns:p14="http://schemas.microsoft.com/office/powerpoint/2010/main" val="2255484841"/>
              </p:ext>
            </p:extLst>
          </p:nvPr>
        </p:nvGraphicFramePr>
        <p:xfrm>
          <a:off x="1056000" y="1919866"/>
          <a:ext cx="10080000" cy="4420080"/>
        </p:xfrm>
        <a:graphic>
          <a:graphicData uri="http://schemas.openxmlformats.org/drawingml/2006/table">
            <a:tbl>
              <a:tblPr firstRow="1" bandRow="1">
                <a:tableStyleId>{5C22544A-7EE6-4342-B048-85BDC9FD1C3A}</a:tableStyleId>
              </a:tblPr>
              <a:tblGrid>
                <a:gridCol w="2520000">
                  <a:extLst>
                    <a:ext uri="{9D8B030D-6E8A-4147-A177-3AD203B41FA5}">
                      <a16:colId xmlns:a16="http://schemas.microsoft.com/office/drawing/2014/main" val="1662845715"/>
                    </a:ext>
                  </a:extLst>
                </a:gridCol>
                <a:gridCol w="2520000">
                  <a:extLst>
                    <a:ext uri="{9D8B030D-6E8A-4147-A177-3AD203B41FA5}">
                      <a16:colId xmlns:a16="http://schemas.microsoft.com/office/drawing/2014/main" val="1852251812"/>
                    </a:ext>
                  </a:extLst>
                </a:gridCol>
                <a:gridCol w="2520000">
                  <a:extLst>
                    <a:ext uri="{9D8B030D-6E8A-4147-A177-3AD203B41FA5}">
                      <a16:colId xmlns:a16="http://schemas.microsoft.com/office/drawing/2014/main" val="1232208782"/>
                    </a:ext>
                  </a:extLst>
                </a:gridCol>
                <a:gridCol w="2520000">
                  <a:extLst>
                    <a:ext uri="{9D8B030D-6E8A-4147-A177-3AD203B41FA5}">
                      <a16:colId xmlns:a16="http://schemas.microsoft.com/office/drawing/2014/main" val="3861353244"/>
                    </a:ext>
                  </a:extLst>
                </a:gridCol>
              </a:tblGrid>
              <a:tr h="540000">
                <a:tc>
                  <a:txBody>
                    <a:bodyPr/>
                    <a:lstStyle/>
                    <a:p>
                      <a:r>
                        <a:rPr lang="en-US" altLang="zh-CN" dirty="0"/>
                        <a:t>Attack</a:t>
                      </a:r>
                      <a:endParaRPr lang="zh-CN" altLang="en-US" dirty="0"/>
                    </a:p>
                  </a:txBody>
                  <a:tcPr/>
                </a:tc>
                <a:tc>
                  <a:txBody>
                    <a:bodyPr/>
                    <a:lstStyle/>
                    <a:p>
                      <a:r>
                        <a:rPr lang="en-US" altLang="zh-CN" dirty="0"/>
                        <a:t>Amount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Attack</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Amount</a:t>
                      </a:r>
                      <a:endParaRPr lang="zh-CN" altLang="en-US" dirty="0"/>
                    </a:p>
                  </a:txBody>
                  <a:tcPr/>
                </a:tc>
                <a:extLst>
                  <a:ext uri="{0D108BD9-81ED-4DB2-BD59-A6C34878D82A}">
                    <a16:rowId xmlns:a16="http://schemas.microsoft.com/office/drawing/2014/main" val="3333761419"/>
                  </a:ext>
                </a:extLst>
              </a:tr>
              <a:tr h="540000">
                <a:tc>
                  <a:txBody>
                    <a:bodyPr/>
                    <a:lstStyle/>
                    <a:p>
                      <a:r>
                        <a:rPr lang="en-US" altLang="zh-CN" dirty="0">
                          <a:solidFill>
                            <a:schemeClr val="bg1"/>
                          </a:solidFill>
                        </a:rPr>
                        <a:t>Benign</a:t>
                      </a:r>
                      <a:endParaRPr lang="zh-CN" altLang="en-US" dirty="0"/>
                    </a:p>
                  </a:txBody>
                  <a:tcPr/>
                </a:tc>
                <a:tc>
                  <a:txBody>
                    <a:bodyPr/>
                    <a:lstStyle/>
                    <a:p>
                      <a:r>
                        <a:rPr lang="en-US" altLang="zh-CN" dirty="0"/>
                        <a:t>6112151</a:t>
                      </a:r>
                      <a:endParaRPr lang="zh-CN" altLang="en-US" dirty="0"/>
                    </a:p>
                  </a:txBody>
                  <a:tcPr/>
                </a:tc>
                <a:tc>
                  <a:txBody>
                    <a:bodyPr/>
                    <a:lstStyle/>
                    <a:p>
                      <a:r>
                        <a:rPr lang="en-US" altLang="zh-CN" dirty="0">
                          <a:solidFill>
                            <a:schemeClr val="bg1"/>
                          </a:solidFill>
                        </a:rPr>
                        <a:t>DoS attacks-</a:t>
                      </a:r>
                      <a:r>
                        <a:rPr lang="en-US" altLang="zh-CN" dirty="0" err="1">
                          <a:solidFill>
                            <a:schemeClr val="bg1"/>
                          </a:solidFill>
                        </a:rPr>
                        <a:t>SlowHTTPTest</a:t>
                      </a:r>
                      <a:endParaRPr lang="zh-CN" altLang="en-US" dirty="0"/>
                    </a:p>
                  </a:txBody>
                  <a:tcPr/>
                </a:tc>
                <a:tc>
                  <a:txBody>
                    <a:bodyPr/>
                    <a:lstStyle/>
                    <a:p>
                      <a:r>
                        <a:rPr lang="en-US" altLang="zh-CN" dirty="0"/>
                        <a:t>139890</a:t>
                      </a:r>
                      <a:endParaRPr lang="zh-CN" altLang="en-US" dirty="0"/>
                    </a:p>
                  </a:txBody>
                  <a:tcPr/>
                </a:tc>
                <a:extLst>
                  <a:ext uri="{0D108BD9-81ED-4DB2-BD59-A6C34878D82A}">
                    <a16:rowId xmlns:a16="http://schemas.microsoft.com/office/drawing/2014/main" val="3587437727"/>
                  </a:ext>
                </a:extLst>
              </a:tr>
              <a:tr h="540000">
                <a:tc>
                  <a:txBody>
                    <a:bodyPr/>
                    <a:lstStyle/>
                    <a:p>
                      <a:r>
                        <a:rPr lang="en-US" altLang="zh-CN" dirty="0">
                          <a:solidFill>
                            <a:schemeClr val="bg1"/>
                          </a:solidFill>
                        </a:rPr>
                        <a:t>DDOS attack-HOIC</a:t>
                      </a:r>
                      <a:endParaRPr lang="zh-CN" altLang="en-US" dirty="0"/>
                    </a:p>
                  </a:txBody>
                  <a:tcPr/>
                </a:tc>
                <a:tc>
                  <a:txBody>
                    <a:bodyPr/>
                    <a:lstStyle/>
                    <a:p>
                      <a:r>
                        <a:rPr lang="en-US" altLang="zh-CN" dirty="0"/>
                        <a:t>686012</a:t>
                      </a:r>
                      <a:endParaRPr lang="zh-CN" altLang="en-US" dirty="0"/>
                    </a:p>
                  </a:txBody>
                  <a:tcPr/>
                </a:tc>
                <a:tc>
                  <a:txBody>
                    <a:bodyPr/>
                    <a:lstStyle/>
                    <a:p>
                      <a:r>
                        <a:rPr lang="en-US" altLang="zh-CN" dirty="0">
                          <a:solidFill>
                            <a:schemeClr val="bg1"/>
                          </a:solidFill>
                        </a:rPr>
                        <a:t>DoS attacks-</a:t>
                      </a:r>
                      <a:r>
                        <a:rPr lang="en-US" altLang="zh-CN" dirty="0" err="1">
                          <a:solidFill>
                            <a:schemeClr val="bg1"/>
                          </a:solidFill>
                        </a:rPr>
                        <a:t>GoldenEye</a:t>
                      </a:r>
                      <a:endParaRPr lang="zh-CN" altLang="en-US" dirty="0"/>
                    </a:p>
                  </a:txBody>
                  <a:tcPr/>
                </a:tc>
                <a:tc>
                  <a:txBody>
                    <a:bodyPr/>
                    <a:lstStyle/>
                    <a:p>
                      <a:r>
                        <a:rPr lang="en-US" altLang="zh-CN" dirty="0"/>
                        <a:t>41508</a:t>
                      </a:r>
                      <a:endParaRPr lang="zh-CN" altLang="en-US" dirty="0"/>
                    </a:p>
                  </a:txBody>
                  <a:tcPr/>
                </a:tc>
                <a:extLst>
                  <a:ext uri="{0D108BD9-81ED-4DB2-BD59-A6C34878D82A}">
                    <a16:rowId xmlns:a16="http://schemas.microsoft.com/office/drawing/2014/main" val="2262539844"/>
                  </a:ext>
                </a:extLst>
              </a:tr>
              <a:tr h="540000">
                <a:tc>
                  <a:txBody>
                    <a:bodyPr/>
                    <a:lstStyle/>
                    <a:p>
                      <a:r>
                        <a:rPr lang="en-US" altLang="zh-CN" dirty="0">
                          <a:solidFill>
                            <a:schemeClr val="bg1"/>
                          </a:solidFill>
                        </a:rPr>
                        <a:t>DoS attacks-Hulk</a:t>
                      </a:r>
                      <a:endParaRPr lang="zh-CN" altLang="en-US" dirty="0"/>
                    </a:p>
                  </a:txBody>
                  <a:tcPr/>
                </a:tc>
                <a:tc>
                  <a:txBody>
                    <a:bodyPr/>
                    <a:lstStyle/>
                    <a:p>
                      <a:r>
                        <a:rPr lang="en-US" altLang="zh-CN" dirty="0"/>
                        <a:t>461912</a:t>
                      </a:r>
                      <a:endParaRPr lang="zh-CN" altLang="en-US" dirty="0"/>
                    </a:p>
                  </a:txBody>
                  <a:tcPr/>
                </a:tc>
                <a:tc>
                  <a:txBody>
                    <a:bodyPr/>
                    <a:lstStyle/>
                    <a:p>
                      <a:r>
                        <a:rPr lang="en-US" altLang="zh-CN" dirty="0">
                          <a:solidFill>
                            <a:schemeClr val="bg1"/>
                          </a:solidFill>
                        </a:rPr>
                        <a:t>DoS attacks-</a:t>
                      </a:r>
                      <a:r>
                        <a:rPr lang="en-US" altLang="zh-CN" dirty="0" err="1">
                          <a:solidFill>
                            <a:schemeClr val="bg1"/>
                          </a:solidFill>
                        </a:rPr>
                        <a:t>Slowloris</a:t>
                      </a:r>
                      <a:endParaRPr lang="zh-CN" altLang="en-US" dirty="0"/>
                    </a:p>
                  </a:txBody>
                  <a:tcPr/>
                </a:tc>
                <a:tc>
                  <a:txBody>
                    <a:bodyPr/>
                    <a:lstStyle/>
                    <a:p>
                      <a:r>
                        <a:rPr lang="en-US" altLang="zh-CN" dirty="0"/>
                        <a:t>10990</a:t>
                      </a:r>
                      <a:endParaRPr lang="zh-CN" altLang="en-US" dirty="0"/>
                    </a:p>
                  </a:txBody>
                  <a:tcPr/>
                </a:tc>
                <a:extLst>
                  <a:ext uri="{0D108BD9-81ED-4DB2-BD59-A6C34878D82A}">
                    <a16:rowId xmlns:a16="http://schemas.microsoft.com/office/drawing/2014/main" val="340530969"/>
                  </a:ext>
                </a:extLst>
              </a:tr>
              <a:tr h="540000">
                <a:tc>
                  <a:txBody>
                    <a:bodyPr/>
                    <a:lstStyle/>
                    <a:p>
                      <a:r>
                        <a:rPr lang="en-US" altLang="zh-CN" dirty="0">
                          <a:solidFill>
                            <a:schemeClr val="bg1"/>
                          </a:solidFill>
                        </a:rPr>
                        <a:t>Bot</a:t>
                      </a:r>
                      <a:endParaRPr lang="zh-CN" altLang="en-US" dirty="0"/>
                    </a:p>
                  </a:txBody>
                  <a:tcPr/>
                </a:tc>
                <a:tc>
                  <a:txBody>
                    <a:bodyPr/>
                    <a:lstStyle/>
                    <a:p>
                      <a:r>
                        <a:rPr lang="en-US" altLang="zh-CN" dirty="0"/>
                        <a:t>286191</a:t>
                      </a:r>
                      <a:endParaRPr lang="zh-CN" altLang="en-US" dirty="0"/>
                    </a:p>
                  </a:txBody>
                  <a:tcPr/>
                </a:tc>
                <a:tc>
                  <a:txBody>
                    <a:bodyPr/>
                    <a:lstStyle/>
                    <a:p>
                      <a:r>
                        <a:rPr lang="en-US" altLang="zh-CN" dirty="0">
                          <a:solidFill>
                            <a:schemeClr val="bg1"/>
                          </a:solidFill>
                        </a:rPr>
                        <a:t>DDOS attack-LOIC-UDP</a:t>
                      </a:r>
                      <a:endParaRPr lang="zh-CN" altLang="en-US" dirty="0"/>
                    </a:p>
                  </a:txBody>
                  <a:tcPr/>
                </a:tc>
                <a:tc>
                  <a:txBody>
                    <a:bodyPr/>
                    <a:lstStyle/>
                    <a:p>
                      <a:r>
                        <a:rPr lang="en-US" altLang="zh-CN" dirty="0"/>
                        <a:t>1730</a:t>
                      </a:r>
                      <a:endParaRPr lang="zh-CN" altLang="en-US" dirty="0"/>
                    </a:p>
                  </a:txBody>
                  <a:tcPr/>
                </a:tc>
                <a:extLst>
                  <a:ext uri="{0D108BD9-81ED-4DB2-BD59-A6C34878D82A}">
                    <a16:rowId xmlns:a16="http://schemas.microsoft.com/office/drawing/2014/main" val="3938204317"/>
                  </a:ext>
                </a:extLst>
              </a:tr>
              <a:tr h="540000">
                <a:tc>
                  <a:txBody>
                    <a:bodyPr/>
                    <a:lstStyle/>
                    <a:p>
                      <a:r>
                        <a:rPr lang="en-US" altLang="zh-CN" dirty="0">
                          <a:solidFill>
                            <a:schemeClr val="bg1"/>
                          </a:solidFill>
                        </a:rPr>
                        <a:t>FTP-</a:t>
                      </a:r>
                      <a:r>
                        <a:rPr lang="en-US" altLang="zh-CN" dirty="0" err="1">
                          <a:solidFill>
                            <a:schemeClr val="bg1"/>
                          </a:solidFill>
                        </a:rPr>
                        <a:t>BruteForce</a:t>
                      </a:r>
                      <a:endParaRPr lang="zh-CN" altLang="en-US" dirty="0"/>
                    </a:p>
                  </a:txBody>
                  <a:tcPr/>
                </a:tc>
                <a:tc>
                  <a:txBody>
                    <a:bodyPr/>
                    <a:lstStyle/>
                    <a:p>
                      <a:r>
                        <a:rPr lang="en-US" altLang="zh-CN" dirty="0"/>
                        <a:t>193360</a:t>
                      </a:r>
                      <a:endParaRPr lang="zh-CN" altLang="en-US" dirty="0"/>
                    </a:p>
                  </a:txBody>
                  <a:tcPr/>
                </a:tc>
                <a:tc>
                  <a:txBody>
                    <a:bodyPr/>
                    <a:lstStyle/>
                    <a:p>
                      <a:r>
                        <a:rPr lang="en-US" altLang="zh-CN" dirty="0">
                          <a:solidFill>
                            <a:schemeClr val="bg1"/>
                          </a:solidFill>
                        </a:rPr>
                        <a:t>Brute Force -Web</a:t>
                      </a:r>
                      <a:endParaRPr lang="zh-CN" altLang="en-US" dirty="0"/>
                    </a:p>
                  </a:txBody>
                  <a:tcPr/>
                </a:tc>
                <a:tc>
                  <a:txBody>
                    <a:bodyPr/>
                    <a:lstStyle/>
                    <a:p>
                      <a:r>
                        <a:rPr lang="en-US" altLang="zh-CN" dirty="0"/>
                        <a:t>611</a:t>
                      </a:r>
                      <a:endParaRPr lang="zh-CN" altLang="en-US" dirty="0"/>
                    </a:p>
                  </a:txBody>
                  <a:tcPr/>
                </a:tc>
                <a:extLst>
                  <a:ext uri="{0D108BD9-81ED-4DB2-BD59-A6C34878D82A}">
                    <a16:rowId xmlns:a16="http://schemas.microsoft.com/office/drawing/2014/main" val="775805224"/>
                  </a:ext>
                </a:extLst>
              </a:tr>
              <a:tr h="540000">
                <a:tc>
                  <a:txBody>
                    <a:bodyPr/>
                    <a:lstStyle/>
                    <a:p>
                      <a:r>
                        <a:rPr lang="en-US" altLang="zh-CN" dirty="0">
                          <a:solidFill>
                            <a:schemeClr val="bg1"/>
                          </a:solidFill>
                        </a:rPr>
                        <a:t>SSH-</a:t>
                      </a:r>
                      <a:r>
                        <a:rPr lang="en-US" altLang="zh-CN" dirty="0" err="1">
                          <a:solidFill>
                            <a:schemeClr val="bg1"/>
                          </a:solidFill>
                        </a:rPr>
                        <a:t>Bruteforce</a:t>
                      </a:r>
                      <a:endParaRPr lang="zh-CN" altLang="en-US" dirty="0"/>
                    </a:p>
                  </a:txBody>
                  <a:tcPr/>
                </a:tc>
                <a:tc>
                  <a:txBody>
                    <a:bodyPr/>
                    <a:lstStyle/>
                    <a:p>
                      <a:r>
                        <a:rPr lang="en-US" altLang="zh-CN" dirty="0"/>
                        <a:t>187589</a:t>
                      </a:r>
                      <a:endParaRPr lang="zh-CN" altLang="en-US" dirty="0"/>
                    </a:p>
                  </a:txBody>
                  <a:tcPr/>
                </a:tc>
                <a:tc>
                  <a:txBody>
                    <a:bodyPr/>
                    <a:lstStyle/>
                    <a:p>
                      <a:r>
                        <a:rPr lang="en-US" altLang="zh-CN" dirty="0">
                          <a:solidFill>
                            <a:schemeClr val="bg1"/>
                          </a:solidFill>
                        </a:rPr>
                        <a:t>Brute Force -XSS</a:t>
                      </a:r>
                      <a:endParaRPr lang="zh-CN" altLang="en-US" dirty="0"/>
                    </a:p>
                  </a:txBody>
                  <a:tcPr/>
                </a:tc>
                <a:tc>
                  <a:txBody>
                    <a:bodyPr/>
                    <a:lstStyle/>
                    <a:p>
                      <a:r>
                        <a:rPr lang="en-US" altLang="zh-CN" dirty="0"/>
                        <a:t>230</a:t>
                      </a:r>
                      <a:endParaRPr lang="zh-CN" altLang="en-US" dirty="0"/>
                    </a:p>
                  </a:txBody>
                  <a:tcPr/>
                </a:tc>
                <a:extLst>
                  <a:ext uri="{0D108BD9-81ED-4DB2-BD59-A6C34878D82A}">
                    <a16:rowId xmlns:a16="http://schemas.microsoft.com/office/drawing/2014/main" val="2848505560"/>
                  </a:ext>
                </a:extLst>
              </a:tr>
              <a:tr h="540000">
                <a:tc>
                  <a:txBody>
                    <a:bodyPr/>
                    <a:lstStyle/>
                    <a:p>
                      <a:r>
                        <a:rPr lang="en-US" altLang="zh-CN" dirty="0" err="1">
                          <a:solidFill>
                            <a:schemeClr val="bg1"/>
                          </a:solidFill>
                        </a:rPr>
                        <a:t>Infilteration</a:t>
                      </a:r>
                      <a:endParaRPr lang="zh-CN" altLang="en-US" dirty="0"/>
                    </a:p>
                  </a:txBody>
                  <a:tcPr/>
                </a:tc>
                <a:tc>
                  <a:txBody>
                    <a:bodyPr/>
                    <a:lstStyle/>
                    <a:p>
                      <a:r>
                        <a:rPr lang="en-US" altLang="zh-CN" dirty="0"/>
                        <a:t>161934</a:t>
                      </a:r>
                      <a:endParaRPr lang="zh-CN" altLang="en-US" dirty="0"/>
                    </a:p>
                  </a:txBody>
                  <a:tcPr/>
                </a:tc>
                <a:tc>
                  <a:txBody>
                    <a:bodyPr/>
                    <a:lstStyle/>
                    <a:p>
                      <a:r>
                        <a:rPr lang="en-US" altLang="zh-CN" dirty="0">
                          <a:solidFill>
                            <a:schemeClr val="bg1"/>
                          </a:solidFill>
                        </a:rPr>
                        <a:t>SQL Injection</a:t>
                      </a:r>
                      <a:endParaRPr lang="zh-CN" altLang="en-US" dirty="0"/>
                    </a:p>
                  </a:txBody>
                  <a:tcPr/>
                </a:tc>
                <a:tc>
                  <a:txBody>
                    <a:bodyPr/>
                    <a:lstStyle/>
                    <a:p>
                      <a:r>
                        <a:rPr lang="en-US" altLang="zh-CN" dirty="0"/>
                        <a:t>87</a:t>
                      </a:r>
                      <a:endParaRPr lang="zh-CN" altLang="en-US" dirty="0"/>
                    </a:p>
                  </a:txBody>
                  <a:tcPr/>
                </a:tc>
                <a:extLst>
                  <a:ext uri="{0D108BD9-81ED-4DB2-BD59-A6C34878D82A}">
                    <a16:rowId xmlns:a16="http://schemas.microsoft.com/office/drawing/2014/main" val="3595531392"/>
                  </a:ext>
                </a:extLst>
              </a:tr>
            </a:tbl>
          </a:graphicData>
        </a:graphic>
      </p:graphicFrame>
    </p:spTree>
    <p:extLst>
      <p:ext uri="{BB962C8B-B14F-4D97-AF65-F5344CB8AC3E}">
        <p14:creationId xmlns:p14="http://schemas.microsoft.com/office/powerpoint/2010/main" val="12453403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F357F-F2B4-4850-A98F-420B8462D7A7}"/>
              </a:ext>
            </a:extLst>
          </p:cNvPr>
          <p:cNvSpPr>
            <a:spLocks noGrp="1"/>
          </p:cNvSpPr>
          <p:nvPr>
            <p:ph type="title"/>
          </p:nvPr>
        </p:nvSpPr>
        <p:spPr/>
        <p:txBody>
          <a:bodyPr/>
          <a:lstStyle/>
          <a:p>
            <a:r>
              <a:rPr lang="en-US" dirty="0"/>
              <a:t>Divide</a:t>
            </a:r>
          </a:p>
        </p:txBody>
      </p:sp>
      <p:pic>
        <p:nvPicPr>
          <p:cNvPr id="9" name="内容占位符 8" descr="图形用户界面, 文本, 应用程序&#10;&#10;描述已自动生成">
            <a:extLst>
              <a:ext uri="{FF2B5EF4-FFF2-40B4-BE49-F238E27FC236}">
                <a16:creationId xmlns:a16="http://schemas.microsoft.com/office/drawing/2014/main" id="{2AD0D279-6C34-4559-8BF7-1E493B73C50A}"/>
              </a:ext>
            </a:extLst>
          </p:cNvPr>
          <p:cNvPicPr>
            <a:picLocks noGrp="1" noChangeAspect="1"/>
          </p:cNvPicPr>
          <p:nvPr>
            <p:ph idx="1"/>
          </p:nvPr>
        </p:nvPicPr>
        <p:blipFill>
          <a:blip r:embed="rId2"/>
          <a:stretch>
            <a:fillRect/>
          </a:stretch>
        </p:blipFill>
        <p:spPr>
          <a:xfrm>
            <a:off x="5093757" y="1752600"/>
            <a:ext cx="2004486" cy="4114800"/>
          </a:xfrm>
        </p:spPr>
      </p:pic>
      <p:sp>
        <p:nvSpPr>
          <p:cNvPr id="4" name="Slide Number Placeholder 3">
            <a:extLst>
              <a:ext uri="{FF2B5EF4-FFF2-40B4-BE49-F238E27FC236}">
                <a16:creationId xmlns:a16="http://schemas.microsoft.com/office/drawing/2014/main" id="{8170A256-3358-46C6-8853-68B0166E9A9F}"/>
              </a:ext>
            </a:extLst>
          </p:cNvPr>
          <p:cNvSpPr txBox="1">
            <a:spLocks/>
          </p:cNvSpPr>
          <p:nvPr/>
        </p:nvSpPr>
        <p:spPr>
          <a:xfrm>
            <a:off x="9948863" y="6507212"/>
            <a:ext cx="1692274" cy="153888"/>
          </a:xfrm>
          <a:prstGeom prst="rect">
            <a:avLst/>
          </a:prstGeom>
        </p:spPr>
        <p:txBody>
          <a:bodyPr vert="horz" wrap="square" lIns="0" tIns="0" rIns="0" bIns="0" rtlCol="0" anchor="ctr">
            <a:normAutofit/>
          </a:bodyPr>
          <a:lstStyle>
            <a:defPPr>
              <a:defRPr lang="en-US"/>
            </a:defPPr>
            <a:lvl1pPr marL="0" algn="r"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defRPr/>
            </a:pPr>
            <a:fld id="{DBA1B0FB-D917-4C8C-928F-313BD683BF39}" type="slidenum">
              <a:rPr lang="en-US" smtClean="0">
                <a:solidFill>
                  <a:prstClr val="white">
                    <a:alpha val="80000"/>
                  </a:prstClr>
                </a:solidFill>
                <a:latin typeface="Gill Sans MT"/>
              </a:rPr>
              <a:pPr>
                <a:spcAft>
                  <a:spcPts val="600"/>
                </a:spcAft>
                <a:defRPr/>
              </a:pPr>
              <a:t>14</a:t>
            </a:fld>
            <a:endParaRPr lang="en-US" dirty="0">
              <a:solidFill>
                <a:prstClr val="white">
                  <a:alpha val="80000"/>
                </a:prstClr>
              </a:solidFill>
              <a:latin typeface="Gill Sans MT"/>
            </a:endParaRPr>
          </a:p>
        </p:txBody>
      </p:sp>
      <p:sp>
        <p:nvSpPr>
          <p:cNvPr id="5" name="Date Placeholder 3">
            <a:extLst>
              <a:ext uri="{FF2B5EF4-FFF2-40B4-BE49-F238E27FC236}">
                <a16:creationId xmlns:a16="http://schemas.microsoft.com/office/drawing/2014/main" id="{AD225EDE-2F71-4BA6-B787-475C76B82DB4}"/>
              </a:ext>
            </a:extLst>
          </p:cNvPr>
          <p:cNvSpPr txBox="1">
            <a:spLocks/>
          </p:cNvSpPr>
          <p:nvPr/>
        </p:nvSpPr>
        <p:spPr>
          <a:xfrm>
            <a:off x="550863" y="6507212"/>
            <a:ext cx="2628900" cy="153888"/>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prstClr val="white">
                    <a:lumMod val="65000"/>
                    <a:alpha val="80000"/>
                  </a:prstClr>
                </a:solidFill>
                <a:latin typeface="Gill Sans MT"/>
              </a:rPr>
              <a:t>Tuesday, November 30, 2021</a:t>
            </a:r>
            <a:endParaRPr lang="en-US" dirty="0">
              <a:solidFill>
                <a:prstClr val="white">
                  <a:lumMod val="65000"/>
                  <a:alpha val="80000"/>
                </a:prstClr>
              </a:solidFill>
              <a:latin typeface="Gill Sans MT"/>
            </a:endParaRPr>
          </a:p>
        </p:txBody>
      </p:sp>
      <p:sp>
        <p:nvSpPr>
          <p:cNvPr id="7" name="Footer Placeholder 4">
            <a:extLst>
              <a:ext uri="{FF2B5EF4-FFF2-40B4-BE49-F238E27FC236}">
                <a16:creationId xmlns:a16="http://schemas.microsoft.com/office/drawing/2014/main" id="{A8505327-8F35-474F-AFF0-49316FF6E66E}"/>
              </a:ext>
            </a:extLst>
          </p:cNvPr>
          <p:cNvSpPr txBox="1">
            <a:spLocks/>
          </p:cNvSpPr>
          <p:nvPr/>
        </p:nvSpPr>
        <p:spPr>
          <a:xfrm>
            <a:off x="3359150" y="6507212"/>
            <a:ext cx="6379210" cy="153888"/>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prstClr val="white">
                    <a:lumMod val="65000"/>
                    <a:alpha val="80000"/>
                  </a:prstClr>
                </a:solidFill>
                <a:latin typeface="Gill Sans MT"/>
              </a:rPr>
              <a:t>Blockchain Technology</a:t>
            </a:r>
            <a:endParaRPr lang="en-US" dirty="0">
              <a:solidFill>
                <a:prstClr val="white">
                  <a:lumMod val="65000"/>
                  <a:alpha val="80000"/>
                </a:prstClr>
              </a:solidFill>
              <a:latin typeface="Gill Sans MT"/>
            </a:endParaRPr>
          </a:p>
        </p:txBody>
      </p:sp>
    </p:spTree>
    <p:extLst>
      <p:ext uri="{BB962C8B-B14F-4D97-AF65-F5344CB8AC3E}">
        <p14:creationId xmlns:p14="http://schemas.microsoft.com/office/powerpoint/2010/main" val="19758364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F357F-F2B4-4850-A98F-420B8462D7A7}"/>
              </a:ext>
            </a:extLst>
          </p:cNvPr>
          <p:cNvSpPr>
            <a:spLocks noGrp="1"/>
          </p:cNvSpPr>
          <p:nvPr>
            <p:ph type="title"/>
          </p:nvPr>
        </p:nvSpPr>
        <p:spPr/>
        <p:txBody>
          <a:bodyPr/>
          <a:lstStyle/>
          <a:p>
            <a:r>
              <a:rPr lang="en-US" dirty="0"/>
              <a:t>Select features</a:t>
            </a:r>
          </a:p>
        </p:txBody>
      </p:sp>
      <p:sp>
        <p:nvSpPr>
          <p:cNvPr id="6" name="Content Placeholder 5">
            <a:extLst>
              <a:ext uri="{FF2B5EF4-FFF2-40B4-BE49-F238E27FC236}">
                <a16:creationId xmlns:a16="http://schemas.microsoft.com/office/drawing/2014/main" id="{D658B8DA-CCB3-4B78-9605-FCFE5458E2AF}"/>
              </a:ext>
            </a:extLst>
          </p:cNvPr>
          <p:cNvSpPr>
            <a:spLocks noGrp="1"/>
          </p:cNvSpPr>
          <p:nvPr>
            <p:ph idx="1"/>
          </p:nvPr>
        </p:nvSpPr>
        <p:spPr/>
        <p:txBody>
          <a:bodyPr/>
          <a:lstStyle/>
          <a:p>
            <a:r>
              <a:rPr lang="en-US" dirty="0"/>
              <a:t>a. Apply Random Forest algorithm to each attack file and get top 20 features for each attack.</a:t>
            </a:r>
          </a:p>
          <a:p>
            <a:endParaRPr lang="en-US" dirty="0"/>
          </a:p>
          <a:p>
            <a:r>
              <a:rPr lang="en-US" dirty="0"/>
              <a:t>b. Apply Random Forest algorithm to all_data.csv and get top 20 features for all data.</a:t>
            </a:r>
          </a:p>
        </p:txBody>
      </p:sp>
      <p:sp>
        <p:nvSpPr>
          <p:cNvPr id="4" name="Slide Number Placeholder 3">
            <a:extLst>
              <a:ext uri="{FF2B5EF4-FFF2-40B4-BE49-F238E27FC236}">
                <a16:creationId xmlns:a16="http://schemas.microsoft.com/office/drawing/2014/main" id="{8170A256-3358-46C6-8853-68B0166E9A9F}"/>
              </a:ext>
            </a:extLst>
          </p:cNvPr>
          <p:cNvSpPr txBox="1">
            <a:spLocks/>
          </p:cNvSpPr>
          <p:nvPr/>
        </p:nvSpPr>
        <p:spPr>
          <a:xfrm>
            <a:off x="9948863" y="6507212"/>
            <a:ext cx="1692274" cy="153888"/>
          </a:xfrm>
          <a:prstGeom prst="rect">
            <a:avLst/>
          </a:prstGeom>
        </p:spPr>
        <p:txBody>
          <a:bodyPr vert="horz" wrap="square" lIns="0" tIns="0" rIns="0" bIns="0" rtlCol="0" anchor="ctr">
            <a:normAutofit/>
          </a:bodyPr>
          <a:lstStyle>
            <a:defPPr>
              <a:defRPr lang="en-US"/>
            </a:defPPr>
            <a:lvl1pPr marL="0" algn="r"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defRPr/>
            </a:pPr>
            <a:fld id="{DBA1B0FB-D917-4C8C-928F-313BD683BF39}" type="slidenum">
              <a:rPr lang="en-US" smtClean="0">
                <a:solidFill>
                  <a:prstClr val="white">
                    <a:alpha val="80000"/>
                  </a:prstClr>
                </a:solidFill>
                <a:latin typeface="Gill Sans MT"/>
              </a:rPr>
              <a:pPr>
                <a:spcAft>
                  <a:spcPts val="600"/>
                </a:spcAft>
                <a:defRPr/>
              </a:pPr>
              <a:t>15</a:t>
            </a:fld>
            <a:endParaRPr lang="en-US" dirty="0">
              <a:solidFill>
                <a:prstClr val="white">
                  <a:alpha val="80000"/>
                </a:prstClr>
              </a:solidFill>
              <a:latin typeface="Gill Sans MT"/>
            </a:endParaRPr>
          </a:p>
        </p:txBody>
      </p:sp>
      <p:sp>
        <p:nvSpPr>
          <p:cNvPr id="5" name="Date Placeholder 3">
            <a:extLst>
              <a:ext uri="{FF2B5EF4-FFF2-40B4-BE49-F238E27FC236}">
                <a16:creationId xmlns:a16="http://schemas.microsoft.com/office/drawing/2014/main" id="{AD225EDE-2F71-4BA6-B787-475C76B82DB4}"/>
              </a:ext>
            </a:extLst>
          </p:cNvPr>
          <p:cNvSpPr txBox="1">
            <a:spLocks/>
          </p:cNvSpPr>
          <p:nvPr/>
        </p:nvSpPr>
        <p:spPr>
          <a:xfrm>
            <a:off x="550863" y="6507212"/>
            <a:ext cx="2628900" cy="153888"/>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prstClr val="white">
                    <a:lumMod val="65000"/>
                    <a:alpha val="80000"/>
                  </a:prstClr>
                </a:solidFill>
                <a:latin typeface="Gill Sans MT"/>
              </a:rPr>
              <a:t>Tuesday, November 30, 2021</a:t>
            </a:r>
            <a:endParaRPr lang="en-US" dirty="0">
              <a:solidFill>
                <a:prstClr val="white">
                  <a:lumMod val="65000"/>
                  <a:alpha val="80000"/>
                </a:prstClr>
              </a:solidFill>
              <a:latin typeface="Gill Sans MT"/>
            </a:endParaRPr>
          </a:p>
        </p:txBody>
      </p:sp>
      <p:sp>
        <p:nvSpPr>
          <p:cNvPr id="7" name="Footer Placeholder 4">
            <a:extLst>
              <a:ext uri="{FF2B5EF4-FFF2-40B4-BE49-F238E27FC236}">
                <a16:creationId xmlns:a16="http://schemas.microsoft.com/office/drawing/2014/main" id="{A8505327-8F35-474F-AFF0-49316FF6E66E}"/>
              </a:ext>
            </a:extLst>
          </p:cNvPr>
          <p:cNvSpPr txBox="1">
            <a:spLocks/>
          </p:cNvSpPr>
          <p:nvPr/>
        </p:nvSpPr>
        <p:spPr>
          <a:xfrm>
            <a:off x="3359150" y="6507212"/>
            <a:ext cx="6379210" cy="153888"/>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prstClr val="white">
                    <a:lumMod val="65000"/>
                    <a:alpha val="80000"/>
                  </a:prstClr>
                </a:solidFill>
                <a:latin typeface="Gill Sans MT"/>
              </a:rPr>
              <a:t>Blockchain Technology</a:t>
            </a:r>
            <a:endParaRPr lang="en-US" dirty="0">
              <a:solidFill>
                <a:prstClr val="white">
                  <a:lumMod val="65000"/>
                  <a:alpha val="80000"/>
                </a:prstClr>
              </a:solidFill>
              <a:latin typeface="Gill Sans MT"/>
            </a:endParaRPr>
          </a:p>
        </p:txBody>
      </p:sp>
    </p:spTree>
    <p:extLst>
      <p:ext uri="{BB962C8B-B14F-4D97-AF65-F5344CB8AC3E}">
        <p14:creationId xmlns:p14="http://schemas.microsoft.com/office/powerpoint/2010/main" val="21784112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CC1BE4-92B1-4AAD-96E0-43C2AC9AEA7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323C3FB-CF26-4213-9F7F-5433225FEE81}"/>
              </a:ext>
            </a:extLst>
          </p:cNvPr>
          <p:cNvSpPr>
            <a:spLocks noGrp="1"/>
          </p:cNvSpPr>
          <p:nvPr>
            <p:ph idx="1"/>
          </p:nvPr>
        </p:nvSpPr>
        <p:spPr/>
        <p:txBody>
          <a:bodyPr/>
          <a:lstStyle/>
          <a:p>
            <a:endParaRPr lang="zh-CN" altLang="en-US"/>
          </a:p>
        </p:txBody>
      </p:sp>
      <p:graphicFrame>
        <p:nvGraphicFramePr>
          <p:cNvPr id="7" name="对象 6">
            <a:extLst>
              <a:ext uri="{FF2B5EF4-FFF2-40B4-BE49-F238E27FC236}">
                <a16:creationId xmlns:a16="http://schemas.microsoft.com/office/drawing/2014/main" id="{005313E3-CB43-410E-A142-E5495AF63168}"/>
              </a:ext>
            </a:extLst>
          </p:cNvPr>
          <p:cNvGraphicFramePr>
            <a:graphicFrameLocks noChangeAspect="1"/>
          </p:cNvGraphicFramePr>
          <p:nvPr>
            <p:extLst>
              <p:ext uri="{D42A27DB-BD31-4B8C-83A1-F6EECF244321}">
                <p14:modId xmlns:p14="http://schemas.microsoft.com/office/powerpoint/2010/main" val="1971390900"/>
              </p:ext>
            </p:extLst>
          </p:nvPr>
        </p:nvGraphicFramePr>
        <p:xfrm>
          <a:off x="1045678" y="0"/>
          <a:ext cx="10091033" cy="6874344"/>
        </p:xfrm>
        <a:graphic>
          <a:graphicData uri="http://schemas.openxmlformats.org/presentationml/2006/ole">
            <mc:AlternateContent xmlns:mc="http://schemas.openxmlformats.org/markup-compatibility/2006">
              <mc:Choice xmlns:v="urn:schemas-microsoft-com:vml" Requires="v">
                <p:oleObj spid="_x0000_s1033" name="Acrobat Document" r:id="rId3" imgW="4685976" imgH="3192562" progId="Acrobat.Document.DC">
                  <p:embed/>
                </p:oleObj>
              </mc:Choice>
              <mc:Fallback>
                <p:oleObj name="Acrobat Document" r:id="rId3" imgW="4685976" imgH="3192562" progId="Acrobat.Document.DC">
                  <p:embed/>
                  <p:pic>
                    <p:nvPicPr>
                      <p:cNvPr id="0" name=""/>
                      <p:cNvPicPr/>
                      <p:nvPr/>
                    </p:nvPicPr>
                    <p:blipFill>
                      <a:blip r:embed="rId4"/>
                      <a:stretch>
                        <a:fillRect/>
                      </a:stretch>
                    </p:blipFill>
                    <p:spPr>
                      <a:xfrm>
                        <a:off x="1045678" y="0"/>
                        <a:ext cx="10091033" cy="6874344"/>
                      </a:xfrm>
                      <a:prstGeom prst="rect">
                        <a:avLst/>
                      </a:prstGeom>
                    </p:spPr>
                  </p:pic>
                </p:oleObj>
              </mc:Fallback>
            </mc:AlternateContent>
          </a:graphicData>
        </a:graphic>
      </p:graphicFrame>
    </p:spTree>
    <p:extLst>
      <p:ext uri="{BB962C8B-B14F-4D97-AF65-F5344CB8AC3E}">
        <p14:creationId xmlns:p14="http://schemas.microsoft.com/office/powerpoint/2010/main" val="3071165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F357F-F2B4-4850-A98F-420B8462D7A7}"/>
              </a:ext>
            </a:extLst>
          </p:cNvPr>
          <p:cNvSpPr>
            <a:spLocks noGrp="1"/>
          </p:cNvSpPr>
          <p:nvPr>
            <p:ph type="title"/>
          </p:nvPr>
        </p:nvSpPr>
        <p:spPr/>
        <p:txBody>
          <a:bodyPr/>
          <a:lstStyle/>
          <a:p>
            <a:r>
              <a:rPr lang="en-US" dirty="0"/>
              <a:t>Machine Learning implementation</a:t>
            </a:r>
          </a:p>
        </p:txBody>
      </p:sp>
      <p:sp>
        <p:nvSpPr>
          <p:cNvPr id="6" name="Content Placeholder 5">
            <a:extLst>
              <a:ext uri="{FF2B5EF4-FFF2-40B4-BE49-F238E27FC236}">
                <a16:creationId xmlns:a16="http://schemas.microsoft.com/office/drawing/2014/main" id="{D658B8DA-CCB3-4B78-9605-FCFE5458E2AF}"/>
              </a:ext>
            </a:extLst>
          </p:cNvPr>
          <p:cNvSpPr>
            <a:spLocks noGrp="1"/>
          </p:cNvSpPr>
          <p:nvPr>
            <p:ph idx="1"/>
          </p:nvPr>
        </p:nvSpPr>
        <p:spPr/>
        <p:txBody>
          <a:bodyPr>
            <a:normAutofit fontScale="92500" lnSpcReduction="10000"/>
          </a:bodyPr>
          <a:lstStyle/>
          <a:p>
            <a:r>
              <a:rPr lang="en-US" dirty="0"/>
              <a:t>1. Apply 7 machine learning algorithms 10 times to each attack file, using the top 4 features from 1.4.a and get the average accuracy precision recall and F1-score.</a:t>
            </a:r>
          </a:p>
          <a:p>
            <a:endParaRPr lang="en-US" dirty="0"/>
          </a:p>
          <a:p>
            <a:r>
              <a:rPr lang="en-US" dirty="0"/>
              <a:t>2. Apply 7 machine learning algorithms 10 times to all_data.csv, using the top 4 features for each attack from 1.4.a (4*11=44→15) and get the average accuracy precision recall and F1-score.</a:t>
            </a:r>
          </a:p>
          <a:p>
            <a:endParaRPr lang="en-US" dirty="0"/>
          </a:p>
          <a:p>
            <a:r>
              <a:rPr lang="en-US" dirty="0"/>
              <a:t>3. Apply 7 machine learning algorithms 10 times to all_data.csv, using the top 7 features from 1.4.b and get the average accuracy precision recall and F1-score.</a:t>
            </a:r>
          </a:p>
        </p:txBody>
      </p:sp>
      <p:sp>
        <p:nvSpPr>
          <p:cNvPr id="4" name="Slide Number Placeholder 3">
            <a:extLst>
              <a:ext uri="{FF2B5EF4-FFF2-40B4-BE49-F238E27FC236}">
                <a16:creationId xmlns:a16="http://schemas.microsoft.com/office/drawing/2014/main" id="{8170A256-3358-46C6-8853-68B0166E9A9F}"/>
              </a:ext>
            </a:extLst>
          </p:cNvPr>
          <p:cNvSpPr txBox="1">
            <a:spLocks/>
          </p:cNvSpPr>
          <p:nvPr/>
        </p:nvSpPr>
        <p:spPr>
          <a:xfrm>
            <a:off x="9948863" y="6507212"/>
            <a:ext cx="1692274" cy="153888"/>
          </a:xfrm>
          <a:prstGeom prst="rect">
            <a:avLst/>
          </a:prstGeom>
        </p:spPr>
        <p:txBody>
          <a:bodyPr vert="horz" wrap="square" lIns="0" tIns="0" rIns="0" bIns="0" rtlCol="0" anchor="ctr">
            <a:normAutofit/>
          </a:bodyPr>
          <a:lstStyle>
            <a:defPPr>
              <a:defRPr lang="en-US"/>
            </a:defPPr>
            <a:lvl1pPr marL="0" algn="r"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defRPr/>
            </a:pPr>
            <a:fld id="{DBA1B0FB-D917-4C8C-928F-313BD683BF39}" type="slidenum">
              <a:rPr lang="en-US" smtClean="0">
                <a:solidFill>
                  <a:prstClr val="white">
                    <a:alpha val="80000"/>
                  </a:prstClr>
                </a:solidFill>
                <a:latin typeface="Gill Sans MT"/>
              </a:rPr>
              <a:pPr>
                <a:spcAft>
                  <a:spcPts val="600"/>
                </a:spcAft>
                <a:defRPr/>
              </a:pPr>
              <a:t>17</a:t>
            </a:fld>
            <a:endParaRPr lang="en-US" dirty="0">
              <a:solidFill>
                <a:prstClr val="white">
                  <a:alpha val="80000"/>
                </a:prstClr>
              </a:solidFill>
              <a:latin typeface="Gill Sans MT"/>
            </a:endParaRPr>
          </a:p>
        </p:txBody>
      </p:sp>
      <p:sp>
        <p:nvSpPr>
          <p:cNvPr id="5" name="Date Placeholder 3">
            <a:extLst>
              <a:ext uri="{FF2B5EF4-FFF2-40B4-BE49-F238E27FC236}">
                <a16:creationId xmlns:a16="http://schemas.microsoft.com/office/drawing/2014/main" id="{AD225EDE-2F71-4BA6-B787-475C76B82DB4}"/>
              </a:ext>
            </a:extLst>
          </p:cNvPr>
          <p:cNvSpPr txBox="1">
            <a:spLocks/>
          </p:cNvSpPr>
          <p:nvPr/>
        </p:nvSpPr>
        <p:spPr>
          <a:xfrm>
            <a:off x="550863" y="6507212"/>
            <a:ext cx="2628900" cy="153888"/>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prstClr val="white">
                    <a:lumMod val="65000"/>
                    <a:alpha val="80000"/>
                  </a:prstClr>
                </a:solidFill>
                <a:latin typeface="Gill Sans MT"/>
              </a:rPr>
              <a:t>Tuesday, November 30, 2021</a:t>
            </a:r>
            <a:endParaRPr lang="en-US" dirty="0">
              <a:solidFill>
                <a:prstClr val="white">
                  <a:lumMod val="65000"/>
                  <a:alpha val="80000"/>
                </a:prstClr>
              </a:solidFill>
              <a:latin typeface="Gill Sans MT"/>
            </a:endParaRPr>
          </a:p>
        </p:txBody>
      </p:sp>
      <p:sp>
        <p:nvSpPr>
          <p:cNvPr id="7" name="Footer Placeholder 4">
            <a:extLst>
              <a:ext uri="{FF2B5EF4-FFF2-40B4-BE49-F238E27FC236}">
                <a16:creationId xmlns:a16="http://schemas.microsoft.com/office/drawing/2014/main" id="{A8505327-8F35-474F-AFF0-49316FF6E66E}"/>
              </a:ext>
            </a:extLst>
          </p:cNvPr>
          <p:cNvSpPr txBox="1">
            <a:spLocks/>
          </p:cNvSpPr>
          <p:nvPr/>
        </p:nvSpPr>
        <p:spPr>
          <a:xfrm>
            <a:off x="3359150" y="6507212"/>
            <a:ext cx="6379210" cy="153888"/>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prstClr val="white">
                    <a:lumMod val="65000"/>
                    <a:alpha val="80000"/>
                  </a:prstClr>
                </a:solidFill>
                <a:latin typeface="Gill Sans MT"/>
              </a:rPr>
              <a:t>Blockchain Technology</a:t>
            </a:r>
            <a:endParaRPr lang="en-US" dirty="0">
              <a:solidFill>
                <a:prstClr val="white">
                  <a:lumMod val="65000"/>
                  <a:alpha val="80000"/>
                </a:prstClr>
              </a:solidFill>
              <a:latin typeface="Gill Sans MT"/>
            </a:endParaRPr>
          </a:p>
        </p:txBody>
      </p:sp>
    </p:spTree>
    <p:extLst>
      <p:ext uri="{BB962C8B-B14F-4D97-AF65-F5344CB8AC3E}">
        <p14:creationId xmlns:p14="http://schemas.microsoft.com/office/powerpoint/2010/main" val="22673856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5FFB0A-C523-41A4-B49B-184B919B909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C19A39C-2244-4C8B-8A0A-FCA9EA3CB74E}"/>
              </a:ext>
            </a:extLst>
          </p:cNvPr>
          <p:cNvSpPr>
            <a:spLocks noGrp="1"/>
          </p:cNvSpPr>
          <p:nvPr>
            <p:ph idx="1"/>
          </p:nvPr>
        </p:nvSpPr>
        <p:spPr/>
        <p:txBody>
          <a:bodyPr>
            <a:normAutofit/>
          </a:bodyPr>
          <a:lstStyle/>
          <a:p>
            <a:r>
              <a:rPr lang="en-US" altLang="zh-CN" dirty="0"/>
              <a:t>4. Find the optimal property list for Naive Bayes, QDA and MLP.</a:t>
            </a:r>
          </a:p>
          <a:p>
            <a:r>
              <a:rPr lang="en-US" altLang="zh-CN" dirty="0"/>
              <a:t>It is a kind of trial-and-error method</a:t>
            </a:r>
          </a:p>
          <a:p>
            <a:r>
              <a:rPr lang="en-US" altLang="zh-CN" dirty="0"/>
              <a:t>The feature list obtained from the file 1.4.b is placed in the machine learning algorithm to start with the highest importance score.</a:t>
            </a:r>
          </a:p>
          <a:p>
            <a:r>
              <a:rPr lang="en-US" altLang="zh-CN" dirty="0"/>
              <a:t>If the F-measure for each feature is equal to or greater than the highest value obtained, this property is added to the list. Otherwise, it is removed from the list.</a:t>
            </a:r>
          </a:p>
          <a:p>
            <a:r>
              <a:rPr lang="en-US" altLang="zh-CN" dirty="0"/>
              <a:t>As a result of the process, the program gives the highest F-measure obtained and the property list</a:t>
            </a:r>
          </a:p>
        </p:txBody>
      </p:sp>
    </p:spTree>
    <p:extLst>
      <p:ext uri="{BB962C8B-B14F-4D97-AF65-F5344CB8AC3E}">
        <p14:creationId xmlns:p14="http://schemas.microsoft.com/office/powerpoint/2010/main" val="619789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B7F1B5-FD11-47AC-80C7-9F2459CC5FE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AD518A2-7562-4EE5-9EC5-FC6B4845D04A}"/>
              </a:ext>
            </a:extLst>
          </p:cNvPr>
          <p:cNvSpPr>
            <a:spLocks noGrp="1"/>
          </p:cNvSpPr>
          <p:nvPr>
            <p:ph idx="1"/>
          </p:nvPr>
        </p:nvSpPr>
        <p:spPr/>
        <p:txBody>
          <a:bodyPr/>
          <a:lstStyle/>
          <a:p>
            <a:r>
              <a:rPr lang="en-US" altLang="zh-CN" dirty="0"/>
              <a:t>5. Apply 7 machine learning algorithms 10 times to all_data.csv, using the top 7 features from 1.4.b for Random Forest, ID3, AdaBoost, and Nearest Neighbors, using the features from 2.4 for Naive Bayes, QDA and MLP, and get the average accuracy precision recall and F1-score for each algorithm.</a:t>
            </a:r>
          </a:p>
          <a:p>
            <a:endParaRPr lang="zh-CN" altLang="en-US" dirty="0"/>
          </a:p>
        </p:txBody>
      </p:sp>
    </p:spTree>
    <p:extLst>
      <p:ext uri="{BB962C8B-B14F-4D97-AF65-F5344CB8AC3E}">
        <p14:creationId xmlns:p14="http://schemas.microsoft.com/office/powerpoint/2010/main" val="13432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D</a:t>
            </a:r>
            <a:r>
              <a:rPr lang="en-US" altLang="zh-CN" dirty="0"/>
              <a:t>ataset</a:t>
            </a:r>
            <a:endParaRPr lang="en-US" dirty="0"/>
          </a:p>
          <a:p>
            <a:r>
              <a:rPr lang="en-US" dirty="0"/>
              <a:t>Tools &amp; Library</a:t>
            </a:r>
          </a:p>
          <a:p>
            <a:r>
              <a:rPr lang="en-US" dirty="0"/>
              <a:t>Machine Learning Algorithms</a:t>
            </a:r>
          </a:p>
          <a:p>
            <a:r>
              <a:rPr lang="en-US" dirty="0"/>
              <a:t>Steps</a:t>
            </a:r>
          </a:p>
          <a:p>
            <a:r>
              <a:rPr lang="en-US" dirty="0"/>
              <a:t>Results &amp; Conclusion</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dirty="0"/>
              <a:t>Tuesday, November 30, 2021</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Blockchain Technology</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Freeform: Shape 5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Oval 5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1" name="Group 6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2" name="Freeform: Shape 6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Oval 6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Oval 6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7" name="Rectangle 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69" name="Rectangle 68">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4400" dirty="0"/>
              <a:t>Results &amp; Conclusion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pPr>
            <a:endParaRPr lang="en-US" dirty="0"/>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dirty="0">
                <a:solidFill>
                  <a:schemeClr val="tx1">
                    <a:alpha val="80000"/>
                  </a:schemeClr>
                </a:solidFill>
              </a:rPr>
              <a:t>Tuesday, November 30, 2021</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dirty="0">
                <a:solidFill>
                  <a:schemeClr val="tx1">
                    <a:alpha val="80000"/>
                  </a:schemeClr>
                </a:solidFill>
              </a:rPr>
              <a:t>Blockchain Technology</a:t>
            </a:r>
            <a:endParaRPr lang="en-US" kern="1200" dirty="0">
              <a:solidFill>
                <a:schemeClr val="tx1">
                  <a:alpha val="80000"/>
                </a:schemeClr>
              </a:solidFill>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20</a:t>
            </a:fld>
            <a:endParaRPr lang="en-US">
              <a:solidFill>
                <a:schemeClr val="tx1">
                  <a:alpha val="80000"/>
                </a:schemeClr>
              </a:solidFill>
            </a:endParaRPr>
          </a:p>
        </p:txBody>
      </p:sp>
    </p:spTree>
    <p:extLst>
      <p:ext uri="{BB962C8B-B14F-4D97-AF65-F5344CB8AC3E}">
        <p14:creationId xmlns:p14="http://schemas.microsoft.com/office/powerpoint/2010/main" val="181789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2000"/>
                                  </p:stCondLst>
                                  <p:endCondLst>
                                    <p:cond evt="begin" delay="0">
                                      <p:tn val="5"/>
                                    </p:cond>
                                  </p:endCondLst>
                                  <p:iterate type="lt">
                                    <p:tmPct val="10000"/>
                                  </p:iterate>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400"/>
                                        <p:tgtEl>
                                          <p:spTgt spid="16">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15"/>
                                        </p:tgtEl>
                                        <p:attrNameLst>
                                          <p:attrName>style.visibility</p:attrName>
                                        </p:attrNameLst>
                                      </p:cBhvr>
                                      <p:to>
                                        <p:strVal val="visible"/>
                                      </p:to>
                                    </p:set>
                                    <p:animEffect transition="in" filter="fade">
                                      <p:cBhvr>
                                        <p:cTn id="10" dur="4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B7F1B5-FD11-47AC-80C7-9F2459CC5FE2}"/>
              </a:ext>
            </a:extLst>
          </p:cNvPr>
          <p:cNvSpPr>
            <a:spLocks noGrp="1"/>
          </p:cNvSpPr>
          <p:nvPr>
            <p:ph type="title"/>
          </p:nvPr>
        </p:nvSpPr>
        <p:spPr/>
        <p:txBody>
          <a:bodyPr/>
          <a:lstStyle/>
          <a:p>
            <a:r>
              <a:rPr lang="en-US" altLang="zh-CN" dirty="0"/>
              <a:t>Evaluation</a:t>
            </a:r>
            <a:endParaRPr lang="zh-CN" altLang="en-US" dirty="0"/>
          </a:p>
        </p:txBody>
      </p:sp>
      <p:pic>
        <p:nvPicPr>
          <p:cNvPr id="4" name="内容占位符 10" descr="文本&#10;&#10;描述已自动生成">
            <a:extLst>
              <a:ext uri="{FF2B5EF4-FFF2-40B4-BE49-F238E27FC236}">
                <a16:creationId xmlns:a16="http://schemas.microsoft.com/office/drawing/2014/main" id="{A40E566B-5A19-4D10-BFCB-DD433BEF6BA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2807" y="1752600"/>
            <a:ext cx="3223539" cy="914479"/>
          </a:xfrm>
        </p:spPr>
      </p:pic>
      <p:pic>
        <p:nvPicPr>
          <p:cNvPr id="5" name="图片 4" descr="文本, 信件&#10;&#10;描述已自动生成">
            <a:extLst>
              <a:ext uri="{FF2B5EF4-FFF2-40B4-BE49-F238E27FC236}">
                <a16:creationId xmlns:a16="http://schemas.microsoft.com/office/drawing/2014/main" id="{94FCF195-E8E3-4194-9134-31491B546E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2807" y="2667079"/>
            <a:ext cx="2293819" cy="777307"/>
          </a:xfrm>
          <a:prstGeom prst="rect">
            <a:avLst/>
          </a:prstGeom>
        </p:spPr>
      </p:pic>
      <p:pic>
        <p:nvPicPr>
          <p:cNvPr id="6" name="图片 5" descr="文本&#10;&#10;中度可信度描述已自动生成">
            <a:extLst>
              <a:ext uri="{FF2B5EF4-FFF2-40B4-BE49-F238E27FC236}">
                <a16:creationId xmlns:a16="http://schemas.microsoft.com/office/drawing/2014/main" id="{20B289B0-4359-401D-A315-7F23E46F3C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2807" y="3429000"/>
            <a:ext cx="1882303" cy="800169"/>
          </a:xfrm>
          <a:prstGeom prst="rect">
            <a:avLst/>
          </a:prstGeom>
        </p:spPr>
      </p:pic>
      <p:pic>
        <p:nvPicPr>
          <p:cNvPr id="7" name="图片 6" descr="图表, 图示, 箱线图&#10;&#10;中度可信度描述已自动生成">
            <a:extLst>
              <a:ext uri="{FF2B5EF4-FFF2-40B4-BE49-F238E27FC236}">
                <a16:creationId xmlns:a16="http://schemas.microsoft.com/office/drawing/2014/main" id="{674EBFAF-AC37-4172-819E-4ABAA81DFC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2807" y="4229169"/>
            <a:ext cx="4130398" cy="1036410"/>
          </a:xfrm>
          <a:prstGeom prst="rect">
            <a:avLst/>
          </a:prstGeom>
        </p:spPr>
      </p:pic>
      <p:pic>
        <p:nvPicPr>
          <p:cNvPr id="8" name="图片 7" descr="文本&#10;&#10;描述已自动生成">
            <a:extLst>
              <a:ext uri="{FF2B5EF4-FFF2-40B4-BE49-F238E27FC236}">
                <a16:creationId xmlns:a16="http://schemas.microsoft.com/office/drawing/2014/main" id="{03DBF6ED-A92B-4981-8B36-79526B46EF4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2807" y="5250192"/>
            <a:ext cx="7704488" cy="1455546"/>
          </a:xfrm>
          <a:prstGeom prst="rect">
            <a:avLst/>
          </a:prstGeom>
        </p:spPr>
      </p:pic>
    </p:spTree>
    <p:extLst>
      <p:ext uri="{BB962C8B-B14F-4D97-AF65-F5344CB8AC3E}">
        <p14:creationId xmlns:p14="http://schemas.microsoft.com/office/powerpoint/2010/main" val="39655370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724196AE-7993-4020-9226-D84DE9903EEB}"/>
              </a:ext>
            </a:extLst>
          </p:cNvPr>
          <p:cNvGraphicFramePr>
            <a:graphicFrameLocks noGrp="1"/>
          </p:cNvGraphicFramePr>
          <p:nvPr>
            <p:ph idx="1"/>
            <p:extLst>
              <p:ext uri="{D42A27DB-BD31-4B8C-83A1-F6EECF244321}">
                <p14:modId xmlns:p14="http://schemas.microsoft.com/office/powerpoint/2010/main" val="1217543776"/>
              </p:ext>
            </p:extLst>
          </p:nvPr>
        </p:nvGraphicFramePr>
        <p:xfrm>
          <a:off x="264000" y="0"/>
          <a:ext cx="11664000" cy="6891840"/>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143446363"/>
                    </a:ext>
                  </a:extLst>
                </a:gridCol>
                <a:gridCol w="972000">
                  <a:extLst>
                    <a:ext uri="{9D8B030D-6E8A-4147-A177-3AD203B41FA5}">
                      <a16:colId xmlns:a16="http://schemas.microsoft.com/office/drawing/2014/main" val="115314254"/>
                    </a:ext>
                  </a:extLst>
                </a:gridCol>
                <a:gridCol w="972000">
                  <a:extLst>
                    <a:ext uri="{9D8B030D-6E8A-4147-A177-3AD203B41FA5}">
                      <a16:colId xmlns:a16="http://schemas.microsoft.com/office/drawing/2014/main" val="780733647"/>
                    </a:ext>
                  </a:extLst>
                </a:gridCol>
                <a:gridCol w="972000">
                  <a:extLst>
                    <a:ext uri="{9D8B030D-6E8A-4147-A177-3AD203B41FA5}">
                      <a16:colId xmlns:a16="http://schemas.microsoft.com/office/drawing/2014/main" val="77301851"/>
                    </a:ext>
                  </a:extLst>
                </a:gridCol>
                <a:gridCol w="972000">
                  <a:extLst>
                    <a:ext uri="{9D8B030D-6E8A-4147-A177-3AD203B41FA5}">
                      <a16:colId xmlns:a16="http://schemas.microsoft.com/office/drawing/2014/main" val="2757185256"/>
                    </a:ext>
                  </a:extLst>
                </a:gridCol>
                <a:gridCol w="972000">
                  <a:extLst>
                    <a:ext uri="{9D8B030D-6E8A-4147-A177-3AD203B41FA5}">
                      <a16:colId xmlns:a16="http://schemas.microsoft.com/office/drawing/2014/main" val="2693729499"/>
                    </a:ext>
                  </a:extLst>
                </a:gridCol>
                <a:gridCol w="972000">
                  <a:extLst>
                    <a:ext uri="{9D8B030D-6E8A-4147-A177-3AD203B41FA5}">
                      <a16:colId xmlns:a16="http://schemas.microsoft.com/office/drawing/2014/main" val="3234479268"/>
                    </a:ext>
                  </a:extLst>
                </a:gridCol>
                <a:gridCol w="972000">
                  <a:extLst>
                    <a:ext uri="{9D8B030D-6E8A-4147-A177-3AD203B41FA5}">
                      <a16:colId xmlns:a16="http://schemas.microsoft.com/office/drawing/2014/main" val="3232670479"/>
                    </a:ext>
                  </a:extLst>
                </a:gridCol>
                <a:gridCol w="972000">
                  <a:extLst>
                    <a:ext uri="{9D8B030D-6E8A-4147-A177-3AD203B41FA5}">
                      <a16:colId xmlns:a16="http://schemas.microsoft.com/office/drawing/2014/main" val="2159861752"/>
                    </a:ext>
                  </a:extLst>
                </a:gridCol>
                <a:gridCol w="972000">
                  <a:extLst>
                    <a:ext uri="{9D8B030D-6E8A-4147-A177-3AD203B41FA5}">
                      <a16:colId xmlns:a16="http://schemas.microsoft.com/office/drawing/2014/main" val="2736160422"/>
                    </a:ext>
                  </a:extLst>
                </a:gridCol>
                <a:gridCol w="972000">
                  <a:extLst>
                    <a:ext uri="{9D8B030D-6E8A-4147-A177-3AD203B41FA5}">
                      <a16:colId xmlns:a16="http://schemas.microsoft.com/office/drawing/2014/main" val="2042117274"/>
                    </a:ext>
                  </a:extLst>
                </a:gridCol>
                <a:gridCol w="972000">
                  <a:extLst>
                    <a:ext uri="{9D8B030D-6E8A-4147-A177-3AD203B41FA5}">
                      <a16:colId xmlns:a16="http://schemas.microsoft.com/office/drawing/2014/main" val="1053996194"/>
                    </a:ext>
                  </a:extLst>
                </a:gridCol>
              </a:tblGrid>
              <a:tr h="720000">
                <a:tc>
                  <a:txBody>
                    <a:bodyPr/>
                    <a:lstStyle/>
                    <a:p>
                      <a:r>
                        <a:rPr lang="en-US" altLang="zh-CN" dirty="0"/>
                        <a:t>F1-score</a:t>
                      </a:r>
                      <a:endParaRPr lang="zh-CN" altLang="en-US" dirty="0"/>
                    </a:p>
                  </a:txBody>
                  <a:tcPr/>
                </a:tc>
                <a:tc>
                  <a:txBody>
                    <a:bodyPr/>
                    <a:lstStyle/>
                    <a:p>
                      <a:r>
                        <a:rPr lang="en-US" altLang="zh-CN" dirty="0"/>
                        <a:t>DDOS attack-HOIC</a:t>
                      </a:r>
                      <a:endParaRPr lang="zh-CN" altLang="en-US" dirty="0"/>
                    </a:p>
                  </a:txBody>
                  <a:tcPr/>
                </a:tc>
                <a:tc>
                  <a:txBody>
                    <a:bodyPr/>
                    <a:lstStyle/>
                    <a:p>
                      <a:r>
                        <a:rPr lang="en-US" altLang="zh-CN" dirty="0"/>
                        <a:t>DoS attacks-Hulk</a:t>
                      </a:r>
                      <a:endParaRPr lang="zh-CN" altLang="en-US" dirty="0"/>
                    </a:p>
                  </a:txBody>
                  <a:tcPr/>
                </a:tc>
                <a:tc>
                  <a:txBody>
                    <a:bodyPr/>
                    <a:lstStyle/>
                    <a:p>
                      <a:r>
                        <a:rPr lang="en-US" altLang="zh-CN" dirty="0"/>
                        <a:t>Bot</a:t>
                      </a:r>
                      <a:endParaRPr lang="zh-CN" altLang="en-US" dirty="0"/>
                    </a:p>
                  </a:txBody>
                  <a:tcPr/>
                </a:tc>
                <a:tc>
                  <a:txBody>
                    <a:bodyPr/>
                    <a:lstStyle/>
                    <a:p>
                      <a:r>
                        <a:rPr lang="en-US" altLang="zh-CN" dirty="0"/>
                        <a:t>FTP-</a:t>
                      </a:r>
                      <a:r>
                        <a:rPr lang="en-US" altLang="zh-CN" dirty="0" err="1"/>
                        <a:t>BruteForce</a:t>
                      </a:r>
                      <a:endParaRPr lang="zh-CN" altLang="en-US" dirty="0"/>
                    </a:p>
                  </a:txBody>
                  <a:tcPr/>
                </a:tc>
                <a:tc>
                  <a:txBody>
                    <a:bodyPr/>
                    <a:lstStyle/>
                    <a:p>
                      <a:r>
                        <a:rPr lang="en-US" altLang="zh-CN" dirty="0"/>
                        <a:t>SSH-</a:t>
                      </a:r>
                      <a:r>
                        <a:rPr lang="en-US" altLang="zh-CN" dirty="0" err="1"/>
                        <a:t>Bruteforce</a:t>
                      </a:r>
                      <a:endParaRPr lang="zh-CN" altLang="en-US" dirty="0"/>
                    </a:p>
                  </a:txBody>
                  <a:tcPr/>
                </a:tc>
                <a:tc>
                  <a:txBody>
                    <a:bodyPr/>
                    <a:lstStyle/>
                    <a:p>
                      <a:r>
                        <a:rPr lang="en-US" altLang="zh-CN" dirty="0" err="1"/>
                        <a:t>Infilteration</a:t>
                      </a:r>
                      <a:endParaRPr lang="zh-CN" altLang="en-US" dirty="0"/>
                    </a:p>
                  </a:txBody>
                  <a:tcPr/>
                </a:tc>
                <a:tc>
                  <a:txBody>
                    <a:bodyPr/>
                    <a:lstStyle/>
                    <a:p>
                      <a:r>
                        <a:rPr lang="en-US" altLang="zh-CN" dirty="0"/>
                        <a:t>DoS attacks-</a:t>
                      </a:r>
                      <a:r>
                        <a:rPr lang="en-US" altLang="zh-CN" dirty="0" err="1"/>
                        <a:t>SlowHTTPTest</a:t>
                      </a:r>
                      <a:endParaRPr lang="zh-CN" altLang="en-US" dirty="0"/>
                    </a:p>
                  </a:txBody>
                  <a:tcPr/>
                </a:tc>
                <a:tc>
                  <a:txBody>
                    <a:bodyPr/>
                    <a:lstStyle/>
                    <a:p>
                      <a:r>
                        <a:rPr lang="en-US" altLang="zh-CN" dirty="0"/>
                        <a:t>DoS attacks-</a:t>
                      </a:r>
                      <a:r>
                        <a:rPr lang="en-US" altLang="zh-CN" dirty="0" err="1"/>
                        <a:t>GoldenEye</a:t>
                      </a:r>
                      <a:endParaRPr lang="zh-CN" altLang="en-US" dirty="0"/>
                    </a:p>
                  </a:txBody>
                  <a:tcPr/>
                </a:tc>
                <a:tc>
                  <a:txBody>
                    <a:bodyPr/>
                    <a:lstStyle/>
                    <a:p>
                      <a:r>
                        <a:rPr lang="en-US" altLang="zh-CN" dirty="0"/>
                        <a:t>DoS attacks-</a:t>
                      </a:r>
                      <a:r>
                        <a:rPr lang="en-US" altLang="zh-CN" dirty="0" err="1"/>
                        <a:t>Slowloris</a:t>
                      </a:r>
                      <a:endParaRPr lang="zh-CN" altLang="en-US" dirty="0"/>
                    </a:p>
                  </a:txBody>
                  <a:tcPr/>
                </a:tc>
                <a:tc>
                  <a:txBody>
                    <a:bodyPr/>
                    <a:lstStyle/>
                    <a:p>
                      <a:r>
                        <a:rPr lang="en-US" altLang="zh-CN" dirty="0"/>
                        <a:t>DDOS attack-LOIC-UDP</a:t>
                      </a:r>
                      <a:endParaRPr lang="zh-CN" altLang="en-US" dirty="0"/>
                    </a:p>
                  </a:txBody>
                  <a:tcPr/>
                </a:tc>
                <a:tc>
                  <a:txBody>
                    <a:bodyPr/>
                    <a:lstStyle/>
                    <a:p>
                      <a:r>
                        <a:rPr lang="en-US" altLang="zh-CN" dirty="0"/>
                        <a:t>Web Attack</a:t>
                      </a:r>
                      <a:endParaRPr lang="zh-CN" altLang="en-US" dirty="0"/>
                    </a:p>
                  </a:txBody>
                  <a:tcPr/>
                </a:tc>
                <a:extLst>
                  <a:ext uri="{0D108BD9-81ED-4DB2-BD59-A6C34878D82A}">
                    <a16:rowId xmlns:a16="http://schemas.microsoft.com/office/drawing/2014/main" val="1546179340"/>
                  </a:ext>
                </a:extLst>
              </a:tr>
              <a:tr h="720000">
                <a:tc>
                  <a:txBody>
                    <a:bodyPr/>
                    <a:lstStyle/>
                    <a:p>
                      <a:r>
                        <a:rPr lang="en-US" altLang="zh-CN" dirty="0"/>
                        <a:t>Naive Bayes</a:t>
                      </a:r>
                      <a:endParaRPr lang="zh-CN" altLang="en-US" dirty="0"/>
                    </a:p>
                  </a:txBody>
                  <a:tcPr/>
                </a:tc>
                <a:tc>
                  <a:txBody>
                    <a:bodyPr/>
                    <a:lstStyle/>
                    <a:p>
                      <a:r>
                        <a:rPr lang="en-US" altLang="zh-CN" dirty="0"/>
                        <a:t>0.59</a:t>
                      </a:r>
                      <a:endParaRPr lang="zh-CN" altLang="en-US" dirty="0"/>
                    </a:p>
                  </a:txBody>
                  <a:tcPr/>
                </a:tc>
                <a:tc>
                  <a:txBody>
                    <a:bodyPr/>
                    <a:lstStyle/>
                    <a:p>
                      <a:r>
                        <a:rPr lang="en-US" altLang="zh-CN" dirty="0"/>
                        <a:t>0.39</a:t>
                      </a:r>
                      <a:endParaRPr lang="zh-CN" altLang="en-US" dirty="0"/>
                    </a:p>
                  </a:txBody>
                  <a:tcPr/>
                </a:tc>
                <a:tc>
                  <a:txBody>
                    <a:bodyPr/>
                    <a:lstStyle/>
                    <a:p>
                      <a:r>
                        <a:rPr lang="en-US" altLang="zh-CN" dirty="0"/>
                        <a:t>0.61</a:t>
                      </a:r>
                      <a:endParaRPr lang="zh-CN" altLang="en-US" dirty="0"/>
                    </a:p>
                  </a:txBody>
                  <a:tcPr/>
                </a:tc>
                <a:tc>
                  <a:txBody>
                    <a:bodyPr/>
                    <a:lstStyle/>
                    <a:p>
                      <a:r>
                        <a:rPr lang="en-US" altLang="zh-CN" dirty="0"/>
                        <a:t>0.6</a:t>
                      </a:r>
                      <a:endParaRPr lang="zh-CN" altLang="en-US" dirty="0"/>
                    </a:p>
                  </a:txBody>
                  <a:tcPr/>
                </a:tc>
                <a:tc>
                  <a:txBody>
                    <a:bodyPr/>
                    <a:lstStyle/>
                    <a:p>
                      <a:r>
                        <a:rPr lang="en-US" altLang="zh-CN" dirty="0"/>
                        <a:t>0.57</a:t>
                      </a:r>
                      <a:endParaRPr lang="zh-CN" altLang="en-US" dirty="0"/>
                    </a:p>
                  </a:txBody>
                  <a:tcPr/>
                </a:tc>
                <a:tc>
                  <a:txBody>
                    <a:bodyPr/>
                    <a:lstStyle/>
                    <a:p>
                      <a:r>
                        <a:rPr lang="en-US" altLang="zh-CN" dirty="0"/>
                        <a:t>0.31</a:t>
                      </a:r>
                      <a:endParaRPr lang="zh-CN" altLang="en-US" dirty="0"/>
                    </a:p>
                  </a:txBody>
                  <a:tcPr/>
                </a:tc>
                <a:tc>
                  <a:txBody>
                    <a:bodyPr/>
                    <a:lstStyle/>
                    <a:p>
                      <a:r>
                        <a:rPr lang="en-US" altLang="zh-CN" dirty="0"/>
                        <a:t>0.6</a:t>
                      </a:r>
                    </a:p>
                  </a:txBody>
                  <a:tcPr/>
                </a:tc>
                <a:tc>
                  <a:txBody>
                    <a:bodyPr/>
                    <a:lstStyle/>
                    <a:p>
                      <a:r>
                        <a:rPr lang="en-US" altLang="zh-CN" dirty="0"/>
                        <a:t>0.36</a:t>
                      </a:r>
                      <a:endParaRPr lang="zh-CN" altLang="en-US" dirty="0"/>
                    </a:p>
                  </a:txBody>
                  <a:tcPr/>
                </a:tc>
                <a:tc>
                  <a:txBody>
                    <a:bodyPr/>
                    <a:lstStyle/>
                    <a:p>
                      <a:r>
                        <a:rPr lang="en-US" altLang="zh-CN" dirty="0"/>
                        <a:t>0.76</a:t>
                      </a:r>
                      <a:endParaRPr lang="zh-CN" altLang="en-US" dirty="0"/>
                    </a:p>
                  </a:txBody>
                  <a:tcPr/>
                </a:tc>
                <a:tc>
                  <a:txBody>
                    <a:bodyPr/>
                    <a:lstStyle/>
                    <a:p>
                      <a:r>
                        <a:rPr lang="en-US" altLang="zh-CN" dirty="0">
                          <a:solidFill>
                            <a:srgbClr val="FF0000"/>
                          </a:solidFill>
                        </a:rPr>
                        <a:t>1</a:t>
                      </a:r>
                      <a:endParaRPr lang="zh-CN" altLang="en-US" dirty="0">
                        <a:solidFill>
                          <a:srgbClr val="FF0000"/>
                        </a:solidFill>
                      </a:endParaRPr>
                    </a:p>
                  </a:txBody>
                  <a:tcPr/>
                </a:tc>
                <a:tc>
                  <a:txBody>
                    <a:bodyPr/>
                    <a:lstStyle/>
                    <a:p>
                      <a:r>
                        <a:rPr lang="en-US" altLang="zh-CN" dirty="0"/>
                        <a:t>0.6</a:t>
                      </a:r>
                      <a:endParaRPr lang="zh-CN" altLang="en-US" dirty="0"/>
                    </a:p>
                  </a:txBody>
                  <a:tcPr/>
                </a:tc>
                <a:extLst>
                  <a:ext uri="{0D108BD9-81ED-4DB2-BD59-A6C34878D82A}">
                    <a16:rowId xmlns:a16="http://schemas.microsoft.com/office/drawing/2014/main" val="446875243"/>
                  </a:ext>
                </a:extLst>
              </a:tr>
              <a:tr h="720000">
                <a:tc>
                  <a:txBody>
                    <a:bodyPr/>
                    <a:lstStyle/>
                    <a:p>
                      <a:r>
                        <a:rPr lang="en-US" altLang="zh-CN" dirty="0"/>
                        <a:t>QDA</a:t>
                      </a:r>
                      <a:endParaRPr lang="zh-CN" altLang="en-US" dirty="0"/>
                    </a:p>
                  </a:txBody>
                  <a:tcPr/>
                </a:tc>
                <a:tc>
                  <a:txBody>
                    <a:bodyPr/>
                    <a:lstStyle/>
                    <a:p>
                      <a:r>
                        <a:rPr lang="en-US" altLang="zh-CN" dirty="0"/>
                        <a:t>0.65</a:t>
                      </a:r>
                      <a:endParaRPr lang="zh-CN" altLang="en-US" dirty="0"/>
                    </a:p>
                  </a:txBody>
                  <a:tcPr/>
                </a:tc>
                <a:tc>
                  <a:txBody>
                    <a:bodyPr/>
                    <a:lstStyle/>
                    <a:p>
                      <a:r>
                        <a:rPr lang="en-US" altLang="zh-CN" dirty="0"/>
                        <a:t>0.75</a:t>
                      </a:r>
                      <a:endParaRPr lang="zh-CN" altLang="en-US" dirty="0"/>
                    </a:p>
                  </a:txBody>
                  <a:tcPr/>
                </a:tc>
                <a:tc>
                  <a:txBody>
                    <a:bodyPr/>
                    <a:lstStyle/>
                    <a:p>
                      <a:r>
                        <a:rPr lang="en-US" altLang="zh-CN" dirty="0"/>
                        <a:t>0.82</a:t>
                      </a:r>
                      <a:endParaRPr lang="zh-CN" altLang="en-US" dirty="0"/>
                    </a:p>
                  </a:txBody>
                  <a:tcPr/>
                </a:tc>
                <a:tc>
                  <a:txBody>
                    <a:bodyPr/>
                    <a:lstStyle/>
                    <a:p>
                      <a:r>
                        <a:rPr lang="en-US" altLang="zh-CN" dirty="0"/>
                        <a:t>0.23</a:t>
                      </a:r>
                      <a:endParaRPr lang="zh-CN" altLang="en-US" dirty="0"/>
                    </a:p>
                  </a:txBody>
                  <a:tcPr/>
                </a:tc>
                <a:tc>
                  <a:txBody>
                    <a:bodyPr/>
                    <a:lstStyle/>
                    <a:p>
                      <a:r>
                        <a:rPr lang="en-US" altLang="zh-CN" dirty="0"/>
                        <a:t>0.74</a:t>
                      </a:r>
                      <a:endParaRPr lang="zh-CN" altLang="en-US" dirty="0"/>
                    </a:p>
                  </a:txBody>
                  <a:tcPr/>
                </a:tc>
                <a:tc>
                  <a:txBody>
                    <a:bodyPr/>
                    <a:lstStyle/>
                    <a:p>
                      <a:r>
                        <a:rPr lang="en-US" altLang="zh-CN" dirty="0"/>
                        <a:t>0.33</a:t>
                      </a:r>
                      <a:endParaRPr lang="zh-CN" altLang="en-US" dirty="0"/>
                    </a:p>
                  </a:txBody>
                  <a:tcPr/>
                </a:tc>
                <a:tc>
                  <a:txBody>
                    <a:bodyPr/>
                    <a:lstStyle/>
                    <a:p>
                      <a:r>
                        <a:rPr lang="en-US" altLang="zh-CN" dirty="0"/>
                        <a:t>0.41</a:t>
                      </a:r>
                      <a:endParaRPr lang="zh-CN" altLang="en-US" dirty="0"/>
                    </a:p>
                  </a:txBody>
                  <a:tcPr/>
                </a:tc>
                <a:tc>
                  <a:txBody>
                    <a:bodyPr/>
                    <a:lstStyle/>
                    <a:p>
                      <a:r>
                        <a:rPr lang="en-US" altLang="zh-CN" dirty="0"/>
                        <a:t>0.54</a:t>
                      </a:r>
                      <a:endParaRPr lang="zh-CN" altLang="en-US" dirty="0"/>
                    </a:p>
                  </a:txBody>
                  <a:tcPr/>
                </a:tc>
                <a:tc>
                  <a:txBody>
                    <a:bodyPr/>
                    <a:lstStyle/>
                    <a:p>
                      <a:r>
                        <a:rPr lang="en-US" altLang="zh-CN" dirty="0"/>
                        <a:t>0.6</a:t>
                      </a:r>
                      <a:endParaRPr lang="zh-CN" altLang="en-US" dirty="0"/>
                    </a:p>
                  </a:txBody>
                  <a:tcPr/>
                </a:tc>
                <a:tc>
                  <a:txBody>
                    <a:bodyPr/>
                    <a:lstStyle/>
                    <a:p>
                      <a:r>
                        <a:rPr lang="en-US" altLang="zh-CN" dirty="0"/>
                        <a:t>0.23</a:t>
                      </a:r>
                      <a:endParaRPr lang="zh-CN" altLang="en-US" dirty="0"/>
                    </a:p>
                  </a:txBody>
                  <a:tcPr/>
                </a:tc>
                <a:tc>
                  <a:txBody>
                    <a:bodyPr/>
                    <a:lstStyle/>
                    <a:p>
                      <a:r>
                        <a:rPr lang="en-US" altLang="zh-CN" dirty="0"/>
                        <a:t>0.78</a:t>
                      </a:r>
                      <a:endParaRPr lang="zh-CN" altLang="en-US" dirty="0"/>
                    </a:p>
                  </a:txBody>
                  <a:tcPr/>
                </a:tc>
                <a:extLst>
                  <a:ext uri="{0D108BD9-81ED-4DB2-BD59-A6C34878D82A}">
                    <a16:rowId xmlns:a16="http://schemas.microsoft.com/office/drawing/2014/main" val="3617574539"/>
                  </a:ext>
                </a:extLst>
              </a:tr>
              <a:tr h="720000">
                <a:tc>
                  <a:txBody>
                    <a:bodyPr/>
                    <a:lstStyle/>
                    <a:p>
                      <a:r>
                        <a:rPr lang="en-US" altLang="zh-CN" dirty="0">
                          <a:solidFill>
                            <a:srgbClr val="FF0000"/>
                          </a:solidFill>
                        </a:rPr>
                        <a:t>Random Forest</a:t>
                      </a:r>
                      <a:endParaRPr lang="zh-CN" altLang="en-US" dirty="0">
                        <a:solidFill>
                          <a:srgbClr val="FF0000"/>
                        </a:solidFill>
                      </a:endParaRPr>
                    </a:p>
                  </a:txBody>
                  <a:tcPr/>
                </a:tc>
                <a:tc>
                  <a:txBody>
                    <a:bodyPr/>
                    <a:lstStyle/>
                    <a:p>
                      <a:r>
                        <a:rPr lang="en-US" altLang="zh-CN" dirty="0"/>
                        <a:t>0.95</a:t>
                      </a:r>
                      <a:endParaRPr lang="zh-CN" altLang="en-US" dirty="0"/>
                    </a:p>
                  </a:txBody>
                  <a:tcPr/>
                </a:tc>
                <a:tc>
                  <a:txBody>
                    <a:bodyPr/>
                    <a:lstStyle/>
                    <a:p>
                      <a:r>
                        <a:rPr lang="en-US" altLang="zh-CN" dirty="0">
                          <a:solidFill>
                            <a:srgbClr val="FF0000"/>
                          </a:solidFill>
                        </a:rPr>
                        <a:t>0.98</a:t>
                      </a:r>
                      <a:endParaRPr lang="zh-CN" altLang="en-US" dirty="0">
                        <a:solidFill>
                          <a:srgbClr val="FF0000"/>
                        </a:solidFill>
                      </a:endParaRPr>
                    </a:p>
                  </a:txBody>
                  <a:tcPr/>
                </a:tc>
                <a:tc>
                  <a:txBody>
                    <a:bodyPr/>
                    <a:lstStyle/>
                    <a:p>
                      <a:r>
                        <a:rPr lang="en-US" altLang="zh-CN" dirty="0"/>
                        <a:t>0.99</a:t>
                      </a:r>
                      <a:endParaRPr lang="zh-CN" altLang="en-US" dirty="0"/>
                    </a:p>
                  </a:txBody>
                  <a:tcPr/>
                </a:tc>
                <a:tc>
                  <a:txBody>
                    <a:bodyPr/>
                    <a:lstStyle/>
                    <a:p>
                      <a:r>
                        <a:rPr lang="en-US" altLang="zh-CN" dirty="0">
                          <a:solidFill>
                            <a:srgbClr val="FF0000"/>
                          </a:solidFill>
                        </a:rPr>
                        <a:t>0.98</a:t>
                      </a:r>
                      <a:endParaRPr lang="zh-CN" altLang="en-US" dirty="0">
                        <a:solidFill>
                          <a:srgbClr val="FF0000"/>
                        </a:solidFill>
                      </a:endParaRPr>
                    </a:p>
                  </a:txBody>
                  <a:tcPr/>
                </a:tc>
                <a:tc>
                  <a:txBody>
                    <a:bodyPr/>
                    <a:lstStyle/>
                    <a:p>
                      <a:r>
                        <a:rPr lang="en-US" altLang="zh-CN" dirty="0">
                          <a:solidFill>
                            <a:srgbClr val="FF0000"/>
                          </a:solidFill>
                        </a:rPr>
                        <a:t>0.99</a:t>
                      </a:r>
                      <a:endParaRPr lang="zh-CN" altLang="en-US" dirty="0">
                        <a:solidFill>
                          <a:srgbClr val="FF0000"/>
                        </a:solidFill>
                      </a:endParaRPr>
                    </a:p>
                  </a:txBody>
                  <a:tcPr/>
                </a:tc>
                <a:tc>
                  <a:txBody>
                    <a:bodyPr/>
                    <a:lstStyle/>
                    <a:p>
                      <a:r>
                        <a:rPr lang="en-US" altLang="zh-CN" dirty="0"/>
                        <a:t>0.57</a:t>
                      </a:r>
                      <a:endParaRPr lang="zh-CN" altLang="en-US" dirty="0"/>
                    </a:p>
                  </a:txBody>
                  <a:tcPr/>
                </a:tc>
                <a:tc>
                  <a:txBody>
                    <a:bodyPr/>
                    <a:lstStyle/>
                    <a:p>
                      <a:r>
                        <a:rPr lang="en-US" altLang="zh-CN" dirty="0">
                          <a:solidFill>
                            <a:srgbClr val="FF0000"/>
                          </a:solidFill>
                        </a:rPr>
                        <a:t>0.97</a:t>
                      </a:r>
                      <a:endParaRPr lang="zh-CN" altLang="en-US" dirty="0">
                        <a:solidFill>
                          <a:srgbClr val="FF0000"/>
                        </a:solidFill>
                      </a:endParaRPr>
                    </a:p>
                  </a:txBody>
                  <a:tcPr/>
                </a:tc>
                <a:tc>
                  <a:txBody>
                    <a:bodyPr/>
                    <a:lstStyle/>
                    <a:p>
                      <a:r>
                        <a:rPr lang="en-US" altLang="zh-CN" dirty="0"/>
                        <a:t>0.96</a:t>
                      </a:r>
                      <a:endParaRPr lang="zh-CN" altLang="en-US" dirty="0"/>
                    </a:p>
                  </a:txBody>
                  <a:tcPr/>
                </a:tc>
                <a:tc>
                  <a:txBody>
                    <a:bodyPr/>
                    <a:lstStyle/>
                    <a:p>
                      <a:r>
                        <a:rPr lang="en-US" altLang="zh-CN" dirty="0"/>
                        <a:t>0.97</a:t>
                      </a:r>
                      <a:endParaRPr lang="zh-CN" altLang="en-US" dirty="0"/>
                    </a:p>
                  </a:txBody>
                  <a:tcPr/>
                </a:tc>
                <a:tc>
                  <a:txBody>
                    <a:bodyPr/>
                    <a:lstStyle/>
                    <a:p>
                      <a:r>
                        <a:rPr lang="en-US" altLang="zh-CN" dirty="0">
                          <a:solidFill>
                            <a:srgbClr val="FF0000"/>
                          </a:solidFill>
                        </a:rPr>
                        <a:t>1</a:t>
                      </a:r>
                      <a:endParaRPr lang="zh-CN" altLang="en-US" dirty="0">
                        <a:solidFill>
                          <a:srgbClr val="FF0000"/>
                        </a:solidFill>
                      </a:endParaRPr>
                    </a:p>
                  </a:txBody>
                  <a:tcPr/>
                </a:tc>
                <a:tc>
                  <a:txBody>
                    <a:bodyPr/>
                    <a:lstStyle/>
                    <a:p>
                      <a:r>
                        <a:rPr lang="en-US" altLang="zh-CN" dirty="0"/>
                        <a:t>0.9</a:t>
                      </a:r>
                      <a:endParaRPr lang="zh-CN" altLang="en-US" dirty="0"/>
                    </a:p>
                  </a:txBody>
                  <a:tcPr/>
                </a:tc>
                <a:extLst>
                  <a:ext uri="{0D108BD9-81ED-4DB2-BD59-A6C34878D82A}">
                    <a16:rowId xmlns:a16="http://schemas.microsoft.com/office/drawing/2014/main" val="1351212327"/>
                  </a:ext>
                </a:extLst>
              </a:tr>
              <a:tr h="720000">
                <a:tc>
                  <a:txBody>
                    <a:bodyPr/>
                    <a:lstStyle/>
                    <a:p>
                      <a:r>
                        <a:rPr lang="en-US" altLang="zh-CN" dirty="0">
                          <a:solidFill>
                            <a:srgbClr val="FF0000"/>
                          </a:solidFill>
                        </a:rPr>
                        <a:t>ID3</a:t>
                      </a:r>
                      <a:endParaRPr lang="zh-CN" altLang="en-US" dirty="0">
                        <a:solidFill>
                          <a:srgbClr val="FF0000"/>
                        </a:solidFill>
                      </a:endParaRPr>
                    </a:p>
                  </a:txBody>
                  <a:tcPr/>
                </a:tc>
                <a:tc>
                  <a:txBody>
                    <a:bodyPr/>
                    <a:lstStyle/>
                    <a:p>
                      <a:r>
                        <a:rPr lang="en-US" altLang="zh-CN" dirty="0"/>
                        <a:t>0.94</a:t>
                      </a:r>
                      <a:endParaRPr lang="zh-CN" altLang="en-US" dirty="0"/>
                    </a:p>
                  </a:txBody>
                  <a:tcPr/>
                </a:tc>
                <a:tc>
                  <a:txBody>
                    <a:bodyPr/>
                    <a:lstStyle/>
                    <a:p>
                      <a:r>
                        <a:rPr lang="en-US" altLang="zh-CN" dirty="0">
                          <a:solidFill>
                            <a:srgbClr val="FF0000"/>
                          </a:solidFill>
                        </a:rPr>
                        <a:t>0.98</a:t>
                      </a:r>
                      <a:endParaRPr lang="zh-CN" altLang="en-US" dirty="0">
                        <a:solidFill>
                          <a:srgbClr val="FF0000"/>
                        </a:solidFill>
                      </a:endParaRPr>
                    </a:p>
                  </a:txBody>
                  <a:tcPr/>
                </a:tc>
                <a:tc>
                  <a:txBody>
                    <a:bodyPr/>
                    <a:lstStyle/>
                    <a:p>
                      <a:r>
                        <a:rPr lang="en-US" altLang="zh-CN" dirty="0"/>
                        <a:t>0.99</a:t>
                      </a:r>
                      <a:endParaRPr lang="zh-CN" altLang="en-US" dirty="0"/>
                    </a:p>
                  </a:txBody>
                  <a:tcPr/>
                </a:tc>
                <a:tc>
                  <a:txBody>
                    <a:bodyPr/>
                    <a:lstStyle/>
                    <a:p>
                      <a:r>
                        <a:rPr lang="en-US" altLang="zh-CN" dirty="0">
                          <a:solidFill>
                            <a:srgbClr val="FF0000"/>
                          </a:solidFill>
                        </a:rPr>
                        <a:t>0.98</a:t>
                      </a:r>
                      <a:endParaRPr lang="zh-CN" altLang="en-US" dirty="0">
                        <a:solidFill>
                          <a:srgbClr val="FF0000"/>
                        </a:solidFill>
                      </a:endParaRPr>
                    </a:p>
                  </a:txBody>
                  <a:tcPr/>
                </a:tc>
                <a:tc>
                  <a:txBody>
                    <a:bodyPr/>
                    <a:lstStyle/>
                    <a:p>
                      <a:r>
                        <a:rPr lang="en-US" altLang="zh-CN" dirty="0">
                          <a:solidFill>
                            <a:srgbClr val="FF0000"/>
                          </a:solidFill>
                        </a:rPr>
                        <a:t>0.99</a:t>
                      </a:r>
                      <a:endParaRPr lang="zh-CN" altLang="en-US" dirty="0">
                        <a:solidFill>
                          <a:srgbClr val="FF0000"/>
                        </a:solidFill>
                      </a:endParaRPr>
                    </a:p>
                  </a:txBody>
                  <a:tcPr/>
                </a:tc>
                <a:tc>
                  <a:txBody>
                    <a:bodyPr/>
                    <a:lstStyle/>
                    <a:p>
                      <a:r>
                        <a:rPr lang="en-US" altLang="zh-CN" dirty="0"/>
                        <a:t>0.57</a:t>
                      </a:r>
                      <a:endParaRPr lang="zh-CN" altLang="en-US" dirty="0"/>
                    </a:p>
                  </a:txBody>
                  <a:tcPr/>
                </a:tc>
                <a:tc>
                  <a:txBody>
                    <a:bodyPr/>
                    <a:lstStyle/>
                    <a:p>
                      <a:r>
                        <a:rPr lang="en-US" altLang="zh-CN" dirty="0">
                          <a:solidFill>
                            <a:srgbClr val="FF0000"/>
                          </a:solidFill>
                        </a:rPr>
                        <a:t>0.97</a:t>
                      </a:r>
                      <a:endParaRPr lang="zh-CN" altLang="en-US" dirty="0">
                        <a:solidFill>
                          <a:srgbClr val="FF0000"/>
                        </a:solidFill>
                      </a:endParaRPr>
                    </a:p>
                  </a:txBody>
                  <a:tcPr/>
                </a:tc>
                <a:tc>
                  <a:txBody>
                    <a:bodyPr/>
                    <a:lstStyle/>
                    <a:p>
                      <a:r>
                        <a:rPr lang="en-US" altLang="zh-CN" dirty="0"/>
                        <a:t>0.97</a:t>
                      </a:r>
                      <a:endParaRPr lang="zh-CN" altLang="en-US" dirty="0"/>
                    </a:p>
                  </a:txBody>
                  <a:tcPr/>
                </a:tc>
                <a:tc>
                  <a:txBody>
                    <a:bodyPr/>
                    <a:lstStyle/>
                    <a:p>
                      <a:r>
                        <a:rPr lang="en-US" altLang="zh-CN" dirty="0">
                          <a:solidFill>
                            <a:srgbClr val="FF0000"/>
                          </a:solidFill>
                        </a:rPr>
                        <a:t>0.99</a:t>
                      </a:r>
                      <a:endParaRPr lang="zh-CN" altLang="en-US" dirty="0">
                        <a:solidFill>
                          <a:srgbClr val="FF0000"/>
                        </a:solidFill>
                      </a:endParaRPr>
                    </a:p>
                  </a:txBody>
                  <a:tcPr/>
                </a:tc>
                <a:tc>
                  <a:txBody>
                    <a:bodyPr/>
                    <a:lstStyle/>
                    <a:p>
                      <a:r>
                        <a:rPr lang="en-US" altLang="zh-CN" dirty="0">
                          <a:solidFill>
                            <a:srgbClr val="FF0000"/>
                          </a:solidFill>
                        </a:rPr>
                        <a:t>1</a:t>
                      </a:r>
                      <a:endParaRPr lang="zh-CN" altLang="en-US" dirty="0">
                        <a:solidFill>
                          <a:srgbClr val="FF0000"/>
                        </a:solidFill>
                      </a:endParaRPr>
                    </a:p>
                  </a:txBody>
                  <a:tcPr/>
                </a:tc>
                <a:tc>
                  <a:txBody>
                    <a:bodyPr/>
                    <a:lstStyle/>
                    <a:p>
                      <a:r>
                        <a:rPr lang="en-US" altLang="zh-CN" dirty="0"/>
                        <a:t>0.9</a:t>
                      </a:r>
                      <a:endParaRPr lang="zh-CN" altLang="en-US" dirty="0"/>
                    </a:p>
                  </a:txBody>
                  <a:tcPr/>
                </a:tc>
                <a:extLst>
                  <a:ext uri="{0D108BD9-81ED-4DB2-BD59-A6C34878D82A}">
                    <a16:rowId xmlns:a16="http://schemas.microsoft.com/office/drawing/2014/main" val="3203029108"/>
                  </a:ext>
                </a:extLst>
              </a:tr>
              <a:tr h="720000">
                <a:tc>
                  <a:txBody>
                    <a:bodyPr/>
                    <a:lstStyle/>
                    <a:p>
                      <a:r>
                        <a:rPr lang="en-US" altLang="zh-CN" dirty="0">
                          <a:solidFill>
                            <a:srgbClr val="FF0000"/>
                          </a:solidFill>
                        </a:rPr>
                        <a:t>AdaBoost</a:t>
                      </a:r>
                      <a:endParaRPr lang="zh-CN" altLang="en-US" dirty="0">
                        <a:solidFill>
                          <a:srgbClr val="FF0000"/>
                        </a:solidFill>
                      </a:endParaRPr>
                    </a:p>
                  </a:txBody>
                  <a:tcPr/>
                </a:tc>
                <a:tc>
                  <a:txBody>
                    <a:bodyPr/>
                    <a:lstStyle/>
                    <a:p>
                      <a:r>
                        <a:rPr lang="en-US" altLang="zh-CN" dirty="0"/>
                        <a:t>0.97</a:t>
                      </a:r>
                      <a:endParaRPr lang="zh-CN" altLang="en-US" dirty="0"/>
                    </a:p>
                  </a:txBody>
                  <a:tcPr/>
                </a:tc>
                <a:tc>
                  <a:txBody>
                    <a:bodyPr/>
                    <a:lstStyle/>
                    <a:p>
                      <a:r>
                        <a:rPr lang="en-US" altLang="zh-CN" dirty="0">
                          <a:solidFill>
                            <a:srgbClr val="FF0000"/>
                          </a:solidFill>
                        </a:rPr>
                        <a:t>0.98</a:t>
                      </a:r>
                      <a:endParaRPr lang="zh-CN" altLang="en-US" dirty="0">
                        <a:solidFill>
                          <a:srgbClr val="FF0000"/>
                        </a:solidFill>
                      </a:endParaRPr>
                    </a:p>
                  </a:txBody>
                  <a:tcPr/>
                </a:tc>
                <a:tc>
                  <a:txBody>
                    <a:bodyPr/>
                    <a:lstStyle/>
                    <a:p>
                      <a:r>
                        <a:rPr lang="en-US" altLang="zh-CN" dirty="0"/>
                        <a:t>0.99</a:t>
                      </a:r>
                      <a:endParaRPr lang="zh-CN" altLang="en-US" dirty="0"/>
                    </a:p>
                  </a:txBody>
                  <a:tcPr/>
                </a:tc>
                <a:tc>
                  <a:txBody>
                    <a:bodyPr/>
                    <a:lstStyle/>
                    <a:p>
                      <a:r>
                        <a:rPr lang="en-US" altLang="zh-CN" dirty="0">
                          <a:solidFill>
                            <a:srgbClr val="FF0000"/>
                          </a:solidFill>
                        </a:rPr>
                        <a:t>0.98</a:t>
                      </a:r>
                      <a:endParaRPr lang="zh-CN" altLang="en-US" dirty="0">
                        <a:solidFill>
                          <a:srgbClr val="FF0000"/>
                        </a:solidFill>
                      </a:endParaRPr>
                    </a:p>
                  </a:txBody>
                  <a:tcPr/>
                </a:tc>
                <a:tc>
                  <a:txBody>
                    <a:bodyPr/>
                    <a:lstStyle/>
                    <a:p>
                      <a:r>
                        <a:rPr lang="en-US" altLang="zh-CN" dirty="0">
                          <a:solidFill>
                            <a:srgbClr val="FF0000"/>
                          </a:solidFill>
                        </a:rPr>
                        <a:t>0.99</a:t>
                      </a:r>
                      <a:endParaRPr lang="zh-CN" altLang="en-US" dirty="0">
                        <a:solidFill>
                          <a:srgbClr val="FF0000"/>
                        </a:solidFill>
                      </a:endParaRPr>
                    </a:p>
                  </a:txBody>
                  <a:tcPr/>
                </a:tc>
                <a:tc>
                  <a:txBody>
                    <a:bodyPr/>
                    <a:lstStyle/>
                    <a:p>
                      <a:r>
                        <a:rPr lang="en-US" altLang="zh-CN" dirty="0"/>
                        <a:t>0.59</a:t>
                      </a:r>
                      <a:endParaRPr lang="zh-CN" altLang="en-US" dirty="0"/>
                    </a:p>
                  </a:txBody>
                  <a:tcPr/>
                </a:tc>
                <a:tc>
                  <a:txBody>
                    <a:bodyPr/>
                    <a:lstStyle/>
                    <a:p>
                      <a:r>
                        <a:rPr lang="en-US" altLang="zh-CN" dirty="0">
                          <a:solidFill>
                            <a:srgbClr val="FF0000"/>
                          </a:solidFill>
                        </a:rPr>
                        <a:t>0.97</a:t>
                      </a:r>
                      <a:endParaRPr lang="zh-CN" altLang="en-US" dirty="0">
                        <a:solidFill>
                          <a:srgbClr val="FF0000"/>
                        </a:solidFill>
                      </a:endParaRPr>
                    </a:p>
                  </a:txBody>
                  <a:tcPr/>
                </a:tc>
                <a:tc>
                  <a:txBody>
                    <a:bodyPr/>
                    <a:lstStyle/>
                    <a:p>
                      <a:r>
                        <a:rPr lang="en-US" altLang="zh-CN" dirty="0"/>
                        <a:t>0.97</a:t>
                      </a:r>
                      <a:endParaRPr lang="zh-CN" altLang="en-US" dirty="0"/>
                    </a:p>
                  </a:txBody>
                  <a:tcPr/>
                </a:tc>
                <a:tc>
                  <a:txBody>
                    <a:bodyPr/>
                    <a:lstStyle/>
                    <a:p>
                      <a:r>
                        <a:rPr lang="en-US" altLang="zh-CN" dirty="0">
                          <a:solidFill>
                            <a:srgbClr val="FF0000"/>
                          </a:solidFill>
                        </a:rPr>
                        <a:t>0.99</a:t>
                      </a:r>
                      <a:endParaRPr lang="zh-CN" altLang="en-US" dirty="0">
                        <a:solidFill>
                          <a:srgbClr val="FF0000"/>
                        </a:solidFill>
                      </a:endParaRPr>
                    </a:p>
                  </a:txBody>
                  <a:tcPr/>
                </a:tc>
                <a:tc>
                  <a:txBody>
                    <a:bodyPr/>
                    <a:lstStyle/>
                    <a:p>
                      <a:r>
                        <a:rPr lang="en-US" altLang="zh-CN" dirty="0">
                          <a:solidFill>
                            <a:srgbClr val="FF0000"/>
                          </a:solidFill>
                        </a:rPr>
                        <a:t>1</a:t>
                      </a:r>
                      <a:endParaRPr lang="zh-CN" altLang="en-US" dirty="0">
                        <a:solidFill>
                          <a:srgbClr val="FF0000"/>
                        </a:solidFill>
                      </a:endParaRPr>
                    </a:p>
                  </a:txBody>
                  <a:tcPr/>
                </a:tc>
                <a:tc>
                  <a:txBody>
                    <a:bodyPr/>
                    <a:lstStyle/>
                    <a:p>
                      <a:r>
                        <a:rPr lang="en-US" altLang="zh-CN" dirty="0">
                          <a:solidFill>
                            <a:srgbClr val="FF0000"/>
                          </a:solidFill>
                        </a:rPr>
                        <a:t>0.92</a:t>
                      </a:r>
                      <a:endParaRPr lang="zh-CN" altLang="en-US" dirty="0">
                        <a:solidFill>
                          <a:srgbClr val="FF0000"/>
                        </a:solidFill>
                      </a:endParaRPr>
                    </a:p>
                  </a:txBody>
                  <a:tcPr/>
                </a:tc>
                <a:extLst>
                  <a:ext uri="{0D108BD9-81ED-4DB2-BD59-A6C34878D82A}">
                    <a16:rowId xmlns:a16="http://schemas.microsoft.com/office/drawing/2014/main" val="3953634264"/>
                  </a:ext>
                </a:extLst>
              </a:tr>
              <a:tr h="720000">
                <a:tc>
                  <a:txBody>
                    <a:bodyPr/>
                    <a:lstStyle/>
                    <a:p>
                      <a:r>
                        <a:rPr lang="en-US" altLang="zh-CN" dirty="0"/>
                        <a:t>MLP</a:t>
                      </a:r>
                      <a:endParaRPr lang="zh-CN" altLang="en-US" dirty="0"/>
                    </a:p>
                  </a:txBody>
                  <a:tcPr/>
                </a:tc>
                <a:tc>
                  <a:txBody>
                    <a:bodyPr/>
                    <a:lstStyle/>
                    <a:p>
                      <a:r>
                        <a:rPr lang="en-US" altLang="zh-CN" dirty="0"/>
                        <a:t>0.81</a:t>
                      </a:r>
                      <a:endParaRPr lang="zh-CN" altLang="en-US" dirty="0"/>
                    </a:p>
                  </a:txBody>
                  <a:tcPr/>
                </a:tc>
                <a:tc>
                  <a:txBody>
                    <a:bodyPr/>
                    <a:lstStyle/>
                    <a:p>
                      <a:r>
                        <a:rPr lang="en-US" altLang="zh-CN" dirty="0"/>
                        <a:t>0.92</a:t>
                      </a:r>
                      <a:endParaRPr lang="zh-CN" altLang="en-US" dirty="0"/>
                    </a:p>
                  </a:txBody>
                  <a:tcPr/>
                </a:tc>
                <a:tc>
                  <a:txBody>
                    <a:bodyPr/>
                    <a:lstStyle/>
                    <a:p>
                      <a:r>
                        <a:rPr lang="en-US" altLang="zh-CN" dirty="0"/>
                        <a:t>0.97</a:t>
                      </a:r>
                      <a:endParaRPr lang="zh-CN" altLang="en-US" dirty="0"/>
                    </a:p>
                  </a:txBody>
                  <a:tcPr/>
                </a:tc>
                <a:tc>
                  <a:txBody>
                    <a:bodyPr/>
                    <a:lstStyle/>
                    <a:p>
                      <a:r>
                        <a:rPr lang="en-US" altLang="zh-CN" dirty="0">
                          <a:solidFill>
                            <a:srgbClr val="FF0000"/>
                          </a:solidFill>
                        </a:rPr>
                        <a:t>0.98</a:t>
                      </a:r>
                      <a:endParaRPr lang="zh-CN" altLang="en-US" dirty="0">
                        <a:solidFill>
                          <a:srgbClr val="FF0000"/>
                        </a:solidFill>
                      </a:endParaRPr>
                    </a:p>
                  </a:txBody>
                  <a:tcPr/>
                </a:tc>
                <a:tc>
                  <a:txBody>
                    <a:bodyPr/>
                    <a:lstStyle/>
                    <a:p>
                      <a:r>
                        <a:rPr lang="en-US" altLang="zh-CN" dirty="0"/>
                        <a:t>0.77</a:t>
                      </a:r>
                      <a:endParaRPr lang="zh-CN" altLang="en-US" dirty="0"/>
                    </a:p>
                  </a:txBody>
                  <a:tcPr/>
                </a:tc>
                <a:tc>
                  <a:txBody>
                    <a:bodyPr/>
                    <a:lstStyle/>
                    <a:p>
                      <a:r>
                        <a:rPr lang="en-US" altLang="zh-CN" dirty="0"/>
                        <a:t>0.49</a:t>
                      </a:r>
                      <a:endParaRPr lang="zh-CN" altLang="en-US" dirty="0"/>
                    </a:p>
                  </a:txBody>
                  <a:tcPr/>
                </a:tc>
                <a:tc>
                  <a:txBody>
                    <a:bodyPr/>
                    <a:lstStyle/>
                    <a:p>
                      <a:r>
                        <a:rPr lang="en-US" altLang="zh-CN" dirty="0"/>
                        <a:t>0.93</a:t>
                      </a:r>
                      <a:endParaRPr lang="zh-CN" altLang="en-US" dirty="0"/>
                    </a:p>
                  </a:txBody>
                  <a:tcPr/>
                </a:tc>
                <a:tc>
                  <a:txBody>
                    <a:bodyPr/>
                    <a:lstStyle/>
                    <a:p>
                      <a:r>
                        <a:rPr lang="en-US" altLang="zh-CN" dirty="0"/>
                        <a:t>0.44</a:t>
                      </a:r>
                      <a:endParaRPr lang="zh-CN" altLang="en-US" dirty="0"/>
                    </a:p>
                  </a:txBody>
                  <a:tcPr/>
                </a:tc>
                <a:tc>
                  <a:txBody>
                    <a:bodyPr/>
                    <a:lstStyle/>
                    <a:p>
                      <a:r>
                        <a:rPr lang="en-US" altLang="zh-CN" dirty="0"/>
                        <a:t>0.51</a:t>
                      </a:r>
                      <a:endParaRPr lang="zh-CN" altLang="en-US" dirty="0"/>
                    </a:p>
                  </a:txBody>
                  <a:tcPr/>
                </a:tc>
                <a:tc>
                  <a:txBody>
                    <a:bodyPr/>
                    <a:lstStyle/>
                    <a:p>
                      <a:r>
                        <a:rPr lang="en-US" altLang="zh-CN" dirty="0"/>
                        <a:t>0.96</a:t>
                      </a:r>
                      <a:endParaRPr lang="zh-CN" altLang="en-US" dirty="0"/>
                    </a:p>
                  </a:txBody>
                  <a:tcPr/>
                </a:tc>
                <a:tc>
                  <a:txBody>
                    <a:bodyPr/>
                    <a:lstStyle/>
                    <a:p>
                      <a:r>
                        <a:rPr lang="en-US" altLang="zh-CN" dirty="0"/>
                        <a:t>0.67</a:t>
                      </a:r>
                      <a:endParaRPr lang="zh-CN" altLang="en-US" dirty="0"/>
                    </a:p>
                  </a:txBody>
                  <a:tcPr/>
                </a:tc>
                <a:extLst>
                  <a:ext uri="{0D108BD9-81ED-4DB2-BD59-A6C34878D82A}">
                    <a16:rowId xmlns:a16="http://schemas.microsoft.com/office/drawing/2014/main" val="417652016"/>
                  </a:ext>
                </a:extLst>
              </a:tr>
              <a:tr h="720000">
                <a:tc>
                  <a:txBody>
                    <a:bodyPr/>
                    <a:lstStyle/>
                    <a:p>
                      <a:r>
                        <a:rPr lang="en-US" altLang="zh-CN" dirty="0">
                          <a:solidFill>
                            <a:srgbClr val="FF0000"/>
                          </a:solidFill>
                        </a:rPr>
                        <a:t>Nearest Neighbors</a:t>
                      </a:r>
                      <a:endParaRPr lang="zh-CN" altLang="en-US" dirty="0">
                        <a:solidFill>
                          <a:srgbClr val="FF0000"/>
                        </a:solidFill>
                      </a:endParaRPr>
                    </a:p>
                  </a:txBody>
                  <a:tcPr/>
                </a:tc>
                <a:tc>
                  <a:txBody>
                    <a:bodyPr/>
                    <a:lstStyle/>
                    <a:p>
                      <a:r>
                        <a:rPr lang="en-US" altLang="zh-CN" dirty="0">
                          <a:solidFill>
                            <a:srgbClr val="FF0000"/>
                          </a:solidFill>
                        </a:rPr>
                        <a:t>0.99</a:t>
                      </a:r>
                      <a:endParaRPr lang="zh-CN" altLang="en-US" dirty="0">
                        <a:solidFill>
                          <a:srgbClr val="FF0000"/>
                        </a:solidFill>
                      </a:endParaRPr>
                    </a:p>
                  </a:txBody>
                  <a:tcPr/>
                </a:tc>
                <a:tc>
                  <a:txBody>
                    <a:bodyPr/>
                    <a:lstStyle/>
                    <a:p>
                      <a:r>
                        <a:rPr lang="en-US" altLang="zh-CN" dirty="0"/>
                        <a:t>0.97</a:t>
                      </a:r>
                      <a:endParaRPr lang="zh-CN" altLang="en-US" dirty="0"/>
                    </a:p>
                  </a:txBody>
                  <a:tcPr/>
                </a:tc>
                <a:tc>
                  <a:txBody>
                    <a:bodyPr/>
                    <a:lstStyle/>
                    <a:p>
                      <a:r>
                        <a:rPr lang="en-US" altLang="zh-CN" dirty="0">
                          <a:solidFill>
                            <a:srgbClr val="FF0000"/>
                          </a:solidFill>
                        </a:rPr>
                        <a:t>1.0</a:t>
                      </a:r>
                      <a:endParaRPr lang="zh-CN" altLang="en-US" dirty="0">
                        <a:solidFill>
                          <a:srgbClr val="FF0000"/>
                        </a:solidFill>
                      </a:endParaRPr>
                    </a:p>
                  </a:txBody>
                  <a:tcPr/>
                </a:tc>
                <a:tc>
                  <a:txBody>
                    <a:bodyPr/>
                    <a:lstStyle/>
                    <a:p>
                      <a:r>
                        <a:rPr lang="en-US" altLang="zh-CN" dirty="0">
                          <a:solidFill>
                            <a:srgbClr val="FF0000"/>
                          </a:solidFill>
                        </a:rPr>
                        <a:t>0.98</a:t>
                      </a:r>
                      <a:endParaRPr lang="zh-CN" altLang="en-US" dirty="0">
                        <a:solidFill>
                          <a:srgbClr val="FF0000"/>
                        </a:solidFill>
                      </a:endParaRPr>
                    </a:p>
                  </a:txBody>
                  <a:tcPr/>
                </a:tc>
                <a:tc>
                  <a:txBody>
                    <a:bodyPr/>
                    <a:lstStyle/>
                    <a:p>
                      <a:r>
                        <a:rPr lang="en-US" altLang="zh-CN" dirty="0">
                          <a:solidFill>
                            <a:srgbClr val="FF0000"/>
                          </a:solidFill>
                        </a:rPr>
                        <a:t>0.99</a:t>
                      </a:r>
                      <a:endParaRPr lang="zh-CN" altLang="en-US" dirty="0">
                        <a:solidFill>
                          <a:srgbClr val="FF0000"/>
                        </a:solidFill>
                      </a:endParaRPr>
                    </a:p>
                  </a:txBody>
                  <a:tcPr/>
                </a:tc>
                <a:tc>
                  <a:txBody>
                    <a:bodyPr/>
                    <a:lstStyle/>
                    <a:p>
                      <a:r>
                        <a:rPr lang="en-US" altLang="zh-CN" dirty="0">
                          <a:solidFill>
                            <a:srgbClr val="FF0000"/>
                          </a:solidFill>
                        </a:rPr>
                        <a:t>0.67</a:t>
                      </a:r>
                      <a:endParaRPr lang="zh-CN" altLang="en-US" dirty="0">
                        <a:solidFill>
                          <a:srgbClr val="FF0000"/>
                        </a:solidFill>
                      </a:endParaRPr>
                    </a:p>
                  </a:txBody>
                  <a:tcPr/>
                </a:tc>
                <a:tc>
                  <a:txBody>
                    <a:bodyPr/>
                    <a:lstStyle/>
                    <a:p>
                      <a:r>
                        <a:rPr lang="en-US" altLang="zh-CN" dirty="0">
                          <a:solidFill>
                            <a:srgbClr val="FF0000"/>
                          </a:solidFill>
                        </a:rPr>
                        <a:t>0.97</a:t>
                      </a:r>
                      <a:endParaRPr lang="zh-CN" altLang="en-US" dirty="0">
                        <a:solidFill>
                          <a:srgbClr val="FF0000"/>
                        </a:solidFill>
                      </a:endParaRPr>
                    </a:p>
                  </a:txBody>
                  <a:tcPr/>
                </a:tc>
                <a:tc>
                  <a:txBody>
                    <a:bodyPr/>
                    <a:lstStyle/>
                    <a:p>
                      <a:r>
                        <a:rPr lang="en-US" altLang="zh-CN" dirty="0">
                          <a:solidFill>
                            <a:srgbClr val="FF0000"/>
                          </a:solidFill>
                        </a:rPr>
                        <a:t>0.98</a:t>
                      </a:r>
                      <a:endParaRPr lang="zh-CN" altLang="en-US" dirty="0">
                        <a:solidFill>
                          <a:srgbClr val="FF0000"/>
                        </a:solidFill>
                      </a:endParaRPr>
                    </a:p>
                  </a:txBody>
                  <a:tcPr/>
                </a:tc>
                <a:tc>
                  <a:txBody>
                    <a:bodyPr/>
                    <a:lstStyle/>
                    <a:p>
                      <a:r>
                        <a:rPr lang="en-US" altLang="zh-CN" dirty="0"/>
                        <a:t>0.97</a:t>
                      </a:r>
                      <a:endParaRPr lang="zh-CN" altLang="en-US" dirty="0"/>
                    </a:p>
                  </a:txBody>
                  <a:tcPr/>
                </a:tc>
                <a:tc>
                  <a:txBody>
                    <a:bodyPr/>
                    <a:lstStyle/>
                    <a:p>
                      <a:r>
                        <a:rPr lang="en-US" altLang="zh-CN" dirty="0">
                          <a:solidFill>
                            <a:srgbClr val="FF0000"/>
                          </a:solidFill>
                        </a:rPr>
                        <a:t>1</a:t>
                      </a:r>
                      <a:endParaRPr lang="zh-CN" altLang="en-US" dirty="0">
                        <a:solidFill>
                          <a:srgbClr val="FF0000"/>
                        </a:solidFill>
                      </a:endParaRPr>
                    </a:p>
                  </a:txBody>
                  <a:tcPr/>
                </a:tc>
                <a:tc>
                  <a:txBody>
                    <a:bodyPr/>
                    <a:lstStyle/>
                    <a:p>
                      <a:r>
                        <a:rPr lang="en-US" altLang="zh-CN" dirty="0"/>
                        <a:t>0.87</a:t>
                      </a:r>
                      <a:endParaRPr lang="zh-CN" altLang="en-US" dirty="0"/>
                    </a:p>
                  </a:txBody>
                  <a:tcPr/>
                </a:tc>
                <a:extLst>
                  <a:ext uri="{0D108BD9-81ED-4DB2-BD59-A6C34878D82A}">
                    <a16:rowId xmlns:a16="http://schemas.microsoft.com/office/drawing/2014/main" val="2271391250"/>
                  </a:ext>
                </a:extLst>
              </a:tr>
            </a:tbl>
          </a:graphicData>
        </a:graphic>
      </p:graphicFrame>
    </p:spTree>
    <p:extLst>
      <p:ext uri="{BB962C8B-B14F-4D97-AF65-F5344CB8AC3E}">
        <p14:creationId xmlns:p14="http://schemas.microsoft.com/office/powerpoint/2010/main" val="1328586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5620DFB5-9FB3-49C0-B8AF-92DE05C71974}"/>
              </a:ext>
            </a:extLst>
          </p:cNvPr>
          <p:cNvGraphicFramePr>
            <a:graphicFrameLocks noGrp="1"/>
          </p:cNvGraphicFramePr>
          <p:nvPr>
            <p:ph idx="1"/>
            <p:extLst>
              <p:ext uri="{D42A27DB-BD31-4B8C-83A1-F6EECF244321}">
                <p14:modId xmlns:p14="http://schemas.microsoft.com/office/powerpoint/2010/main" val="1829906701"/>
              </p:ext>
            </p:extLst>
          </p:nvPr>
        </p:nvGraphicFramePr>
        <p:xfrm>
          <a:off x="1596000" y="549000"/>
          <a:ext cx="9000000" cy="5760000"/>
        </p:xfrm>
        <a:graphic>
          <a:graphicData uri="http://schemas.openxmlformats.org/drawingml/2006/table">
            <a:tbl>
              <a:tblPr firstRow="1" bandRow="1">
                <a:tableStyleId>{5C22544A-7EE6-4342-B048-85BDC9FD1C3A}</a:tableStyleId>
              </a:tblPr>
              <a:tblGrid>
                <a:gridCol w="1800000">
                  <a:extLst>
                    <a:ext uri="{9D8B030D-6E8A-4147-A177-3AD203B41FA5}">
                      <a16:colId xmlns:a16="http://schemas.microsoft.com/office/drawing/2014/main" val="1848699572"/>
                    </a:ext>
                  </a:extLst>
                </a:gridCol>
                <a:gridCol w="1800000">
                  <a:extLst>
                    <a:ext uri="{9D8B030D-6E8A-4147-A177-3AD203B41FA5}">
                      <a16:colId xmlns:a16="http://schemas.microsoft.com/office/drawing/2014/main" val="1328294879"/>
                    </a:ext>
                  </a:extLst>
                </a:gridCol>
                <a:gridCol w="1800000">
                  <a:extLst>
                    <a:ext uri="{9D8B030D-6E8A-4147-A177-3AD203B41FA5}">
                      <a16:colId xmlns:a16="http://schemas.microsoft.com/office/drawing/2014/main" val="546437500"/>
                    </a:ext>
                  </a:extLst>
                </a:gridCol>
                <a:gridCol w="1800000">
                  <a:extLst>
                    <a:ext uri="{9D8B030D-6E8A-4147-A177-3AD203B41FA5}">
                      <a16:colId xmlns:a16="http://schemas.microsoft.com/office/drawing/2014/main" val="3944401056"/>
                    </a:ext>
                  </a:extLst>
                </a:gridCol>
                <a:gridCol w="1800000">
                  <a:extLst>
                    <a:ext uri="{9D8B030D-6E8A-4147-A177-3AD203B41FA5}">
                      <a16:colId xmlns:a16="http://schemas.microsoft.com/office/drawing/2014/main" val="1089901341"/>
                    </a:ext>
                  </a:extLst>
                </a:gridCol>
              </a:tblGrid>
              <a:tr h="720000">
                <a:tc>
                  <a:txBody>
                    <a:bodyPr/>
                    <a:lstStyle/>
                    <a:p>
                      <a:r>
                        <a:rPr lang="en-US" altLang="zh-CN" dirty="0"/>
                        <a:t>ML algorithm</a:t>
                      </a:r>
                      <a:endParaRPr lang="zh-CN" altLang="en-US" dirty="0"/>
                    </a:p>
                  </a:txBody>
                  <a:tcPr/>
                </a:tc>
                <a:tc>
                  <a:txBody>
                    <a:bodyPr/>
                    <a:lstStyle/>
                    <a:p>
                      <a:r>
                        <a:rPr lang="en-US" altLang="zh-CN" dirty="0"/>
                        <a:t>Accuracy</a:t>
                      </a:r>
                      <a:endParaRPr lang="zh-CN" altLang="en-US" dirty="0"/>
                    </a:p>
                  </a:txBody>
                  <a:tcPr/>
                </a:tc>
                <a:tc>
                  <a:txBody>
                    <a:bodyPr/>
                    <a:lstStyle/>
                    <a:p>
                      <a:r>
                        <a:rPr lang="en-US" altLang="zh-CN" dirty="0"/>
                        <a:t>Precision</a:t>
                      </a:r>
                      <a:endParaRPr lang="zh-CN" altLang="en-US" dirty="0"/>
                    </a:p>
                  </a:txBody>
                  <a:tcPr/>
                </a:tc>
                <a:tc>
                  <a:txBody>
                    <a:bodyPr/>
                    <a:lstStyle/>
                    <a:p>
                      <a:r>
                        <a:rPr lang="en-US" altLang="zh-CN" dirty="0"/>
                        <a:t>Recall</a:t>
                      </a:r>
                      <a:endParaRPr lang="zh-CN" altLang="en-US" dirty="0"/>
                    </a:p>
                  </a:txBody>
                  <a:tcPr/>
                </a:tc>
                <a:tc>
                  <a:txBody>
                    <a:bodyPr/>
                    <a:lstStyle/>
                    <a:p>
                      <a:r>
                        <a:rPr lang="en-US" altLang="zh-CN" dirty="0"/>
                        <a:t>F1-score</a:t>
                      </a:r>
                      <a:endParaRPr lang="zh-CN" altLang="en-US" dirty="0"/>
                    </a:p>
                  </a:txBody>
                  <a:tcPr/>
                </a:tc>
                <a:extLst>
                  <a:ext uri="{0D108BD9-81ED-4DB2-BD59-A6C34878D82A}">
                    <a16:rowId xmlns:a16="http://schemas.microsoft.com/office/drawing/2014/main" val="3274540484"/>
                  </a:ext>
                </a:extLst>
              </a:tr>
              <a:tr h="720000">
                <a:tc>
                  <a:txBody>
                    <a:bodyPr/>
                    <a:lstStyle/>
                    <a:p>
                      <a:r>
                        <a:rPr lang="en-US" altLang="zh-CN" dirty="0"/>
                        <a:t>Naive Bayes</a:t>
                      </a:r>
                      <a:endParaRPr lang="zh-CN" altLang="en-US" dirty="0"/>
                    </a:p>
                  </a:txBody>
                  <a:tcPr/>
                </a:tc>
                <a:tc>
                  <a:txBody>
                    <a:bodyPr/>
                    <a:lstStyle/>
                    <a:p>
                      <a:r>
                        <a:rPr lang="en-US" altLang="zh-CN" dirty="0"/>
                        <a:t>0.37</a:t>
                      </a:r>
                      <a:endParaRPr lang="zh-CN" altLang="en-US" dirty="0"/>
                    </a:p>
                  </a:txBody>
                  <a:tcPr/>
                </a:tc>
                <a:tc>
                  <a:txBody>
                    <a:bodyPr/>
                    <a:lstStyle/>
                    <a:p>
                      <a:r>
                        <a:rPr lang="en-US" altLang="zh-CN" dirty="0"/>
                        <a:t>0.63</a:t>
                      </a:r>
                      <a:endParaRPr lang="zh-CN" altLang="en-US" dirty="0"/>
                    </a:p>
                  </a:txBody>
                  <a:tcPr/>
                </a:tc>
                <a:tc>
                  <a:txBody>
                    <a:bodyPr/>
                    <a:lstStyle/>
                    <a:p>
                      <a:r>
                        <a:rPr lang="en-US" altLang="zh-CN" dirty="0"/>
                        <a:t>0.57</a:t>
                      </a:r>
                      <a:endParaRPr lang="zh-CN" altLang="en-US" dirty="0"/>
                    </a:p>
                  </a:txBody>
                  <a:tcPr/>
                </a:tc>
                <a:tc>
                  <a:txBody>
                    <a:bodyPr/>
                    <a:lstStyle/>
                    <a:p>
                      <a:r>
                        <a:rPr lang="en-US" altLang="zh-CN" dirty="0"/>
                        <a:t>0.35</a:t>
                      </a:r>
                      <a:endParaRPr lang="zh-CN" altLang="en-US" dirty="0"/>
                    </a:p>
                  </a:txBody>
                  <a:tcPr/>
                </a:tc>
                <a:extLst>
                  <a:ext uri="{0D108BD9-81ED-4DB2-BD59-A6C34878D82A}">
                    <a16:rowId xmlns:a16="http://schemas.microsoft.com/office/drawing/2014/main" val="2353935473"/>
                  </a:ext>
                </a:extLst>
              </a:tr>
              <a:tr h="720000">
                <a:tc>
                  <a:txBody>
                    <a:bodyPr/>
                    <a:lstStyle/>
                    <a:p>
                      <a:r>
                        <a:rPr lang="en-US" altLang="zh-CN" sz="1800" b="0" i="0" kern="1200" dirty="0">
                          <a:solidFill>
                            <a:schemeClr val="dk1"/>
                          </a:solidFill>
                          <a:effectLst/>
                          <a:latin typeface="+mn-lt"/>
                          <a:ea typeface="+mn-ea"/>
                          <a:cs typeface="+mn-cs"/>
                        </a:rPr>
                        <a:t>QDA</a:t>
                      </a:r>
                      <a:endParaRPr lang="zh-CN" altLang="en-US" dirty="0"/>
                    </a:p>
                  </a:txBody>
                  <a:tcPr/>
                </a:tc>
                <a:tc>
                  <a:txBody>
                    <a:bodyPr/>
                    <a:lstStyle/>
                    <a:p>
                      <a:r>
                        <a:rPr lang="en-US" altLang="zh-CN" dirty="0"/>
                        <a:t>0.7</a:t>
                      </a:r>
                      <a:endParaRPr lang="zh-CN" altLang="en-US" dirty="0"/>
                    </a:p>
                  </a:txBody>
                  <a:tcPr/>
                </a:tc>
                <a:tc>
                  <a:txBody>
                    <a:bodyPr/>
                    <a:lstStyle/>
                    <a:p>
                      <a:r>
                        <a:rPr lang="en-US" altLang="zh-CN" dirty="0"/>
                        <a:t>0.69</a:t>
                      </a:r>
                      <a:endParaRPr lang="zh-CN" altLang="en-US" dirty="0"/>
                    </a:p>
                  </a:txBody>
                  <a:tcPr/>
                </a:tc>
                <a:tc>
                  <a:txBody>
                    <a:bodyPr/>
                    <a:lstStyle/>
                    <a:p>
                      <a:r>
                        <a:rPr lang="en-US" altLang="zh-CN" dirty="0"/>
                        <a:t>0.75</a:t>
                      </a:r>
                      <a:endParaRPr lang="zh-CN" altLang="en-US" dirty="0"/>
                    </a:p>
                  </a:txBody>
                  <a:tcPr/>
                </a:tc>
                <a:tc>
                  <a:txBody>
                    <a:bodyPr/>
                    <a:lstStyle/>
                    <a:p>
                      <a:r>
                        <a:rPr lang="en-US" altLang="zh-CN" dirty="0"/>
                        <a:t>0.68</a:t>
                      </a:r>
                      <a:endParaRPr lang="zh-CN" altLang="en-US" dirty="0"/>
                    </a:p>
                  </a:txBody>
                  <a:tcPr/>
                </a:tc>
                <a:extLst>
                  <a:ext uri="{0D108BD9-81ED-4DB2-BD59-A6C34878D82A}">
                    <a16:rowId xmlns:a16="http://schemas.microsoft.com/office/drawing/2014/main" val="2545314176"/>
                  </a:ext>
                </a:extLst>
              </a:tr>
              <a:tr h="720000">
                <a:tc>
                  <a:txBody>
                    <a:bodyPr/>
                    <a:lstStyle/>
                    <a:p>
                      <a:r>
                        <a:rPr lang="en-US" altLang="zh-CN" dirty="0"/>
                        <a:t>MLP</a:t>
                      </a:r>
                      <a:endParaRPr lang="zh-CN" altLang="en-US" dirty="0"/>
                    </a:p>
                  </a:txBody>
                  <a:tcPr/>
                </a:tc>
                <a:tc>
                  <a:txBody>
                    <a:bodyPr/>
                    <a:lstStyle/>
                    <a:p>
                      <a:r>
                        <a:rPr lang="en-US" altLang="zh-CN" dirty="0"/>
                        <a:t>0.81</a:t>
                      </a:r>
                      <a:endParaRPr lang="zh-CN" altLang="en-US" dirty="0"/>
                    </a:p>
                  </a:txBody>
                  <a:tcPr/>
                </a:tc>
                <a:tc>
                  <a:txBody>
                    <a:bodyPr/>
                    <a:lstStyle/>
                    <a:p>
                      <a:r>
                        <a:rPr lang="en-US" altLang="zh-CN" dirty="0"/>
                        <a:t>0.86</a:t>
                      </a:r>
                      <a:endParaRPr lang="zh-CN" altLang="en-US" dirty="0"/>
                    </a:p>
                  </a:txBody>
                  <a:tcPr/>
                </a:tc>
                <a:tc>
                  <a:txBody>
                    <a:bodyPr/>
                    <a:lstStyle/>
                    <a:p>
                      <a:r>
                        <a:rPr lang="en-US" altLang="zh-CN" dirty="0"/>
                        <a:t>0.64</a:t>
                      </a:r>
                      <a:endParaRPr lang="zh-CN" altLang="en-US" dirty="0"/>
                    </a:p>
                  </a:txBody>
                  <a:tcPr/>
                </a:tc>
                <a:tc>
                  <a:txBody>
                    <a:bodyPr/>
                    <a:lstStyle/>
                    <a:p>
                      <a:r>
                        <a:rPr lang="en-US" altLang="zh-CN" dirty="0"/>
                        <a:t>0.64</a:t>
                      </a:r>
                      <a:endParaRPr lang="zh-CN" altLang="en-US" dirty="0"/>
                    </a:p>
                  </a:txBody>
                  <a:tcPr/>
                </a:tc>
                <a:extLst>
                  <a:ext uri="{0D108BD9-81ED-4DB2-BD59-A6C34878D82A}">
                    <a16:rowId xmlns:a16="http://schemas.microsoft.com/office/drawing/2014/main" val="2563492787"/>
                  </a:ext>
                </a:extLst>
              </a:tr>
              <a:tr h="720000">
                <a:tc>
                  <a:txBody>
                    <a:bodyPr/>
                    <a:lstStyle/>
                    <a:p>
                      <a:r>
                        <a:rPr lang="en-US" altLang="zh-CN" dirty="0">
                          <a:solidFill>
                            <a:srgbClr val="FF0000"/>
                          </a:solidFill>
                        </a:rPr>
                        <a:t>Random Forest</a:t>
                      </a:r>
                      <a:endParaRPr lang="zh-CN" altLang="en-US" dirty="0">
                        <a:solidFill>
                          <a:srgbClr val="FF0000"/>
                        </a:solidFill>
                      </a:endParaRPr>
                    </a:p>
                  </a:txBody>
                  <a:tcPr/>
                </a:tc>
                <a:tc>
                  <a:txBody>
                    <a:bodyPr/>
                    <a:lstStyle/>
                    <a:p>
                      <a:r>
                        <a:rPr lang="en-US" altLang="zh-CN" dirty="0">
                          <a:solidFill>
                            <a:srgbClr val="FF0000"/>
                          </a:solidFill>
                        </a:rPr>
                        <a:t>0.95</a:t>
                      </a:r>
                      <a:endParaRPr lang="zh-CN" altLang="en-US" dirty="0">
                        <a:solidFill>
                          <a:srgbClr val="FF0000"/>
                        </a:solidFill>
                      </a:endParaRPr>
                    </a:p>
                  </a:txBody>
                  <a:tcPr/>
                </a:tc>
                <a:tc>
                  <a:txBody>
                    <a:bodyPr/>
                    <a:lstStyle/>
                    <a:p>
                      <a:r>
                        <a:rPr lang="en-US" altLang="zh-CN" dirty="0">
                          <a:solidFill>
                            <a:srgbClr val="FF0000"/>
                          </a:solidFill>
                        </a:rPr>
                        <a:t>0.94</a:t>
                      </a:r>
                      <a:endParaRPr lang="zh-CN" altLang="en-US" dirty="0">
                        <a:solidFill>
                          <a:srgbClr val="FF0000"/>
                        </a:solidFill>
                      </a:endParaRPr>
                    </a:p>
                  </a:txBody>
                  <a:tcPr/>
                </a:tc>
                <a:tc>
                  <a:txBody>
                    <a:bodyPr/>
                    <a:lstStyle/>
                    <a:p>
                      <a:r>
                        <a:rPr lang="en-US" altLang="zh-CN" dirty="0">
                          <a:solidFill>
                            <a:srgbClr val="FF0000"/>
                          </a:solidFill>
                        </a:rPr>
                        <a:t>0.92</a:t>
                      </a:r>
                      <a:endParaRPr lang="zh-CN" altLang="en-US" dirty="0">
                        <a:solidFill>
                          <a:srgbClr val="FF0000"/>
                        </a:solidFill>
                      </a:endParaRPr>
                    </a:p>
                  </a:txBody>
                  <a:tcPr/>
                </a:tc>
                <a:tc>
                  <a:txBody>
                    <a:bodyPr/>
                    <a:lstStyle/>
                    <a:p>
                      <a:r>
                        <a:rPr lang="en-US" altLang="zh-CN" dirty="0">
                          <a:solidFill>
                            <a:srgbClr val="FF0000"/>
                          </a:solidFill>
                        </a:rPr>
                        <a:t>0.93</a:t>
                      </a:r>
                      <a:endParaRPr lang="zh-CN" altLang="en-US" dirty="0">
                        <a:solidFill>
                          <a:srgbClr val="FF0000"/>
                        </a:solidFill>
                      </a:endParaRPr>
                    </a:p>
                  </a:txBody>
                  <a:tcPr/>
                </a:tc>
                <a:extLst>
                  <a:ext uri="{0D108BD9-81ED-4DB2-BD59-A6C34878D82A}">
                    <a16:rowId xmlns:a16="http://schemas.microsoft.com/office/drawing/2014/main" val="170020078"/>
                  </a:ext>
                </a:extLst>
              </a:tr>
              <a:tr h="720000">
                <a:tc>
                  <a:txBody>
                    <a:bodyPr/>
                    <a:lstStyle/>
                    <a:p>
                      <a:r>
                        <a:rPr lang="en-US" altLang="zh-CN" dirty="0">
                          <a:solidFill>
                            <a:srgbClr val="FF0000"/>
                          </a:solidFill>
                        </a:rPr>
                        <a:t>ID3</a:t>
                      </a:r>
                      <a:endParaRPr lang="zh-CN" altLang="en-US" dirty="0">
                        <a:solidFill>
                          <a:srgbClr val="FF0000"/>
                        </a:solidFill>
                      </a:endParaRPr>
                    </a:p>
                  </a:txBody>
                  <a:tcPr/>
                </a:tc>
                <a:tc>
                  <a:txBody>
                    <a:bodyPr/>
                    <a:lstStyle/>
                    <a:p>
                      <a:r>
                        <a:rPr lang="en-US" altLang="zh-CN" dirty="0">
                          <a:solidFill>
                            <a:srgbClr val="FF0000"/>
                          </a:solidFill>
                        </a:rPr>
                        <a:t>0.94</a:t>
                      </a:r>
                      <a:endParaRPr lang="zh-CN" altLang="en-US" dirty="0">
                        <a:solidFill>
                          <a:srgbClr val="FF0000"/>
                        </a:solidFill>
                      </a:endParaRPr>
                    </a:p>
                  </a:txBody>
                  <a:tcPr/>
                </a:tc>
                <a:tc>
                  <a:txBody>
                    <a:bodyPr/>
                    <a:lstStyle/>
                    <a:p>
                      <a:r>
                        <a:rPr lang="en-US" altLang="zh-CN" dirty="0">
                          <a:solidFill>
                            <a:srgbClr val="FF0000"/>
                          </a:solidFill>
                        </a:rPr>
                        <a:t>0.94</a:t>
                      </a:r>
                      <a:endParaRPr lang="zh-CN" altLang="en-US" dirty="0">
                        <a:solidFill>
                          <a:srgbClr val="FF0000"/>
                        </a:solidFill>
                      </a:endParaRPr>
                    </a:p>
                  </a:txBody>
                  <a:tcPr/>
                </a:tc>
                <a:tc>
                  <a:txBody>
                    <a:bodyPr/>
                    <a:lstStyle/>
                    <a:p>
                      <a:r>
                        <a:rPr lang="en-US" altLang="zh-CN" dirty="0">
                          <a:solidFill>
                            <a:srgbClr val="FF0000"/>
                          </a:solidFill>
                        </a:rPr>
                        <a:t>0.91</a:t>
                      </a:r>
                      <a:endParaRPr lang="zh-CN" altLang="en-US" dirty="0">
                        <a:solidFill>
                          <a:srgbClr val="FF0000"/>
                        </a:solidFill>
                      </a:endParaRPr>
                    </a:p>
                  </a:txBody>
                  <a:tcPr/>
                </a:tc>
                <a:tc>
                  <a:txBody>
                    <a:bodyPr/>
                    <a:lstStyle/>
                    <a:p>
                      <a:r>
                        <a:rPr lang="en-US" altLang="zh-CN" dirty="0">
                          <a:solidFill>
                            <a:srgbClr val="FF0000"/>
                          </a:solidFill>
                        </a:rPr>
                        <a:t>0.92</a:t>
                      </a:r>
                      <a:endParaRPr lang="zh-CN" altLang="en-US" dirty="0">
                        <a:solidFill>
                          <a:srgbClr val="FF0000"/>
                        </a:solidFill>
                      </a:endParaRPr>
                    </a:p>
                  </a:txBody>
                  <a:tcPr/>
                </a:tc>
                <a:extLst>
                  <a:ext uri="{0D108BD9-81ED-4DB2-BD59-A6C34878D82A}">
                    <a16:rowId xmlns:a16="http://schemas.microsoft.com/office/drawing/2014/main" val="2305820979"/>
                  </a:ext>
                </a:extLst>
              </a:tr>
              <a:tr h="720000">
                <a:tc>
                  <a:txBody>
                    <a:bodyPr/>
                    <a:lstStyle/>
                    <a:p>
                      <a:r>
                        <a:rPr lang="en-US" altLang="zh-CN" dirty="0">
                          <a:solidFill>
                            <a:srgbClr val="FF0000"/>
                          </a:solidFill>
                        </a:rPr>
                        <a:t>AdaBoost</a:t>
                      </a:r>
                      <a:endParaRPr lang="zh-CN" altLang="en-US" dirty="0">
                        <a:solidFill>
                          <a:srgbClr val="FF0000"/>
                        </a:solidFill>
                      </a:endParaRPr>
                    </a:p>
                  </a:txBody>
                  <a:tcPr/>
                </a:tc>
                <a:tc>
                  <a:txBody>
                    <a:bodyPr/>
                    <a:lstStyle/>
                    <a:p>
                      <a:r>
                        <a:rPr lang="en-US" altLang="zh-CN" dirty="0">
                          <a:solidFill>
                            <a:srgbClr val="FF0000"/>
                          </a:solidFill>
                        </a:rPr>
                        <a:t>0.95</a:t>
                      </a:r>
                      <a:endParaRPr lang="zh-CN" altLang="en-US" dirty="0">
                        <a:solidFill>
                          <a:srgbClr val="FF0000"/>
                        </a:solidFill>
                      </a:endParaRPr>
                    </a:p>
                  </a:txBody>
                  <a:tcPr/>
                </a:tc>
                <a:tc>
                  <a:txBody>
                    <a:bodyPr/>
                    <a:lstStyle/>
                    <a:p>
                      <a:r>
                        <a:rPr lang="en-US" altLang="zh-CN" dirty="0">
                          <a:solidFill>
                            <a:srgbClr val="FF0000"/>
                          </a:solidFill>
                        </a:rPr>
                        <a:t>0.95</a:t>
                      </a:r>
                      <a:endParaRPr lang="zh-CN" altLang="en-US" dirty="0">
                        <a:solidFill>
                          <a:srgbClr val="FF0000"/>
                        </a:solidFill>
                      </a:endParaRPr>
                    </a:p>
                  </a:txBody>
                  <a:tcPr/>
                </a:tc>
                <a:tc>
                  <a:txBody>
                    <a:bodyPr/>
                    <a:lstStyle/>
                    <a:p>
                      <a:r>
                        <a:rPr lang="en-US" altLang="zh-CN" dirty="0">
                          <a:solidFill>
                            <a:srgbClr val="FF0000"/>
                          </a:solidFill>
                        </a:rPr>
                        <a:t>0.93</a:t>
                      </a:r>
                      <a:endParaRPr lang="zh-CN" altLang="en-US" dirty="0">
                        <a:solidFill>
                          <a:srgbClr val="FF0000"/>
                        </a:solidFill>
                      </a:endParaRPr>
                    </a:p>
                  </a:txBody>
                  <a:tcPr/>
                </a:tc>
                <a:tc>
                  <a:txBody>
                    <a:bodyPr/>
                    <a:lstStyle/>
                    <a:p>
                      <a:r>
                        <a:rPr lang="en-US" altLang="zh-CN" dirty="0">
                          <a:solidFill>
                            <a:srgbClr val="FF0000"/>
                          </a:solidFill>
                        </a:rPr>
                        <a:t>0.94</a:t>
                      </a:r>
                      <a:endParaRPr lang="zh-CN" altLang="en-US" dirty="0">
                        <a:solidFill>
                          <a:srgbClr val="FF0000"/>
                        </a:solidFill>
                      </a:endParaRPr>
                    </a:p>
                  </a:txBody>
                  <a:tcPr/>
                </a:tc>
                <a:extLst>
                  <a:ext uri="{0D108BD9-81ED-4DB2-BD59-A6C34878D82A}">
                    <a16:rowId xmlns:a16="http://schemas.microsoft.com/office/drawing/2014/main" val="1352767135"/>
                  </a:ext>
                </a:extLst>
              </a:tr>
              <a:tr h="720000">
                <a:tc>
                  <a:txBody>
                    <a:bodyPr/>
                    <a:lstStyle/>
                    <a:p>
                      <a:r>
                        <a:rPr lang="en-US" altLang="zh-CN" dirty="0">
                          <a:solidFill>
                            <a:srgbClr val="FF0000"/>
                          </a:solidFill>
                        </a:rPr>
                        <a:t>Nearest Neighbors</a:t>
                      </a:r>
                      <a:endParaRPr lang="zh-CN" altLang="en-US" dirty="0">
                        <a:solidFill>
                          <a:srgbClr val="FF0000"/>
                        </a:solidFill>
                      </a:endParaRPr>
                    </a:p>
                  </a:txBody>
                  <a:tcPr/>
                </a:tc>
                <a:tc>
                  <a:txBody>
                    <a:bodyPr/>
                    <a:lstStyle/>
                    <a:p>
                      <a:r>
                        <a:rPr lang="en-US" altLang="zh-CN" dirty="0">
                          <a:solidFill>
                            <a:srgbClr val="FF0000"/>
                          </a:solidFill>
                        </a:rPr>
                        <a:t>0.94</a:t>
                      </a:r>
                      <a:endParaRPr lang="zh-CN" altLang="en-US" dirty="0">
                        <a:solidFill>
                          <a:srgbClr val="FF0000"/>
                        </a:solidFill>
                      </a:endParaRPr>
                    </a:p>
                  </a:txBody>
                  <a:tcPr/>
                </a:tc>
                <a:tc>
                  <a:txBody>
                    <a:bodyPr/>
                    <a:lstStyle/>
                    <a:p>
                      <a:r>
                        <a:rPr lang="en-US" altLang="zh-CN" dirty="0">
                          <a:solidFill>
                            <a:srgbClr val="FF0000"/>
                          </a:solidFill>
                        </a:rPr>
                        <a:t>0.94</a:t>
                      </a:r>
                      <a:endParaRPr lang="zh-CN" altLang="en-US" dirty="0">
                        <a:solidFill>
                          <a:srgbClr val="FF0000"/>
                        </a:solidFill>
                      </a:endParaRPr>
                    </a:p>
                  </a:txBody>
                  <a:tcPr/>
                </a:tc>
                <a:tc>
                  <a:txBody>
                    <a:bodyPr/>
                    <a:lstStyle/>
                    <a:p>
                      <a:r>
                        <a:rPr lang="en-US" altLang="zh-CN" dirty="0">
                          <a:solidFill>
                            <a:srgbClr val="FF0000"/>
                          </a:solidFill>
                        </a:rPr>
                        <a:t>0.91</a:t>
                      </a:r>
                      <a:endParaRPr lang="zh-CN" altLang="en-US" dirty="0">
                        <a:solidFill>
                          <a:srgbClr val="FF0000"/>
                        </a:solidFill>
                      </a:endParaRPr>
                    </a:p>
                  </a:txBody>
                  <a:tcPr/>
                </a:tc>
                <a:tc>
                  <a:txBody>
                    <a:bodyPr/>
                    <a:lstStyle/>
                    <a:p>
                      <a:r>
                        <a:rPr lang="en-US" altLang="zh-CN" dirty="0">
                          <a:solidFill>
                            <a:srgbClr val="FF0000"/>
                          </a:solidFill>
                        </a:rPr>
                        <a:t>0.92</a:t>
                      </a:r>
                      <a:endParaRPr lang="zh-CN" altLang="en-US" dirty="0">
                        <a:solidFill>
                          <a:srgbClr val="FF0000"/>
                        </a:solidFill>
                      </a:endParaRPr>
                    </a:p>
                  </a:txBody>
                  <a:tcPr/>
                </a:tc>
                <a:extLst>
                  <a:ext uri="{0D108BD9-81ED-4DB2-BD59-A6C34878D82A}">
                    <a16:rowId xmlns:a16="http://schemas.microsoft.com/office/drawing/2014/main" val="3719607579"/>
                  </a:ext>
                </a:extLst>
              </a:tr>
            </a:tbl>
          </a:graphicData>
        </a:graphic>
      </p:graphicFrame>
    </p:spTree>
    <p:extLst>
      <p:ext uri="{BB962C8B-B14F-4D97-AF65-F5344CB8AC3E}">
        <p14:creationId xmlns:p14="http://schemas.microsoft.com/office/powerpoint/2010/main" val="390406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a:bodyPr>
          <a:lstStyle/>
          <a:p>
            <a:pPr marL="457200" indent="-457200">
              <a:buAutoNum type="arabicPeriod"/>
            </a:pPr>
            <a:r>
              <a:rPr lang="en-US" dirty="0"/>
              <a:t>Machine Learning can be applied to IDS.</a:t>
            </a:r>
          </a:p>
          <a:p>
            <a:pPr marL="457200" indent="-457200">
              <a:buAutoNum type="arabicPeriod"/>
            </a:pPr>
            <a:r>
              <a:rPr lang="en-US" dirty="0"/>
              <a:t>Random Forest, ID3, AdaBoost and Nearest Neighbors perform better than other algorithms.</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Tuesday, November 30, 2021</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dirty="0"/>
              <a:t>Blockchain Technology</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24</a:t>
            </a:fld>
            <a:endParaRPr lang="en-US"/>
          </a:p>
        </p:txBody>
      </p:sp>
    </p:spTree>
    <p:extLst>
      <p:ext uri="{BB962C8B-B14F-4D97-AF65-F5344CB8AC3E}">
        <p14:creationId xmlns:p14="http://schemas.microsoft.com/office/powerpoint/2010/main" val="3521561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endParaRPr lang="en-US" dirty="0"/>
          </a:p>
          <a:p>
            <a:r>
              <a:rPr lang="en-US" dirty="0"/>
              <a:t>Shibo Sun</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dirty="0"/>
              <a:t>Tuesday, November 30, 2021</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66643" y="6507212"/>
            <a:ext cx="6379210" cy="153888"/>
          </a:xfrm>
        </p:spPr>
        <p:txBody>
          <a:bodyPr/>
          <a:lstStyle/>
          <a:p>
            <a:r>
              <a:rPr lang="en-US" dirty="0"/>
              <a:t>Blockchain Technology</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25</a:t>
            </a:fld>
            <a:endParaRPr lang="en-US"/>
          </a:p>
        </p:txBody>
      </p:sp>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Tuesday, November 30, 2021</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dirty="0"/>
              <a:t>Blockchain Technology</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a:bodyPr>
          <a:lstStyle/>
          <a:p>
            <a:r>
              <a:rPr lang="en-US" dirty="0"/>
              <a:t>An intrusion detection system (IDS) is a device or software application that monitors a network or systems for threat activity or policy violations.</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Freeform: Shape 5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Oval 5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1" name="Group 6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2" name="Freeform: Shape 6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Oval 6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Oval 6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7" name="Rectangle 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69" name="Rectangle 68">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kern="1200" dirty="0">
                <a:solidFill>
                  <a:schemeClr val="tx1"/>
                </a:solidFill>
                <a:latin typeface="+mj-lt"/>
                <a:ea typeface="+mj-ea"/>
                <a:cs typeface="+mj-cs"/>
              </a:rPr>
              <a:t>Dataset</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fontScale="92500" lnSpcReduction="20000"/>
          </a:bodyPr>
          <a:lstStyle/>
          <a:p>
            <a:pPr marL="0" indent="0">
              <a:lnSpc>
                <a:spcPct val="100000"/>
              </a:lnSpc>
            </a:pPr>
            <a:r>
              <a:rPr lang="en-US" dirty="0"/>
              <a:t>CSE-CIC-IDS2018 on AWS</a:t>
            </a:r>
          </a:p>
          <a:p>
            <a:pPr marL="0" indent="0">
              <a:lnSpc>
                <a:spcPct val="100000"/>
              </a:lnSpc>
            </a:pPr>
            <a:r>
              <a:rPr lang="en-US" dirty="0"/>
              <a:t>A collaborative project between the Communications Security Establishment (CSE) &amp; the Canadian Institute for Cybersecurity (CIC)</a:t>
            </a:r>
          </a:p>
          <a:p>
            <a:pPr marL="0" indent="0">
              <a:lnSpc>
                <a:spcPct val="100000"/>
              </a:lnSpc>
            </a:pPr>
            <a:r>
              <a:rPr lang="en-US" dirty="0"/>
              <a:t>https://www.unb.ca/cic/datasets/ids-2018.html</a:t>
            </a:r>
          </a:p>
          <a:p>
            <a:pPr marL="0" indent="0">
              <a:lnSpc>
                <a:spcPct val="100000"/>
              </a:lnSpc>
            </a:pPr>
            <a:endParaRPr lang="en-US" dirty="0"/>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dirty="0">
                <a:solidFill>
                  <a:schemeClr val="tx1">
                    <a:alpha val="80000"/>
                  </a:schemeClr>
                </a:solidFill>
              </a:rPr>
              <a:t>Tuesday, November 30, 2021</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dirty="0">
                <a:solidFill>
                  <a:schemeClr val="tx1">
                    <a:alpha val="80000"/>
                  </a:schemeClr>
                </a:solidFill>
              </a:rPr>
              <a:t>Blockchain Technology</a:t>
            </a:r>
            <a:endParaRPr lang="en-US" kern="1200" dirty="0">
              <a:solidFill>
                <a:schemeClr val="tx1">
                  <a:alpha val="80000"/>
                </a:schemeClr>
              </a:solidFill>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a:t>
            </a:fld>
            <a:endParaRPr lang="en-US">
              <a:solidFill>
                <a:schemeClr val="tx1">
                  <a:alpha val="80000"/>
                </a:schemeClr>
              </a:solidFill>
            </a:endParaRPr>
          </a:p>
        </p:txBody>
      </p:sp>
    </p:spTree>
    <p:extLst>
      <p:ext uri="{BB962C8B-B14F-4D97-AF65-F5344CB8AC3E}">
        <p14:creationId xmlns:p14="http://schemas.microsoft.com/office/powerpoint/2010/main" val="56002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4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fade">
                                      <p:cBhvr>
                                        <p:cTn id="12" dur="4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fade">
                                      <p:cBhvr>
                                        <p:cTn id="17" dur="400"/>
                                        <p:tgtEl>
                                          <p:spTgt spid="16">
                                            <p:txEl>
                                              <p:pRg st="2" end="2"/>
                                            </p:txEl>
                                          </p:spTgt>
                                        </p:tgtEl>
                                      </p:cBhvr>
                                    </p:animEffect>
                                  </p:childTnLst>
                                </p:cTn>
                              </p:par>
                              <p:par>
                                <p:cTn id="18" presetID="10" presetClass="entr" presetSubtype="0" fill="hold" grpId="0" nodeType="withEffect">
                                  <p:stCondLst>
                                    <p:cond delay="1000"/>
                                  </p:stCondLst>
                                  <p:iterate type="lt">
                                    <p:tmPct val="10000"/>
                                  </p:iterate>
                                  <p:childTnLst>
                                    <p:set>
                                      <p:cBhvr>
                                        <p:cTn id="19" dur="1" fill="hold">
                                          <p:stCondLst>
                                            <p:cond delay="0"/>
                                          </p:stCondLst>
                                        </p:cTn>
                                        <p:tgtEl>
                                          <p:spTgt spid="15"/>
                                        </p:tgtEl>
                                        <p:attrNameLst>
                                          <p:attrName>style.visibility</p:attrName>
                                        </p:attrNameLst>
                                      </p:cBhvr>
                                      <p:to>
                                        <p:strVal val="visible"/>
                                      </p:to>
                                    </p:set>
                                    <p:animEffect transition="in" filter="fade">
                                      <p:cBhvr>
                                        <p:cTn id="20" dur="4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dirty="0"/>
          </a:p>
        </p:txBody>
      </p:sp>
      <p:sp>
        <p:nvSpPr>
          <p:cNvPr id="14" name="Content Placeholder 13"/>
          <p:cNvSpPr>
            <a:spLocks noGrp="1"/>
          </p:cNvSpPr>
          <p:nvPr>
            <p:ph idx="1"/>
          </p:nvPr>
        </p:nvSpPr>
        <p:spPr/>
        <p:txBody>
          <a:bodyPr>
            <a:normAutofit/>
          </a:bodyPr>
          <a:lstStyle/>
          <a:p>
            <a:r>
              <a:rPr lang="en-US" dirty="0"/>
              <a:t>Based on Amazon Web Services, which is a cloud computing platform.</a:t>
            </a:r>
          </a:p>
          <a:p>
            <a:endParaRPr lang="en-US" dirty="0"/>
          </a:p>
          <a:p>
            <a:r>
              <a:rPr lang="en-US" dirty="0"/>
              <a:t>B-profiles: to profile the abstract behavior of human interactions and generates naturalistic benign background traffic.</a:t>
            </a:r>
          </a:p>
          <a:p>
            <a:endParaRPr lang="en-US" dirty="0"/>
          </a:p>
          <a:p>
            <a:r>
              <a:rPr lang="en-US" dirty="0"/>
              <a:t>M-Profiles: to describe an attack scenario in an unambiguous manner.</a:t>
            </a:r>
          </a:p>
        </p:txBody>
      </p:sp>
      <p:sp>
        <p:nvSpPr>
          <p:cNvPr id="6" name="Date Placeholder 12">
            <a:extLst>
              <a:ext uri="{FF2B5EF4-FFF2-40B4-BE49-F238E27FC236}">
                <a16:creationId xmlns:a16="http://schemas.microsoft.com/office/drawing/2014/main" id="{9182AB40-4275-4843-872A-050D515F3E57}"/>
              </a:ext>
            </a:extLst>
          </p:cNvPr>
          <p:cNvSpPr txBox="1">
            <a:spLocks/>
          </p:cNvSpPr>
          <p:nvPr/>
        </p:nvSpPr>
        <p:spPr>
          <a:xfrm>
            <a:off x="550863" y="6507212"/>
            <a:ext cx="2628900" cy="153888"/>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prstClr val="white">
                    <a:lumMod val="65000"/>
                    <a:alpha val="80000"/>
                  </a:prstClr>
                </a:solidFill>
                <a:latin typeface="Gill Sans MT"/>
              </a:rPr>
              <a:t>Tuesday, November 30, 2021</a:t>
            </a:r>
          </a:p>
        </p:txBody>
      </p:sp>
      <p:sp>
        <p:nvSpPr>
          <p:cNvPr id="7" name="Footer Placeholder 2">
            <a:extLst>
              <a:ext uri="{FF2B5EF4-FFF2-40B4-BE49-F238E27FC236}">
                <a16:creationId xmlns:a16="http://schemas.microsoft.com/office/drawing/2014/main" id="{90F2F53A-D025-4570-BC0F-7585B884A4A2}"/>
              </a:ext>
            </a:extLst>
          </p:cNvPr>
          <p:cNvSpPr txBox="1">
            <a:spLocks/>
          </p:cNvSpPr>
          <p:nvPr/>
        </p:nvSpPr>
        <p:spPr>
          <a:xfrm>
            <a:off x="3359150" y="6507212"/>
            <a:ext cx="6379210" cy="153888"/>
          </a:xfrm>
          <a:prstGeom prst="rect">
            <a:avLst/>
          </a:prstGeom>
        </p:spPr>
        <p:txBody>
          <a:bodyPr vert="horz" wrap="square" lIns="0" tIns="0" rIns="0" bIns="0" rtlCol="0" anchor="ctr">
            <a:norm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a:solidFill>
                  <a:prstClr val="white">
                    <a:alpha val="80000"/>
                  </a:prstClr>
                </a:solidFill>
                <a:latin typeface="Gill Sans MT"/>
              </a:rPr>
              <a:t>Blockchain Technology</a:t>
            </a:r>
            <a:endParaRPr lang="en-US" dirty="0">
              <a:solidFill>
                <a:prstClr val="white">
                  <a:alpha val="80000"/>
                </a:prstClr>
              </a:solidFill>
              <a:latin typeface="Gill Sans MT"/>
            </a:endParaRPr>
          </a:p>
        </p:txBody>
      </p:sp>
      <p:sp>
        <p:nvSpPr>
          <p:cNvPr id="8" name="Slide Number Placeholder 3">
            <a:extLst>
              <a:ext uri="{FF2B5EF4-FFF2-40B4-BE49-F238E27FC236}">
                <a16:creationId xmlns:a16="http://schemas.microsoft.com/office/drawing/2014/main" id="{871002FC-38BC-4E1E-9576-2BEFABC5D0D5}"/>
              </a:ext>
            </a:extLst>
          </p:cNvPr>
          <p:cNvSpPr txBox="1">
            <a:spLocks/>
          </p:cNvSpPr>
          <p:nvPr/>
        </p:nvSpPr>
        <p:spPr>
          <a:xfrm>
            <a:off x="9948863" y="6507212"/>
            <a:ext cx="1692274" cy="153888"/>
          </a:xfrm>
          <a:prstGeom prst="rect">
            <a:avLst/>
          </a:prstGeom>
        </p:spPr>
        <p:txBody>
          <a:bodyPr vert="horz" wrap="square" lIns="0" tIns="0" rIns="0" bIns="0" rtlCol="0" anchor="ctr">
            <a:normAutofit/>
          </a:bodyPr>
          <a:lstStyle>
            <a:defPPr>
              <a:defRPr lang="en-US"/>
            </a:defPPr>
            <a:lvl1pPr marL="0" algn="r"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defRPr/>
            </a:pPr>
            <a:fld id="{DBA1B0FB-D917-4C8C-928F-313BD683BF39}" type="slidenum">
              <a:rPr lang="en-US" smtClean="0">
                <a:solidFill>
                  <a:prstClr val="white">
                    <a:alpha val="80000"/>
                  </a:prstClr>
                </a:solidFill>
                <a:latin typeface="Gill Sans MT"/>
              </a:rPr>
              <a:pPr>
                <a:spcAft>
                  <a:spcPts val="600"/>
                </a:spcAft>
                <a:defRPr/>
              </a:pPr>
              <a:t>5</a:t>
            </a:fld>
            <a:endParaRPr lang="en-US" dirty="0">
              <a:solidFill>
                <a:prstClr val="white">
                  <a:alpha val="80000"/>
                </a:prstClr>
              </a:solidFill>
              <a:latin typeface="Gill Sans MT"/>
            </a:endParaRP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5EDAB6A-648A-4D38-88D4-66050D2A5C97}"/>
              </a:ext>
            </a:extLst>
          </p:cNvPr>
          <p:cNvSpPr>
            <a:spLocks noGrp="1"/>
          </p:cNvSpPr>
          <p:nvPr>
            <p:ph type="title"/>
          </p:nvPr>
        </p:nvSpPr>
        <p:spPr>
          <a:xfrm>
            <a:off x="1522810" y="381000"/>
            <a:ext cx="9146383" cy="1371600"/>
          </a:xfrm>
        </p:spPr>
        <p:txBody>
          <a:bodyPr/>
          <a:lstStyle/>
          <a:p>
            <a:r>
              <a:rPr lang="en-US" dirty="0"/>
              <a:t>Network Topology</a:t>
            </a:r>
          </a:p>
        </p:txBody>
      </p:sp>
      <p:pic>
        <p:nvPicPr>
          <p:cNvPr id="5" name="内容占位符 4" descr="图示&#10;&#10;描述已自动生成">
            <a:extLst>
              <a:ext uri="{FF2B5EF4-FFF2-40B4-BE49-F238E27FC236}">
                <a16:creationId xmlns:a16="http://schemas.microsoft.com/office/drawing/2014/main" id="{C369687A-C7DF-42B9-AF07-FB484FF741A1}"/>
              </a:ext>
            </a:extLst>
          </p:cNvPr>
          <p:cNvPicPr>
            <a:picLocks noGrp="1" noChangeAspect="1"/>
          </p:cNvPicPr>
          <p:nvPr>
            <p:ph idx="1"/>
          </p:nvPr>
        </p:nvPicPr>
        <p:blipFill>
          <a:blip r:embed="rId3"/>
          <a:stretch>
            <a:fillRect/>
          </a:stretch>
        </p:blipFill>
        <p:spPr>
          <a:xfrm>
            <a:off x="3401783" y="1904999"/>
            <a:ext cx="5378824" cy="4114801"/>
          </a:xfrm>
          <a:noFill/>
        </p:spPr>
      </p:pic>
    </p:spTree>
    <p:extLst>
      <p:ext uri="{BB962C8B-B14F-4D97-AF65-F5344CB8AC3E}">
        <p14:creationId xmlns:p14="http://schemas.microsoft.com/office/powerpoint/2010/main" val="2630869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Freeform: Shape 5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Oval 5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1" name="Group 6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2" name="Freeform: Shape 6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Oval 6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Oval 6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7" name="Rectangle 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69" name="Rectangle 68">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000" dirty="0"/>
              <a:t>Tools &amp; Library</a:t>
            </a:r>
            <a:endParaRPr lang="en-US" sz="6000" kern="1200" dirty="0">
              <a:solidFill>
                <a:schemeClr val="tx1"/>
              </a:solidFill>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pPr>
            <a:r>
              <a:rPr lang="en-US" kern="1200" dirty="0">
                <a:latin typeface="+mn-lt"/>
                <a:ea typeface="+mn-ea"/>
                <a:cs typeface="+mn-cs"/>
              </a:rPr>
              <a:t> </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dirty="0">
                <a:solidFill>
                  <a:schemeClr val="tx1">
                    <a:alpha val="80000"/>
                  </a:schemeClr>
                </a:solidFill>
              </a:rPr>
              <a:t>Tuesday, November 30, 2021</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dirty="0">
                <a:solidFill>
                  <a:schemeClr val="tx1">
                    <a:alpha val="80000"/>
                  </a:schemeClr>
                </a:solidFill>
              </a:rPr>
              <a:t>Blockchain Technology</a:t>
            </a:r>
            <a:endParaRPr lang="en-US" kern="1200" dirty="0">
              <a:solidFill>
                <a:schemeClr val="tx1">
                  <a:alpha val="80000"/>
                </a:schemeClr>
              </a:solidFill>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spTree>
    <p:extLst>
      <p:ext uri="{BB962C8B-B14F-4D97-AF65-F5344CB8AC3E}">
        <p14:creationId xmlns:p14="http://schemas.microsoft.com/office/powerpoint/2010/main" val="392874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400"/>
                                        <p:tgtEl>
                                          <p:spTgt spid="16">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15"/>
                                        </p:tgtEl>
                                        <p:attrNameLst>
                                          <p:attrName>style.visibility</p:attrName>
                                        </p:attrNameLst>
                                      </p:cBhvr>
                                      <p:to>
                                        <p:strVal val="visible"/>
                                      </p:to>
                                    </p:set>
                                    <p:animEffect transition="in" filter="fade">
                                      <p:cBhvr>
                                        <p:cTn id="10" dur="4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2424BC-7DF8-4936-9FD1-1B1900028D7E}"/>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260DFFF8-4EE5-4733-8B42-E866B063A1BB}"/>
              </a:ext>
            </a:extLst>
          </p:cNvPr>
          <p:cNvSpPr>
            <a:spLocks noGrp="1"/>
          </p:cNvSpPr>
          <p:nvPr>
            <p:ph idx="1"/>
          </p:nvPr>
        </p:nvSpPr>
        <p:spPr/>
        <p:txBody>
          <a:bodyPr/>
          <a:lstStyle/>
          <a:p>
            <a:r>
              <a:rPr lang="en-US" altLang="zh-CN" dirty="0"/>
              <a:t>Google </a:t>
            </a:r>
            <a:r>
              <a:rPr lang="en-US" altLang="zh-CN" dirty="0" err="1"/>
              <a:t>Colab</a:t>
            </a:r>
            <a:r>
              <a:rPr lang="en-US" altLang="zh-CN" dirty="0"/>
              <a:t> &amp; PyCharm</a:t>
            </a:r>
          </a:p>
          <a:p>
            <a:endParaRPr lang="en-US" altLang="zh-CN" dirty="0"/>
          </a:p>
          <a:p>
            <a:r>
              <a:rPr lang="en-US" altLang="zh-CN" dirty="0" err="1"/>
              <a:t>Sklearn</a:t>
            </a:r>
            <a:r>
              <a:rPr lang="en-US" altLang="zh-CN" dirty="0"/>
              <a:t>: Machine Learning Library</a:t>
            </a:r>
          </a:p>
          <a:p>
            <a:r>
              <a:rPr lang="en-US" altLang="zh-CN" dirty="0" err="1"/>
              <a:t>Numpy</a:t>
            </a:r>
            <a:r>
              <a:rPr lang="en-US" altLang="zh-CN" dirty="0"/>
              <a:t>: Mathematical Operations</a:t>
            </a:r>
          </a:p>
          <a:p>
            <a:r>
              <a:rPr lang="en-US" altLang="zh-CN" dirty="0"/>
              <a:t>Pandas: Data Analysis</a:t>
            </a:r>
          </a:p>
          <a:p>
            <a:r>
              <a:rPr lang="en-US" altLang="zh-CN" dirty="0"/>
              <a:t>Matplotlib: Graphics and Visuality</a:t>
            </a:r>
          </a:p>
        </p:txBody>
      </p:sp>
    </p:spTree>
    <p:extLst>
      <p:ext uri="{BB962C8B-B14F-4D97-AF65-F5344CB8AC3E}">
        <p14:creationId xmlns:p14="http://schemas.microsoft.com/office/powerpoint/2010/main" val="949780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Freeform: Shape 5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57" name="Oval 5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59" name="Oval 5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grpSp>
        <p:nvGrpSpPr>
          <p:cNvPr id="61" name="Group 6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2" name="Freeform: Shape 6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63" name="Freeform: Shape 6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64" name="Oval 6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65" name="Oval 6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grpSp>
      <p:sp useBgFill="1">
        <p:nvSpPr>
          <p:cNvPr id="67" name="Rectangle 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69" name="Rectangle 68">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71" name="Rectangle 70">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4800" dirty="0"/>
              <a:t>Machine Learning Algorithms</a:t>
            </a:r>
            <a:endParaRPr lang="en-US" sz="4800" kern="1200" dirty="0">
              <a:solidFill>
                <a:schemeClr val="tx1"/>
              </a:solidFill>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pPr>
            <a:r>
              <a:rPr lang="en-US" kern="1200" dirty="0">
                <a:latin typeface="+mn-lt"/>
                <a:ea typeface="+mn-ea"/>
                <a:cs typeface="+mn-cs"/>
              </a:rPr>
              <a:t> </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noProof="0" dirty="0">
                <a:ln>
                  <a:noFill/>
                </a:ln>
                <a:solidFill>
                  <a:prstClr val="white">
                    <a:alpha val="80000"/>
                  </a:prstClr>
                </a:solidFill>
                <a:effectLst/>
                <a:uLnTx/>
                <a:uFillTx/>
                <a:latin typeface="Gill Sans MT"/>
                <a:ea typeface="+mn-ea"/>
                <a:cs typeface="+mn-cs"/>
              </a:rPr>
              <a:t>Tuesday, November </a:t>
            </a:r>
            <a:r>
              <a:rPr lang="en-US" dirty="0">
                <a:solidFill>
                  <a:prstClr val="white">
                    <a:alpha val="80000"/>
                  </a:prstClr>
                </a:solidFill>
                <a:latin typeface="Gill Sans MT"/>
              </a:rPr>
              <a:t>30</a:t>
            </a:r>
            <a:r>
              <a:rPr kumimoji="0" lang="en-US" sz="1000" b="0" i="0" u="none" strike="noStrike" kern="1200" cap="none" spc="0" normalizeH="0" baseline="0" noProof="0" dirty="0">
                <a:ln>
                  <a:noFill/>
                </a:ln>
                <a:solidFill>
                  <a:prstClr val="white">
                    <a:alpha val="80000"/>
                  </a:prstClr>
                </a:solidFill>
                <a:effectLst/>
                <a:uLnTx/>
                <a:uFillTx/>
                <a:latin typeface="Gill Sans MT"/>
                <a:ea typeface="+mn-ea"/>
                <a:cs typeface="+mn-cs"/>
              </a:rPr>
              <a:t>, 2021</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a:solidFill>
                  <a:prstClr val="white">
                    <a:alpha val="80000"/>
                  </a:prstClr>
                </a:solidFill>
                <a:latin typeface="Gill Sans MT"/>
              </a:rPr>
              <a:t>Blockchain Technology</a:t>
            </a:r>
            <a:endParaRPr kumimoji="0" lang="en-US" sz="1000" b="0" i="0" u="none" strike="noStrike" kern="1200" cap="none" spc="0" normalizeH="0" baseline="0" noProof="0" dirty="0">
              <a:ln>
                <a:noFill/>
              </a:ln>
              <a:solidFill>
                <a:prstClr val="white">
                  <a:alpha val="80000"/>
                </a:prstClr>
              </a:solidFill>
              <a:effectLst/>
              <a:uLnTx/>
              <a:uFillTx/>
              <a:latin typeface="Gill Sans M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DBA1B0FB-D917-4C8C-928F-313BD683BF39}" type="slidenum">
              <a:rPr kumimoji="0" lang="en-US" sz="1000" b="0" i="0" u="none" strike="noStrike" kern="1200" cap="none" spc="0" normalizeH="0" baseline="0" noProof="0" smtClean="0">
                <a:ln>
                  <a:noFill/>
                </a:ln>
                <a:solidFill>
                  <a:prstClr val="white">
                    <a:alpha val="80000"/>
                  </a:prstClr>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9</a:t>
            </a:fld>
            <a:endParaRPr kumimoji="0" lang="en-US" sz="1000" b="0" i="0" u="none" strike="noStrike" kern="1200" cap="none" spc="0" normalizeH="0" baseline="0" noProof="0" dirty="0">
              <a:ln>
                <a:noFill/>
              </a:ln>
              <a:solidFill>
                <a:prstClr val="white">
                  <a:alpha val="80000"/>
                </a:prstClr>
              </a:solidFill>
              <a:effectLst/>
              <a:uLnTx/>
              <a:uFillTx/>
              <a:latin typeface="Gill Sans MT"/>
              <a:ea typeface="+mn-ea"/>
              <a:cs typeface="+mn-cs"/>
            </a:endParaRPr>
          </a:p>
        </p:txBody>
      </p:sp>
    </p:spTree>
    <p:extLst>
      <p:ext uri="{BB962C8B-B14F-4D97-AF65-F5344CB8AC3E}">
        <p14:creationId xmlns:p14="http://schemas.microsoft.com/office/powerpoint/2010/main" val="781637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400"/>
                                        <p:tgtEl>
                                          <p:spTgt spid="16">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15"/>
                                        </p:tgtEl>
                                        <p:attrNameLst>
                                          <p:attrName>style.visibility</p:attrName>
                                        </p:attrNameLst>
                                      </p:cBhvr>
                                      <p:to>
                                        <p:strVal val="visible"/>
                                      </p:to>
                                    </p:set>
                                    <p:animEffect transition="in" filter="fade">
                                      <p:cBhvr>
                                        <p:cTn id="10" dur="4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build="p"/>
    </p:bldLst>
  </p:timing>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903</TotalTime>
  <Words>1224</Words>
  <Application>Microsoft Office PowerPoint</Application>
  <PresentationFormat>宽屏</PresentationFormat>
  <Paragraphs>314</Paragraphs>
  <Slides>25</Slides>
  <Notes>15</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1</vt:i4>
      </vt:variant>
      <vt:variant>
        <vt:lpstr>幻灯片标题</vt:lpstr>
      </vt:variant>
      <vt:variant>
        <vt:i4>25</vt:i4>
      </vt:variant>
    </vt:vector>
  </HeadingPairs>
  <TitlesOfParts>
    <vt:vector size="34" baseType="lpstr">
      <vt:lpstr>等线</vt:lpstr>
      <vt:lpstr>Arial</vt:lpstr>
      <vt:lpstr>Calibri</vt:lpstr>
      <vt:lpstr>Corbel</vt:lpstr>
      <vt:lpstr>Gill Sans MT</vt:lpstr>
      <vt:lpstr>Walbaum Display</vt:lpstr>
      <vt:lpstr>3DFloatVTI</vt:lpstr>
      <vt:lpstr>Digital Blue Tunnel 16x9</vt:lpstr>
      <vt:lpstr>Adobe Acrobat Document</vt:lpstr>
      <vt:lpstr>Network Intrusion Detection System based on Machine Learning</vt:lpstr>
      <vt:lpstr>Agenda</vt:lpstr>
      <vt:lpstr>Introduction</vt:lpstr>
      <vt:lpstr>Dataset</vt:lpstr>
      <vt:lpstr>PowerPoint 演示文稿</vt:lpstr>
      <vt:lpstr>Network Topology</vt:lpstr>
      <vt:lpstr>Tools &amp; Library</vt:lpstr>
      <vt:lpstr>PowerPoint 演示文稿</vt:lpstr>
      <vt:lpstr>Machine Learning Algorithms</vt:lpstr>
      <vt:lpstr>PowerPoint 演示文稿</vt:lpstr>
      <vt:lpstr>Steps</vt:lpstr>
      <vt:lpstr>Merge</vt:lpstr>
      <vt:lpstr>Statistic information</vt:lpstr>
      <vt:lpstr>Divide</vt:lpstr>
      <vt:lpstr>Select features</vt:lpstr>
      <vt:lpstr>PowerPoint 演示文稿</vt:lpstr>
      <vt:lpstr>Machine Learning implementation</vt:lpstr>
      <vt:lpstr>PowerPoint 演示文稿</vt:lpstr>
      <vt:lpstr>PowerPoint 演示文稿</vt:lpstr>
      <vt:lpstr>Results &amp; Conclusion</vt:lpstr>
      <vt:lpstr>Evaluation</vt:lpstr>
      <vt:lpstr>PowerPoint 演示文稿</vt:lpstr>
      <vt:lpstr>PowerPoint 演示文稿</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Hyperledger Fabric</dc:title>
  <dc:creator>Li, Yunpeng</dc:creator>
  <cp:lastModifiedBy>Sun, Shibo</cp:lastModifiedBy>
  <cp:revision>9</cp:revision>
  <dcterms:created xsi:type="dcterms:W3CDTF">2021-11-29T17:02:08Z</dcterms:created>
  <dcterms:modified xsi:type="dcterms:W3CDTF">2021-12-03T10:13:50Z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