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87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9A37DE-7C81-4029-B226-B30EFB1496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B635-4918-4DC4-9593-F1F7F30E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0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8D7A68-E3DD-491F-8844-FD4DF00B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0473"/>
            <a:ext cx="9404723" cy="1400530"/>
          </a:xfrm>
        </p:spPr>
        <p:txBody>
          <a:bodyPr/>
          <a:lstStyle/>
          <a:p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Problem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statement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8FB105A-2396-425C-BD8D-634C1CB6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5511"/>
            <a:ext cx="9092338" cy="77839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79E91BA9-C6D3-4BA7-B9B3-08B4BE049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03" y="2688963"/>
            <a:ext cx="4692297" cy="447737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DD36EBB8-56A1-4601-B2E2-552435C2E82A}"/>
              </a:ext>
            </a:extLst>
          </p:cNvPr>
          <p:cNvSpPr txBox="1"/>
          <p:nvPr/>
        </p:nvSpPr>
        <p:spPr>
          <a:xfrm>
            <a:off x="7763167" y="5044701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R</a:t>
            </a:r>
            <a:r>
              <a:rPr lang="ro-RO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âșniță</a:t>
            </a:r>
            <a:r>
              <a:rPr lang="ro-RO" dirty="0">
                <a:latin typeface="Dubai Medium" panose="020B0603030403030204" pitchFamily="34" charset="-78"/>
                <a:cs typeface="Dubai Medium" panose="020B0603030403030204" pitchFamily="34" charset="-78"/>
              </a:rPr>
              <a:t> Radu Victor</a:t>
            </a:r>
          </a:p>
          <a:p>
            <a:r>
              <a:rPr lang="ro-RO" dirty="0">
                <a:latin typeface="Dubai Medium" panose="020B0603030403030204" pitchFamily="34" charset="-78"/>
                <a:cs typeface="Dubai Medium" panose="020B0603030403030204" pitchFamily="34" charset="-78"/>
              </a:rPr>
              <a:t>Group 916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078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8029CE-8564-46AE-9A6E-C6E9AEAE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Theoretical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notions/results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FD561A-68E6-422E-99F8-4D7EF13B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4748"/>
            <a:ext cx="9660864" cy="4454413"/>
          </a:xfrm>
        </p:spPr>
        <p:txBody>
          <a:bodyPr>
            <a:normAutofit/>
          </a:bodyPr>
          <a:lstStyle/>
          <a:p>
            <a:r>
              <a:rPr lang="en-US" b="1" i="1" dirty="0"/>
              <a:t>Inconsistency: </a:t>
            </a:r>
            <a:r>
              <a:rPr lang="en-US" dirty="0"/>
              <a:t>A formula U is inconsistent if it has no models &lt; = &gt; all interpretations are anti-models &lt; = &gt; all interpretations evaluate formula as false</a:t>
            </a:r>
          </a:p>
          <a:p>
            <a:r>
              <a:rPr lang="en-US" b="1" i="1" dirty="0"/>
              <a:t>The normalization algorithm </a:t>
            </a:r>
            <a:r>
              <a:rPr lang="en-US" dirty="0"/>
              <a:t>is used to transform a formula into an another logically equivalent formula, having a certain character of </a:t>
            </a:r>
            <a:r>
              <a:rPr lang="en-US" i="1" dirty="0"/>
              <a:t>normal</a:t>
            </a:r>
            <a:r>
              <a:rPr lang="en-US" dirty="0"/>
              <a:t> or </a:t>
            </a:r>
            <a:r>
              <a:rPr lang="en-US" i="1" dirty="0"/>
              <a:t>canonical</a:t>
            </a:r>
            <a:r>
              <a:rPr lang="en-US" dirty="0"/>
              <a:t> form. The steps for this algorithm will be presented in the following slides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 formula is in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disjunctive normal form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(DNF), if it is written as a disjunction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cubes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o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 formula is in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conjunctive normal form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(CNF), if it is written as a conjunction of clauses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r>
              <a:rPr lang="en-US" dirty="0"/>
              <a:t>Th. 4.2: </a:t>
            </a:r>
            <a:r>
              <a:rPr lang="en-US" i="1" dirty="0"/>
              <a:t>A formula in DNF is inconsistent if and only if all its cubes are inconsistent.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endParaRPr kumimoji="0" lang="ro-R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</a:pPr>
            <a:endParaRPr kumimoji="0" lang="ro-R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25707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33E1D6-CE5C-4D5B-AD76-87AA511C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normalization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of the given </a:t>
            </a:r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formula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FE27223-B81D-4F2C-B7B2-91F661EE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784" y="1853248"/>
            <a:ext cx="9759499" cy="44765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The formulas of “X → Y” are replaced by the equivalent form: ¬X ∨ Y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baseline="-25000" dirty="0"/>
              <a:t>6</a:t>
            </a:r>
            <a:r>
              <a:rPr lang="en-US" dirty="0"/>
              <a:t> = </a:t>
            </a:r>
            <a:r>
              <a:rPr lang="en-US" i="1" dirty="0"/>
              <a:t>(p→(q → r)) </a:t>
            </a:r>
            <a:r>
              <a:rPr lang="el-GR" i="1" dirty="0"/>
              <a:t>Λ</a:t>
            </a:r>
            <a:r>
              <a:rPr lang="en-US" i="1" dirty="0"/>
              <a:t> (p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¬r) ≡ (replacing → using U → V ≡ </a:t>
            </a:r>
            <a:r>
              <a:rPr lang="en-US" dirty="0"/>
              <a:t>¬U ∨ V</a:t>
            </a:r>
            <a:r>
              <a:rPr lang="ro-RO" dirty="0"/>
              <a:t> in </a:t>
            </a:r>
            <a:r>
              <a:rPr lang="en-US" i="1" dirty="0"/>
              <a:t>q → 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i="1" dirty="0"/>
              <a:t> ≡ (p →(</a:t>
            </a:r>
            <a:r>
              <a:rPr lang="en-US" dirty="0"/>
              <a:t>¬q</a:t>
            </a:r>
            <a:r>
              <a:rPr lang="en-US" i="1" dirty="0"/>
              <a:t> </a:t>
            </a:r>
            <a:r>
              <a:rPr lang="en-US" dirty="0"/>
              <a:t>∨ r)) </a:t>
            </a:r>
            <a:r>
              <a:rPr lang="el-GR" i="1" dirty="0"/>
              <a:t>Λ</a:t>
            </a:r>
            <a:r>
              <a:rPr lang="en-US" i="1" dirty="0"/>
              <a:t> (p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¬r) ≡ (</a:t>
            </a:r>
            <a:r>
              <a:rPr lang="en-US" dirty="0"/>
              <a:t>¬</a:t>
            </a:r>
            <a:r>
              <a:rPr lang="en-US" i="1" dirty="0"/>
              <a:t>p</a:t>
            </a:r>
            <a:r>
              <a:rPr lang="en-US" dirty="0"/>
              <a:t> ∨ </a:t>
            </a:r>
            <a:r>
              <a:rPr lang="en-US" i="1" dirty="0"/>
              <a:t>(</a:t>
            </a:r>
            <a:r>
              <a:rPr lang="en-US" dirty="0"/>
              <a:t>¬q</a:t>
            </a:r>
            <a:r>
              <a:rPr lang="en-US" i="1" dirty="0"/>
              <a:t> </a:t>
            </a:r>
            <a:r>
              <a:rPr lang="en-US" dirty="0"/>
              <a:t>∨ r)) </a:t>
            </a:r>
            <a:r>
              <a:rPr lang="el-GR" i="1" dirty="0"/>
              <a:t>Λ</a:t>
            </a:r>
            <a:r>
              <a:rPr lang="en-US" i="1" dirty="0"/>
              <a:t> (p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¬r) ≡</a:t>
            </a:r>
          </a:p>
          <a:p>
            <a:pPr marL="0" indent="0">
              <a:buNone/>
            </a:pPr>
            <a:r>
              <a:rPr lang="en-US" i="1" dirty="0"/>
              <a:t> ≡  (</a:t>
            </a:r>
            <a:r>
              <a:rPr lang="en-US" dirty="0"/>
              <a:t>¬</a:t>
            </a:r>
            <a:r>
              <a:rPr lang="en-US" i="1" dirty="0"/>
              <a:t>p</a:t>
            </a:r>
            <a:r>
              <a:rPr lang="en-US" dirty="0"/>
              <a:t> ∨ ¬q</a:t>
            </a:r>
            <a:r>
              <a:rPr lang="en-US" i="1" dirty="0"/>
              <a:t> </a:t>
            </a:r>
            <a:r>
              <a:rPr lang="en-US" dirty="0"/>
              <a:t>∨ r) </a:t>
            </a:r>
            <a:r>
              <a:rPr lang="el-GR" i="1" dirty="0"/>
              <a:t>Λ</a:t>
            </a:r>
            <a:r>
              <a:rPr lang="en-US" i="1" dirty="0"/>
              <a:t> 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 (CNF)</a:t>
            </a:r>
          </a:p>
          <a:p>
            <a:r>
              <a:rPr lang="en-US" dirty="0"/>
              <a:t>Step 2: De Morgan laws are applied (push negations in until they apply only to propositional variables (already done)</a:t>
            </a:r>
          </a:p>
          <a:p>
            <a:r>
              <a:rPr lang="en-US" dirty="0"/>
              <a:t>Step 3: The distribution laws are applied.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baseline="-25000" dirty="0"/>
              <a:t>6</a:t>
            </a:r>
            <a:r>
              <a:rPr lang="en-US" i="1" dirty="0"/>
              <a:t> ≡  (</a:t>
            </a:r>
            <a:r>
              <a:rPr lang="en-US" dirty="0"/>
              <a:t>¬</a:t>
            </a:r>
            <a:r>
              <a:rPr lang="en-US" i="1" dirty="0"/>
              <a:t>p</a:t>
            </a:r>
            <a:r>
              <a:rPr lang="en-US" dirty="0"/>
              <a:t> ∨ ¬q</a:t>
            </a:r>
            <a:r>
              <a:rPr lang="en-US" i="1" dirty="0"/>
              <a:t> </a:t>
            </a:r>
            <a:r>
              <a:rPr lang="en-US" dirty="0"/>
              <a:t>∨ r) </a:t>
            </a:r>
            <a:r>
              <a:rPr lang="el-GR" i="1" dirty="0"/>
              <a:t>Λ</a:t>
            </a:r>
            <a:r>
              <a:rPr lang="en-US" i="1" dirty="0"/>
              <a:t> 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 ≡</a:t>
            </a:r>
            <a:r>
              <a:rPr lang="ro-RO" i="1" dirty="0"/>
              <a:t> </a:t>
            </a:r>
            <a:r>
              <a:rPr lang="en-US" i="1" u="sng" dirty="0"/>
              <a:t>(</a:t>
            </a:r>
            <a:r>
              <a:rPr lang="en-US" u="sng" dirty="0"/>
              <a:t>¬</a:t>
            </a:r>
            <a:r>
              <a:rPr lang="en-US" i="1" u="sng" dirty="0"/>
              <a:t>p </a:t>
            </a:r>
            <a:r>
              <a:rPr lang="el-GR" i="1" u="sng" dirty="0"/>
              <a:t>Λ</a:t>
            </a:r>
            <a:r>
              <a:rPr lang="en-US" i="1" u="sng" dirty="0"/>
              <a:t> 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 </a:t>
            </a:r>
            <a:r>
              <a:rPr lang="ro-RO" i="1" dirty="0"/>
              <a:t>)</a:t>
            </a:r>
            <a:r>
              <a:rPr lang="en-US" dirty="0"/>
              <a:t> ∨</a:t>
            </a:r>
            <a:r>
              <a:rPr lang="ro-RO" dirty="0"/>
              <a:t> (</a:t>
            </a:r>
            <a:r>
              <a:rPr lang="en-US" u="sng" dirty="0"/>
              <a:t>¬q</a:t>
            </a:r>
            <a:r>
              <a:rPr lang="el-GR" i="1" dirty="0"/>
              <a:t> Λ</a:t>
            </a:r>
            <a:r>
              <a:rPr lang="en-US" i="1" dirty="0"/>
              <a:t> p</a:t>
            </a:r>
            <a:r>
              <a:rPr lang="el-GR" i="1" dirty="0"/>
              <a:t>Λ</a:t>
            </a:r>
            <a:r>
              <a:rPr lang="en-US" i="1" u="sng" dirty="0"/>
              <a:t>q</a:t>
            </a:r>
            <a:r>
              <a:rPr lang="el-GR" i="1" dirty="0"/>
              <a:t> Λ</a:t>
            </a:r>
            <a:r>
              <a:rPr lang="en-US" i="1" dirty="0"/>
              <a:t> ¬r</a:t>
            </a:r>
            <a:r>
              <a:rPr lang="ro-RO" i="1" dirty="0"/>
              <a:t>) </a:t>
            </a:r>
            <a:r>
              <a:rPr lang="en-US" dirty="0"/>
              <a:t>∨</a:t>
            </a:r>
            <a:r>
              <a:rPr lang="ro-RO" dirty="0"/>
              <a:t> (</a:t>
            </a:r>
            <a:r>
              <a:rPr lang="ro-RO" u="sng" dirty="0"/>
              <a:t>r</a:t>
            </a:r>
            <a:r>
              <a:rPr lang="ro-RO" i="1" dirty="0"/>
              <a:t> </a:t>
            </a:r>
            <a:r>
              <a:rPr lang="el-GR" i="1" dirty="0"/>
              <a:t>Λ</a:t>
            </a:r>
            <a:r>
              <a:rPr lang="en-US" i="1" dirty="0"/>
              <a:t> 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</a:t>
            </a:r>
            <a:r>
              <a:rPr lang="en-US" i="1" u="sng" dirty="0"/>
              <a:t>¬r</a:t>
            </a:r>
            <a:r>
              <a:rPr lang="ro-RO" i="1" dirty="0"/>
              <a:t>) </a:t>
            </a:r>
            <a:r>
              <a:rPr lang="en-US" i="1" dirty="0"/>
              <a:t>≡</a:t>
            </a:r>
            <a:r>
              <a:rPr lang="ro-RO" i="1" dirty="0"/>
              <a:t> </a:t>
            </a:r>
          </a:p>
          <a:p>
            <a:pPr marL="0" indent="0">
              <a:buNone/>
            </a:pPr>
            <a:r>
              <a:rPr lang="ro-RO" i="1" dirty="0"/>
              <a:t> </a:t>
            </a:r>
            <a:r>
              <a:rPr lang="en-US" i="1" dirty="0"/>
              <a:t>≡</a:t>
            </a:r>
            <a:r>
              <a:rPr lang="ro-RO" i="1" dirty="0"/>
              <a:t> F V F V F</a:t>
            </a:r>
            <a:r>
              <a:rPr lang="en-US" i="1" dirty="0"/>
              <a:t> ≡ </a:t>
            </a:r>
            <a:r>
              <a:rPr lang="ro-RO" i="1" dirty="0"/>
              <a:t> F, DNF </a:t>
            </a:r>
            <a:r>
              <a:rPr lang="ro-RO" i="1" dirty="0" err="1"/>
              <a:t>with</a:t>
            </a:r>
            <a:r>
              <a:rPr lang="ro-RO" i="1" dirty="0"/>
              <a:t> 3 </a:t>
            </a:r>
            <a:r>
              <a:rPr lang="ro-RO" i="1" dirty="0" err="1"/>
              <a:t>cubes</a:t>
            </a:r>
            <a:r>
              <a:rPr lang="ro-RO" i="1" dirty="0"/>
              <a:t> </a:t>
            </a:r>
            <a:r>
              <a:rPr lang="ro-RO" i="1" dirty="0" err="1"/>
              <a:t>which</a:t>
            </a:r>
            <a:r>
              <a:rPr lang="ro-RO" i="1" dirty="0"/>
              <a:t> are inconsistent </a:t>
            </a:r>
          </a:p>
          <a:p>
            <a:pPr marL="0" indent="0">
              <a:buNone/>
            </a:pPr>
            <a:r>
              <a:rPr lang="ro-RO" i="1" dirty="0" err="1"/>
              <a:t>because</a:t>
            </a:r>
            <a:r>
              <a:rPr lang="ro-RO" i="1" dirty="0"/>
              <a:t> </a:t>
            </a:r>
            <a:r>
              <a:rPr lang="ro-RO" i="1" dirty="0" err="1"/>
              <a:t>they</a:t>
            </a:r>
            <a:r>
              <a:rPr lang="ro-RO" i="1" dirty="0"/>
              <a:t> </a:t>
            </a:r>
            <a:r>
              <a:rPr lang="ro-RO" i="1" dirty="0" err="1"/>
              <a:t>contain</a:t>
            </a:r>
            <a:r>
              <a:rPr lang="ro-RO" i="1" dirty="0"/>
              <a:t> a pair of </a:t>
            </a:r>
            <a:r>
              <a:rPr lang="ro-RO" i="1" dirty="0" err="1"/>
              <a:t>oposite</a:t>
            </a:r>
            <a:r>
              <a:rPr lang="ro-RO" i="1" dirty="0"/>
              <a:t> </a:t>
            </a:r>
            <a:r>
              <a:rPr lang="ro-RO" i="1" dirty="0" err="1"/>
              <a:t>literals</a:t>
            </a:r>
            <a:endParaRPr lang="ro-RO" i="1" dirty="0"/>
          </a:p>
          <a:p>
            <a:pPr marL="0" indent="0">
              <a:buNone/>
            </a:pPr>
            <a:r>
              <a:rPr lang="en-US" i="1" dirty="0"/>
              <a:t>(distr.) 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((</a:t>
            </a:r>
            <a:r>
              <a:rPr lang="en-US" u="dbl" dirty="0">
                <a:uFill>
                  <a:solidFill>
                    <a:srgbClr val="FFFF00"/>
                  </a:solidFill>
                </a:uFill>
              </a:rPr>
              <a:t>¬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p</a:t>
            </a:r>
            <a:r>
              <a:rPr lang="en-US" u="dbl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u="dbl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 p)</a:t>
            </a:r>
            <a:r>
              <a:rPr lang="en-US" u="dbl" dirty="0">
                <a:uFill>
                  <a:solidFill>
                    <a:srgbClr val="FFFF00"/>
                  </a:solidFill>
                </a:uFill>
              </a:rPr>
              <a:t> ∨(¬q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u="dbl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 p)</a:t>
            </a:r>
            <a:r>
              <a:rPr lang="en-US" u="dbl" dirty="0">
                <a:uFill>
                  <a:solidFill>
                    <a:srgbClr val="FFFF00"/>
                  </a:solidFill>
                </a:uFill>
              </a:rPr>
              <a:t> ∨(r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u="dbl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p))</a:t>
            </a:r>
            <a:r>
              <a:rPr lang="el-GR" i="1" u="dbl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u="dbl" dirty="0">
                <a:uFill>
                  <a:solidFill>
                    <a:srgbClr val="FFFF00"/>
                  </a:solidFill>
                </a:uFill>
              </a:rPr>
              <a:t>q </a:t>
            </a:r>
            <a:r>
              <a:rPr lang="el-GR" i="1" dirty="0"/>
              <a:t>Λ</a:t>
            </a:r>
            <a:r>
              <a:rPr lang="en-US" i="1" dirty="0"/>
              <a:t> ¬r ≡</a:t>
            </a:r>
          </a:p>
          <a:p>
            <a:pPr marL="0" indent="0">
              <a:buNone/>
            </a:pPr>
            <a:r>
              <a:rPr lang="en-US" i="1" dirty="0"/>
              <a:t>≡ 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((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q) </a:t>
            </a:r>
            <a:r>
              <a:rPr lang="en-US" dirty="0"/>
              <a:t>∨ 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¬q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q) </a:t>
            </a:r>
            <a:r>
              <a:rPr lang="en-US" dirty="0"/>
              <a:t>∨ (r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q)) </a:t>
            </a:r>
            <a:r>
              <a:rPr lang="el-GR" i="1" dirty="0"/>
              <a:t>Λ</a:t>
            </a:r>
            <a:r>
              <a:rPr lang="en-US" i="1" dirty="0"/>
              <a:t> ¬r ≡</a:t>
            </a:r>
          </a:p>
          <a:p>
            <a:pPr marL="0" indent="0">
              <a:buNone/>
            </a:pPr>
            <a:r>
              <a:rPr lang="en-US" i="1" dirty="0"/>
              <a:t>≡ 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q </a:t>
            </a:r>
            <a:r>
              <a:rPr lang="el-GR" i="1" dirty="0"/>
              <a:t>Λ</a:t>
            </a:r>
            <a:r>
              <a:rPr lang="en-US" i="1" dirty="0"/>
              <a:t> ¬r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) </a:t>
            </a:r>
            <a:r>
              <a:rPr lang="en-US" dirty="0"/>
              <a:t>∨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n-US" dirty="0"/>
              <a:t>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¬q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 </a:t>
            </a:r>
            <a:r>
              <a:rPr lang="el-GR" i="1" dirty="0"/>
              <a:t>Λ</a:t>
            </a:r>
            <a:r>
              <a:rPr lang="en-US" i="1" dirty="0"/>
              <a:t> ¬r) </a:t>
            </a:r>
            <a:r>
              <a:rPr lang="en-US" dirty="0"/>
              <a:t>∨ (r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 </a:t>
            </a:r>
            <a:r>
              <a:rPr lang="el-GR" i="1" dirty="0"/>
              <a:t>Λ</a:t>
            </a:r>
            <a:r>
              <a:rPr lang="en-US" i="1" dirty="0"/>
              <a:t> ¬r) (DNF)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4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4CDE7A93-3D2B-48B5-9558-84F3912C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43840"/>
            <a:ext cx="9404723" cy="1400530"/>
          </a:xfrm>
        </p:spPr>
        <p:txBody>
          <a:bodyPr/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normalization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of the given </a:t>
            </a:r>
            <a:r>
              <a:rPr lang="en-US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formula</a:t>
            </a:r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0DEF98F-758F-4AC8-BC89-0FE173E5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844370"/>
            <a:ext cx="10220158" cy="4224290"/>
          </a:xfrm>
        </p:spPr>
        <p:txBody>
          <a:bodyPr/>
          <a:lstStyle/>
          <a:p>
            <a:r>
              <a:rPr lang="en-US" dirty="0"/>
              <a:t>So we got: U</a:t>
            </a:r>
            <a:r>
              <a:rPr lang="en-US" baseline="-25000" dirty="0"/>
              <a:t>6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n-US" i="1" dirty="0"/>
              <a:t>≡ 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q </a:t>
            </a:r>
            <a:r>
              <a:rPr lang="el-GR" i="1" dirty="0"/>
              <a:t>Λ</a:t>
            </a:r>
            <a:r>
              <a:rPr lang="en-US" i="1" dirty="0"/>
              <a:t> ¬r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) </a:t>
            </a:r>
            <a:r>
              <a:rPr lang="en-US" dirty="0"/>
              <a:t>∨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n-US" dirty="0"/>
              <a:t>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¬q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 </a:t>
            </a:r>
            <a:r>
              <a:rPr lang="el-GR" i="1" dirty="0"/>
              <a:t>Λ</a:t>
            </a:r>
            <a:r>
              <a:rPr lang="en-US" i="1" dirty="0"/>
              <a:t> ¬r) </a:t>
            </a:r>
            <a:r>
              <a:rPr lang="en-US" dirty="0"/>
              <a:t>∨ (r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 </a:t>
            </a:r>
            <a:r>
              <a:rPr lang="el-GR" i="1" dirty="0"/>
              <a:t>Λ</a:t>
            </a:r>
            <a:r>
              <a:rPr lang="en-US" i="1" dirty="0"/>
              <a:t> ¬r) (DNF)</a:t>
            </a:r>
          </a:p>
          <a:p>
            <a:r>
              <a:rPr lang="en-US" dirty="0"/>
              <a:t>Th. 4.2: </a:t>
            </a:r>
            <a:r>
              <a:rPr lang="en-US" i="1" dirty="0"/>
              <a:t>A formula in DNF is inconsistent if and only if all its cubes are inconsistent.</a:t>
            </a:r>
          </a:p>
          <a:p>
            <a:pPr marL="0" indent="0">
              <a:buNone/>
            </a:pPr>
            <a:r>
              <a:rPr lang="en-US" i="1" dirty="0">
                <a:uFill>
                  <a:solidFill>
                    <a:srgbClr val="FFFF00"/>
                  </a:solidFill>
                </a:uFill>
              </a:rPr>
              <a:t>	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q </a:t>
            </a:r>
            <a:r>
              <a:rPr lang="el-GR" i="1" dirty="0"/>
              <a:t>Λ</a:t>
            </a:r>
            <a:r>
              <a:rPr lang="en-US" i="1" dirty="0"/>
              <a:t> ¬r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) – 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it’s inconsistent because of 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p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 (1)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¬q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 </a:t>
            </a:r>
            <a:r>
              <a:rPr lang="el-GR" i="1" dirty="0"/>
              <a:t>Λ</a:t>
            </a:r>
            <a:r>
              <a:rPr lang="en-US" i="1" dirty="0"/>
              <a:t> ¬r) - 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it’s inconsistent because of 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q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q (2)</a:t>
            </a:r>
          </a:p>
          <a:p>
            <a:pPr marL="0" indent="0">
              <a:buNone/>
            </a:pPr>
            <a:r>
              <a:rPr lang="en-US" dirty="0"/>
              <a:t>	(r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 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p </a:t>
            </a:r>
            <a:r>
              <a:rPr lang="el-GR" i="1" dirty="0"/>
              <a:t>Λ</a:t>
            </a:r>
            <a:r>
              <a:rPr lang="en-US" i="1" dirty="0"/>
              <a:t> q </a:t>
            </a:r>
            <a:r>
              <a:rPr lang="el-GR" i="1" dirty="0"/>
              <a:t>Λ</a:t>
            </a:r>
            <a:r>
              <a:rPr lang="en-US" i="1" dirty="0"/>
              <a:t> ¬r) - 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it’s inconsistent because of ¬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r </a:t>
            </a:r>
            <a:r>
              <a:rPr lang="el-GR" i="1" dirty="0">
                <a:uFill>
                  <a:solidFill>
                    <a:srgbClr val="FFFF00"/>
                  </a:solidFill>
                </a:uFill>
              </a:rPr>
              <a:t>Λ</a:t>
            </a:r>
            <a:r>
              <a:rPr lang="en-US" i="1" dirty="0">
                <a:uFill>
                  <a:solidFill>
                    <a:srgbClr val="FFFF00"/>
                  </a:solidFill>
                </a:uFill>
              </a:rPr>
              <a:t> r (3)</a:t>
            </a:r>
          </a:p>
          <a:p>
            <a:r>
              <a:rPr lang="en-US" b="1" u="sng" dirty="0">
                <a:uFill>
                  <a:solidFill>
                    <a:schemeClr val="tx1"/>
                  </a:solidFill>
                </a:uFill>
              </a:rPr>
              <a:t>Conclusion:</a:t>
            </a:r>
            <a:r>
              <a:rPr lang="en-US" dirty="0">
                <a:uFill>
                  <a:solidFill>
                    <a:schemeClr val="tx1"/>
                  </a:solidFill>
                </a:uFill>
              </a:rPr>
              <a:t> </a:t>
            </a:r>
            <a:r>
              <a:rPr lang="en-US" dirty="0">
                <a:uFill>
                  <a:solidFill>
                    <a:srgbClr val="FFFF00"/>
                  </a:solidFill>
                </a:uFill>
              </a:rPr>
              <a:t>Finally, having the arguments (1), (2) and (3) we can affirm the fact that the given formula: </a:t>
            </a:r>
          </a:p>
          <a:p>
            <a:pPr marL="0" indent="0">
              <a:buNone/>
            </a:pPr>
            <a:r>
              <a:rPr lang="en-US" dirty="0">
                <a:uFill>
                  <a:solidFill>
                    <a:srgbClr val="FFFF00"/>
                  </a:solidFill>
                </a:uFill>
              </a:rPr>
              <a:t>		</a:t>
            </a:r>
            <a:r>
              <a:rPr lang="en-US" dirty="0"/>
              <a:t>U</a:t>
            </a:r>
            <a:r>
              <a:rPr lang="en-US" baseline="-25000" dirty="0"/>
              <a:t>6</a:t>
            </a:r>
            <a:r>
              <a:rPr lang="en-US" dirty="0"/>
              <a:t> = </a:t>
            </a:r>
            <a:r>
              <a:rPr lang="en-US" i="1" dirty="0"/>
              <a:t>(p→(q → r)) </a:t>
            </a:r>
            <a:r>
              <a:rPr lang="el-GR" i="1" dirty="0"/>
              <a:t>Λ</a:t>
            </a:r>
            <a:r>
              <a:rPr lang="en-US" i="1" dirty="0"/>
              <a:t> (p</a:t>
            </a:r>
            <a:r>
              <a:rPr lang="el-GR" i="1" dirty="0"/>
              <a:t>Λ</a:t>
            </a:r>
            <a:r>
              <a:rPr lang="en-US" i="1" dirty="0"/>
              <a:t>q</a:t>
            </a:r>
            <a:r>
              <a:rPr lang="el-GR" i="1" dirty="0"/>
              <a:t> Λ</a:t>
            </a:r>
            <a:r>
              <a:rPr lang="en-US" i="1" dirty="0"/>
              <a:t> ¬r) is inconsistent.</a:t>
            </a:r>
            <a:endParaRPr lang="en-US" dirty="0">
              <a:uFill>
                <a:solidFill>
                  <a:srgbClr val="FFFF00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648</Words>
  <Application>Microsoft Office PowerPoint</Application>
  <PresentationFormat>Ecran lat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Dubai Medium</vt:lpstr>
      <vt:lpstr>Times New Roman</vt:lpstr>
      <vt:lpstr>Wingdings</vt:lpstr>
      <vt:lpstr>Wingdings 3</vt:lpstr>
      <vt:lpstr>Ion</vt:lpstr>
      <vt:lpstr>Problem statement</vt:lpstr>
      <vt:lpstr>Theoretical notions/results</vt:lpstr>
      <vt:lpstr>The normalization of the given formula</vt:lpstr>
      <vt:lpstr>The normalization of the given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RASNITA RADU VICTOR</dc:creator>
  <cp:lastModifiedBy>RASNITA RADU VICTOR</cp:lastModifiedBy>
  <cp:revision>4</cp:revision>
  <dcterms:created xsi:type="dcterms:W3CDTF">2021-10-16T08:57:42Z</dcterms:created>
  <dcterms:modified xsi:type="dcterms:W3CDTF">2021-10-27T05:56:58Z</dcterms:modified>
</cp:coreProperties>
</file>