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2" r:id="rId4"/>
    <p:sldId id="259"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0" d="100"/>
          <a:sy n="110" d="100"/>
        </p:scale>
        <p:origin x="57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446C117F-5CCF-4837-BE5F-2B92066CAFAF}"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84EB90BD-B6CE-46B7-997F-7313B992CCDC}"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DB9D11F-B188-461D-B23F-39381795C052}"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52E6D8D9-55A2-4063-B0F3-121F44549695}"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D4B24536-994D-4021-A283-9F449C0DB509}" type="datetimeFigureOut">
              <a:rPr lang="en-US" dirty="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3CBBBB78-C96F-47B7-AB17-D852CA960AC9}" type="datetimeFigureOut">
              <a:rPr lang="en-US" dirty="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12/21/2021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30578ACC-22D6-47C1-A373-4FD133E34F3C}"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680322" y="3030008"/>
            <a:ext cx="4698355" cy="290617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5594123" y="3030008"/>
            <a:ext cx="4700059" cy="290617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o-RO"/>
              <a:t>Faceți clic pentru a edita stilul de titlu coordonator</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E331444B-B92B-4E27-8C94-BB93EAF5CB18}"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363EFA5E-FA76-400D-B3DC-F0BA90E6D107}"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12/21/2021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745943B-49EF-44B7-9492-E7F0A37B3A27}"/>
              </a:ext>
            </a:extLst>
          </p:cNvPr>
          <p:cNvSpPr>
            <a:spLocks noGrp="1"/>
          </p:cNvSpPr>
          <p:nvPr>
            <p:ph type="title"/>
          </p:nvPr>
        </p:nvSpPr>
        <p:spPr/>
        <p:txBody>
          <a:bodyPr/>
          <a:lstStyle/>
          <a:p>
            <a:r>
              <a:rPr lang="en-US" dirty="0"/>
              <a:t>Problem Statement</a:t>
            </a:r>
          </a:p>
        </p:txBody>
      </p:sp>
      <p:pic>
        <p:nvPicPr>
          <p:cNvPr id="5" name="Substituent conținut 4">
            <a:extLst>
              <a:ext uri="{FF2B5EF4-FFF2-40B4-BE49-F238E27FC236}">
                <a16:creationId xmlns:a16="http://schemas.microsoft.com/office/drawing/2014/main" id="{EA221C67-0DFA-46B1-B268-2B67CF36D714}"/>
              </a:ext>
            </a:extLst>
          </p:cNvPr>
          <p:cNvPicPr>
            <a:picLocks noGrp="1" noChangeAspect="1"/>
          </p:cNvPicPr>
          <p:nvPr>
            <p:ph idx="1"/>
          </p:nvPr>
        </p:nvPicPr>
        <p:blipFill>
          <a:blip r:embed="rId2"/>
          <a:stretch>
            <a:fillRect/>
          </a:stretch>
        </p:blipFill>
        <p:spPr>
          <a:xfrm>
            <a:off x="680321" y="2265632"/>
            <a:ext cx="8817937" cy="603404"/>
          </a:xfrm>
        </p:spPr>
      </p:pic>
      <p:pic>
        <p:nvPicPr>
          <p:cNvPr id="7" name="Imagine 6">
            <a:extLst>
              <a:ext uri="{FF2B5EF4-FFF2-40B4-BE49-F238E27FC236}">
                <a16:creationId xmlns:a16="http://schemas.microsoft.com/office/drawing/2014/main" id="{316AFF0E-3774-41BF-88A7-4A065E78B99F}"/>
              </a:ext>
            </a:extLst>
          </p:cNvPr>
          <p:cNvPicPr>
            <a:picLocks noChangeAspect="1"/>
          </p:cNvPicPr>
          <p:nvPr/>
        </p:nvPicPr>
        <p:blipFill>
          <a:blip r:embed="rId3"/>
          <a:stretch>
            <a:fillRect/>
          </a:stretch>
        </p:blipFill>
        <p:spPr>
          <a:xfrm>
            <a:off x="1345933" y="3281627"/>
            <a:ext cx="5353997" cy="404769"/>
          </a:xfrm>
          <a:prstGeom prst="rect">
            <a:avLst/>
          </a:prstGeom>
        </p:spPr>
      </p:pic>
      <p:sp>
        <p:nvSpPr>
          <p:cNvPr id="8" name="CasetăText 7">
            <a:extLst>
              <a:ext uri="{FF2B5EF4-FFF2-40B4-BE49-F238E27FC236}">
                <a16:creationId xmlns:a16="http://schemas.microsoft.com/office/drawing/2014/main" id="{179B77F8-309B-48FB-A664-2C9351EFCAAD}"/>
              </a:ext>
            </a:extLst>
          </p:cNvPr>
          <p:cNvSpPr txBox="1"/>
          <p:nvPr/>
        </p:nvSpPr>
        <p:spPr>
          <a:xfrm>
            <a:off x="8598715" y="5023835"/>
            <a:ext cx="2441196" cy="646331"/>
          </a:xfrm>
          <a:prstGeom prst="rect">
            <a:avLst/>
          </a:prstGeom>
          <a:noFill/>
        </p:spPr>
        <p:txBody>
          <a:bodyPr wrap="square" rtlCol="0">
            <a:spAutoFit/>
          </a:bodyPr>
          <a:lstStyle/>
          <a:p>
            <a:r>
              <a:rPr lang="ro-RO" dirty="0"/>
              <a:t>Râșniță Radu</a:t>
            </a:r>
          </a:p>
          <a:p>
            <a:r>
              <a:rPr lang="ro-RO" dirty="0"/>
              <a:t>Group 916</a:t>
            </a:r>
            <a:endParaRPr lang="en-US" dirty="0"/>
          </a:p>
        </p:txBody>
      </p:sp>
    </p:spTree>
    <p:extLst>
      <p:ext uri="{BB962C8B-B14F-4D97-AF65-F5344CB8AC3E}">
        <p14:creationId xmlns:p14="http://schemas.microsoft.com/office/powerpoint/2010/main" val="36967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FD21B79-F5F0-4BB0-89E0-FFA25D78A209}"/>
              </a:ext>
            </a:extLst>
          </p:cNvPr>
          <p:cNvSpPr>
            <a:spLocks noGrp="1"/>
          </p:cNvSpPr>
          <p:nvPr>
            <p:ph type="title"/>
          </p:nvPr>
        </p:nvSpPr>
        <p:spPr/>
        <p:txBody>
          <a:bodyPr/>
          <a:lstStyle/>
          <a:p>
            <a:r>
              <a:rPr lang="en-US" dirty="0"/>
              <a:t>Theoretical results</a:t>
            </a:r>
          </a:p>
        </p:txBody>
      </p:sp>
      <p:sp>
        <p:nvSpPr>
          <p:cNvPr id="3" name="Substituent conținut 2">
            <a:extLst>
              <a:ext uri="{FF2B5EF4-FFF2-40B4-BE49-F238E27FC236}">
                <a16:creationId xmlns:a16="http://schemas.microsoft.com/office/drawing/2014/main" id="{13A4854F-4162-4956-A482-D383F85097D3}"/>
              </a:ext>
            </a:extLst>
          </p:cNvPr>
          <p:cNvSpPr>
            <a:spLocks noGrp="1"/>
          </p:cNvSpPr>
          <p:nvPr>
            <p:ph idx="1"/>
          </p:nvPr>
        </p:nvSpPr>
        <p:spPr>
          <a:xfrm>
            <a:off x="520930" y="2336873"/>
            <a:ext cx="9613861" cy="4122650"/>
          </a:xfrm>
        </p:spPr>
        <p:txBody>
          <a:bodyPr/>
          <a:lstStyle/>
          <a:p>
            <a:r>
              <a:rPr lang="ro-RO" sz="1800" dirty="0"/>
              <a:t>A formula V </a:t>
            </a:r>
            <a:r>
              <a:rPr lang="ro-RO" sz="1800" dirty="0" err="1"/>
              <a:t>is</a:t>
            </a:r>
            <a:r>
              <a:rPr lang="ro-RO" sz="1800" dirty="0"/>
              <a:t> a </a:t>
            </a:r>
            <a:r>
              <a:rPr lang="ro-RO" sz="1800" dirty="0" err="1"/>
              <a:t>theorem</a:t>
            </a:r>
            <a:r>
              <a:rPr lang="ro-RO" sz="1800" dirty="0"/>
              <a:t> </a:t>
            </a:r>
            <a:r>
              <a:rPr lang="ro-RO" sz="1800" dirty="0" err="1"/>
              <a:t>if</a:t>
            </a:r>
            <a:r>
              <a:rPr lang="ro-RO" sz="1800" dirty="0"/>
              <a:t> </a:t>
            </a:r>
            <a:r>
              <a:rPr lang="ro-RO" sz="1800" dirty="0" err="1"/>
              <a:t>and</a:t>
            </a:r>
            <a:r>
              <a:rPr lang="ro-RO" sz="1800" dirty="0"/>
              <a:t> </a:t>
            </a:r>
            <a:r>
              <a:rPr lang="ro-RO" sz="1800" dirty="0" err="1"/>
              <a:t>only</a:t>
            </a:r>
            <a:r>
              <a:rPr lang="ro-RO" sz="1800" dirty="0"/>
              <a:t> </a:t>
            </a:r>
            <a:r>
              <a:rPr lang="ro-RO" sz="1800" dirty="0" err="1"/>
              <a:t>if</a:t>
            </a:r>
            <a:r>
              <a:rPr lang="ro-RO" sz="1800" dirty="0"/>
              <a:t> (</a:t>
            </a:r>
            <a:r>
              <a:rPr lang="en-US" sz="1800" b="0" i="0" dirty="0">
                <a:solidFill>
                  <a:srgbClr val="FFFFFF"/>
                </a:solidFill>
                <a:effectLst/>
                <a:latin typeface="Century Gothic" panose="020B0502020202020204" pitchFamily="34" charset="0"/>
              </a:rPr>
              <a:t>¬</a:t>
            </a:r>
            <a:r>
              <a:rPr lang="ro-RO" sz="1800" dirty="0">
                <a:solidFill>
                  <a:srgbClr val="FFFFFF"/>
                </a:solidFill>
                <a:latin typeface="Century Gothic" panose="020B0502020202020204" pitchFamily="34" charset="0"/>
              </a:rPr>
              <a:t>V</a:t>
            </a:r>
            <a:r>
              <a:rPr lang="ro-RO" sz="1800" b="0" i="0" dirty="0">
                <a:solidFill>
                  <a:srgbClr val="FFFFFF"/>
                </a:solidFill>
                <a:effectLst/>
                <a:latin typeface="Century Gothic" panose="020B0502020202020204" pitchFamily="34" charset="0"/>
              </a:rPr>
              <a:t>)</a:t>
            </a:r>
            <a:r>
              <a:rPr lang="ro-RO" sz="1800" b="0" i="0" baseline="30000" dirty="0">
                <a:solidFill>
                  <a:srgbClr val="FFFFFF"/>
                </a:solidFill>
                <a:effectLst/>
                <a:latin typeface="Century Gothic" panose="020B0502020202020204" pitchFamily="34" charset="0"/>
              </a:rPr>
              <a:t>C</a:t>
            </a:r>
            <a:r>
              <a:rPr lang="ro-RO" sz="1800" dirty="0"/>
              <a:t> ├</a:t>
            </a:r>
            <a:r>
              <a:rPr lang="ro-RO" sz="1800" baseline="30000" dirty="0"/>
              <a:t> </a:t>
            </a:r>
            <a:r>
              <a:rPr lang="ro-RO" sz="1800" baseline="30000" dirty="0" err="1"/>
              <a:t>Pr</a:t>
            </a:r>
            <a:r>
              <a:rPr lang="ro-RO" sz="1800" baseline="-25000" dirty="0" err="1"/>
              <a:t>Res</a:t>
            </a:r>
            <a:r>
              <a:rPr lang="ro-RO" sz="1800" dirty="0"/>
              <a:t> □</a:t>
            </a:r>
          </a:p>
          <a:p>
            <a:r>
              <a:rPr lang="ro-RO" sz="1800" dirty="0"/>
              <a:t>□ - </a:t>
            </a:r>
            <a:r>
              <a:rPr lang="ro-RO" sz="1800" dirty="0" err="1"/>
              <a:t>the</a:t>
            </a:r>
            <a:r>
              <a:rPr lang="ro-RO" sz="1800" dirty="0"/>
              <a:t> </a:t>
            </a:r>
            <a:r>
              <a:rPr lang="ro-RO" sz="1800" dirty="0" err="1"/>
              <a:t>empty</a:t>
            </a:r>
            <a:r>
              <a:rPr lang="ro-RO" sz="1800" dirty="0"/>
              <a:t> </a:t>
            </a:r>
            <a:r>
              <a:rPr lang="ro-RO" sz="1800" dirty="0" err="1"/>
              <a:t>clause</a:t>
            </a:r>
            <a:endParaRPr lang="ro-RO" sz="1800" dirty="0"/>
          </a:p>
          <a:p>
            <a:r>
              <a:rPr lang="ro-RO" sz="1800" u="sng" dirty="0" err="1"/>
              <a:t>Theorem</a:t>
            </a:r>
            <a:r>
              <a:rPr lang="ro-RO" sz="1800" u="sng" dirty="0"/>
              <a:t>(</a:t>
            </a:r>
            <a:r>
              <a:rPr lang="ro-RO" sz="1800" u="sng" dirty="0" err="1"/>
              <a:t>soundness</a:t>
            </a:r>
            <a:r>
              <a:rPr lang="ro-RO" sz="1800" u="sng" dirty="0"/>
              <a:t> </a:t>
            </a:r>
            <a:r>
              <a:rPr lang="ro-RO" sz="1800" u="sng" dirty="0" err="1"/>
              <a:t>and</a:t>
            </a:r>
            <a:r>
              <a:rPr lang="ro-RO" sz="1800" u="sng" dirty="0"/>
              <a:t> </a:t>
            </a:r>
            <a:r>
              <a:rPr lang="ro-RO" sz="1800" u="sng" dirty="0" err="1"/>
              <a:t>completness</a:t>
            </a:r>
            <a:r>
              <a:rPr lang="ro-RO" sz="1800" u="sng" dirty="0"/>
              <a:t> of predicate </a:t>
            </a:r>
            <a:r>
              <a:rPr lang="ro-RO" sz="1800" u="sng" dirty="0" err="1"/>
              <a:t>resolution</a:t>
            </a:r>
            <a:r>
              <a:rPr lang="ro-RO" sz="1800" u="sng" dirty="0"/>
              <a:t>): </a:t>
            </a:r>
            <a:r>
              <a:rPr lang="ro-RO" sz="1800" dirty="0"/>
              <a:t>A set S of predicate</a:t>
            </a:r>
          </a:p>
          <a:p>
            <a:pPr marL="0" indent="0">
              <a:buNone/>
            </a:pPr>
            <a:r>
              <a:rPr lang="ro-RO" sz="1800" dirty="0"/>
              <a:t>(</a:t>
            </a:r>
            <a:r>
              <a:rPr lang="ro-RO" sz="1800" dirty="0" err="1"/>
              <a:t>first-order</a:t>
            </a:r>
            <a:r>
              <a:rPr lang="ro-RO" sz="1800" dirty="0"/>
              <a:t>) </a:t>
            </a:r>
            <a:r>
              <a:rPr lang="ro-RO" sz="1800" dirty="0" err="1"/>
              <a:t>clauses</a:t>
            </a:r>
            <a:r>
              <a:rPr lang="ro-RO" sz="1800" dirty="0"/>
              <a:t> </a:t>
            </a:r>
            <a:r>
              <a:rPr lang="ro-RO" sz="1800" dirty="0" err="1"/>
              <a:t>is</a:t>
            </a:r>
            <a:r>
              <a:rPr lang="ro-RO" sz="1800" dirty="0"/>
              <a:t> inconsistent </a:t>
            </a:r>
            <a:r>
              <a:rPr lang="ro-RO" sz="1800" dirty="0" err="1"/>
              <a:t>if</a:t>
            </a:r>
            <a:r>
              <a:rPr lang="ro-RO" sz="1800" dirty="0"/>
              <a:t> </a:t>
            </a:r>
            <a:r>
              <a:rPr lang="ro-RO" sz="1800" dirty="0" err="1"/>
              <a:t>and</a:t>
            </a:r>
            <a:r>
              <a:rPr lang="ro-RO" sz="1800" dirty="0"/>
              <a:t> </a:t>
            </a:r>
            <a:r>
              <a:rPr lang="ro-RO" sz="1800" dirty="0" err="1"/>
              <a:t>only</a:t>
            </a:r>
            <a:r>
              <a:rPr lang="ro-RO" sz="1800" dirty="0"/>
              <a:t> </a:t>
            </a:r>
            <a:r>
              <a:rPr lang="ro-RO" sz="1800" dirty="0" err="1"/>
              <a:t>if</a:t>
            </a:r>
            <a:r>
              <a:rPr lang="ro-RO" sz="1800" dirty="0"/>
              <a:t> S ├</a:t>
            </a:r>
            <a:r>
              <a:rPr lang="ro-RO" sz="1800" baseline="30000" dirty="0" err="1"/>
              <a:t>Pr</a:t>
            </a:r>
            <a:r>
              <a:rPr lang="ro-RO" sz="1800" baseline="-25000" dirty="0" err="1"/>
              <a:t>Res</a:t>
            </a:r>
            <a:r>
              <a:rPr lang="ro-RO" sz="1800" dirty="0"/>
              <a:t>□</a:t>
            </a:r>
          </a:p>
          <a:p>
            <a:pPr marL="0" indent="0">
              <a:buNone/>
            </a:pPr>
            <a:r>
              <a:rPr lang="en-US" sz="1800" dirty="0"/>
              <a:t>A formula of the predicate calculus is in </a:t>
            </a:r>
            <a:r>
              <a:rPr lang="en-US" sz="1800" dirty="0" err="1"/>
              <a:t>prenex</a:t>
            </a:r>
            <a:r>
              <a:rPr lang="en-US" sz="1800" dirty="0"/>
              <a:t> normal form (PNF) if it is written as a string of quantifiers and bound variables, called the prefix, followed by a quantifier-free part, called the matrix.</a:t>
            </a:r>
            <a:r>
              <a:rPr lang="ro-RO" sz="1800" dirty="0"/>
              <a:t> </a:t>
            </a:r>
            <a:r>
              <a:rPr lang="ro-RO" sz="1800" dirty="0" err="1"/>
              <a:t>It’s</a:t>
            </a:r>
            <a:r>
              <a:rPr lang="ro-RO" sz="1800" dirty="0"/>
              <a:t> </a:t>
            </a:r>
            <a:r>
              <a:rPr lang="ro-RO" sz="1800" dirty="0" err="1"/>
              <a:t>denoted</a:t>
            </a:r>
            <a:r>
              <a:rPr lang="ro-RO" sz="1800" dirty="0"/>
              <a:t> </a:t>
            </a:r>
            <a:r>
              <a:rPr lang="ro-RO" sz="1800" dirty="0" err="1"/>
              <a:t>by</a:t>
            </a:r>
            <a:r>
              <a:rPr lang="ro-RO" sz="1800" dirty="0"/>
              <a:t> </a:t>
            </a:r>
            <a:r>
              <a:rPr lang="ro-RO" sz="1800" dirty="0" err="1"/>
              <a:t>U</a:t>
            </a:r>
            <a:r>
              <a:rPr lang="ro-RO" sz="1800" baseline="30000" dirty="0" err="1"/>
              <a:t>p</a:t>
            </a:r>
            <a:r>
              <a:rPr lang="ro-RO" sz="1800" baseline="30000" dirty="0"/>
              <a:t>.</a:t>
            </a:r>
            <a:endParaRPr lang="ro-RO" sz="1800" dirty="0"/>
          </a:p>
          <a:p>
            <a:pPr marL="0" indent="0">
              <a:buNone/>
            </a:pPr>
            <a:r>
              <a:rPr lang="ro-RO" sz="1800" dirty="0"/>
              <a:t>A formula in Skolem normal </a:t>
            </a:r>
            <a:r>
              <a:rPr lang="ro-RO" sz="1800" dirty="0" err="1"/>
              <a:t>it’s</a:t>
            </a:r>
            <a:r>
              <a:rPr lang="ro-RO" sz="1800" dirty="0"/>
              <a:t> </a:t>
            </a:r>
            <a:r>
              <a:rPr lang="ro-RO" sz="1800" dirty="0" err="1"/>
              <a:t>denoted</a:t>
            </a:r>
            <a:r>
              <a:rPr lang="ro-RO" sz="1800" dirty="0"/>
              <a:t> </a:t>
            </a:r>
            <a:r>
              <a:rPr lang="ro-RO" sz="1800" dirty="0" err="1"/>
              <a:t>by</a:t>
            </a:r>
            <a:r>
              <a:rPr lang="ro-RO" sz="1800" dirty="0"/>
              <a:t> U</a:t>
            </a:r>
            <a:r>
              <a:rPr lang="ro-RO" sz="1800" baseline="30000" dirty="0"/>
              <a:t>S </a:t>
            </a:r>
            <a:r>
              <a:rPr lang="ro-RO" sz="1800" dirty="0" err="1"/>
              <a:t>and</a:t>
            </a:r>
            <a:r>
              <a:rPr lang="ro-RO" sz="1800" dirty="0"/>
              <a:t> </a:t>
            </a:r>
            <a:r>
              <a:rPr lang="ro-RO" sz="1800" dirty="0" err="1"/>
              <a:t>corresponds</a:t>
            </a:r>
            <a:r>
              <a:rPr lang="ro-RO" sz="1800" dirty="0"/>
              <a:t> </a:t>
            </a:r>
            <a:r>
              <a:rPr lang="ro-RO" sz="1800" dirty="0" err="1"/>
              <a:t>to</a:t>
            </a:r>
            <a:r>
              <a:rPr lang="ro-RO" sz="1800" dirty="0"/>
              <a:t> U </a:t>
            </a:r>
            <a:r>
              <a:rPr lang="ro-RO" sz="1800" dirty="0" err="1"/>
              <a:t>and</a:t>
            </a:r>
            <a:r>
              <a:rPr lang="ro-RO" sz="1800" dirty="0"/>
              <a:t> </a:t>
            </a:r>
            <a:r>
              <a:rPr lang="ro-RO" sz="1800" dirty="0" err="1"/>
              <a:t>it’s</a:t>
            </a:r>
            <a:r>
              <a:rPr lang="ro-RO" sz="1800" dirty="0"/>
              <a:t> </a:t>
            </a:r>
            <a:r>
              <a:rPr lang="ro-RO" sz="1800" dirty="0" err="1"/>
              <a:t>obtained</a:t>
            </a:r>
            <a:r>
              <a:rPr lang="ro-RO" sz="1800" dirty="0"/>
              <a:t> </a:t>
            </a:r>
            <a:r>
              <a:rPr lang="ro-RO" sz="1800" dirty="0" err="1"/>
              <a:t>by</a:t>
            </a:r>
            <a:r>
              <a:rPr lang="ro-RO" sz="1800" dirty="0"/>
              <a:t> </a:t>
            </a:r>
            <a:r>
              <a:rPr lang="ro-RO" sz="1800" dirty="0" err="1"/>
              <a:t>transforming</a:t>
            </a:r>
            <a:r>
              <a:rPr lang="ro-RO" sz="1800" dirty="0"/>
              <a:t> </a:t>
            </a:r>
            <a:r>
              <a:rPr lang="ro-RO" sz="1800" dirty="0" err="1"/>
              <a:t>the</a:t>
            </a:r>
            <a:r>
              <a:rPr lang="ro-RO" sz="1800" dirty="0"/>
              <a:t> </a:t>
            </a:r>
            <a:r>
              <a:rPr lang="ro-RO" sz="1800" dirty="0" err="1"/>
              <a:t>existential</a:t>
            </a:r>
            <a:r>
              <a:rPr lang="ro-RO" sz="1800" dirty="0"/>
              <a:t> </a:t>
            </a:r>
            <a:r>
              <a:rPr lang="ro-RO" sz="1800" dirty="0" err="1"/>
              <a:t>quantifier</a:t>
            </a:r>
            <a:r>
              <a:rPr lang="ro-RO" sz="1800" dirty="0"/>
              <a:t> </a:t>
            </a:r>
            <a:r>
              <a:rPr lang="ro-RO" sz="1800" dirty="0" err="1"/>
              <a:t>from</a:t>
            </a:r>
            <a:r>
              <a:rPr lang="ro-RO" sz="1800" dirty="0"/>
              <a:t> </a:t>
            </a:r>
            <a:r>
              <a:rPr lang="ro-RO" sz="1800" dirty="0" err="1"/>
              <a:t>the</a:t>
            </a:r>
            <a:r>
              <a:rPr lang="ro-RO" sz="1800" dirty="0"/>
              <a:t> prefix as </a:t>
            </a:r>
            <a:r>
              <a:rPr lang="ro-RO" sz="1800" dirty="0" err="1"/>
              <a:t>follows</a:t>
            </a:r>
            <a:r>
              <a:rPr lang="ro-RO" sz="1800" dirty="0"/>
              <a:t>, </a:t>
            </a:r>
            <a:r>
              <a:rPr lang="ro-RO" sz="1800" dirty="0" err="1"/>
              <a:t>introducing</a:t>
            </a:r>
            <a:r>
              <a:rPr lang="ro-RO" sz="1800" dirty="0"/>
              <a:t> a constant </a:t>
            </a:r>
            <a:r>
              <a:rPr lang="ro-RO" sz="1800" i="1" dirty="0"/>
              <a:t>a</a:t>
            </a:r>
            <a:r>
              <a:rPr lang="ro-RO" sz="1800" dirty="0"/>
              <a:t> in case </a:t>
            </a:r>
            <a:r>
              <a:rPr lang="ro-RO" sz="1800" dirty="0" err="1"/>
              <a:t>that</a:t>
            </a:r>
            <a:r>
              <a:rPr lang="ro-RO" sz="1800" dirty="0"/>
              <a:t> </a:t>
            </a:r>
            <a:r>
              <a:rPr lang="ro-RO" sz="1800" dirty="0" err="1"/>
              <a:t>there</a:t>
            </a:r>
            <a:r>
              <a:rPr lang="ro-RO" sz="1800" dirty="0"/>
              <a:t> are </a:t>
            </a:r>
            <a:r>
              <a:rPr lang="ro-RO" sz="1800" dirty="0" err="1"/>
              <a:t>no</a:t>
            </a:r>
            <a:r>
              <a:rPr lang="ro-RO" sz="1800" dirty="0"/>
              <a:t> universal </a:t>
            </a:r>
            <a:r>
              <a:rPr lang="ro-RO" sz="1800" dirty="0" err="1"/>
              <a:t>quantifiers</a:t>
            </a:r>
            <a:r>
              <a:rPr lang="ro-RO" sz="1800" dirty="0"/>
              <a:t> on </a:t>
            </a:r>
            <a:r>
              <a:rPr lang="ro-RO" sz="1800" dirty="0" err="1"/>
              <a:t>the</a:t>
            </a:r>
            <a:r>
              <a:rPr lang="ro-RO" sz="1800" dirty="0"/>
              <a:t> left </a:t>
            </a:r>
            <a:r>
              <a:rPr lang="ro-RO" sz="1800" dirty="0" err="1"/>
              <a:t>side</a:t>
            </a:r>
            <a:r>
              <a:rPr lang="ro-RO" sz="1800" dirty="0"/>
              <a:t> or a </a:t>
            </a:r>
            <a:r>
              <a:rPr lang="ro-RO" sz="1800" dirty="0" err="1"/>
              <a:t>new</a:t>
            </a:r>
            <a:r>
              <a:rPr lang="ro-RO" sz="1800" dirty="0"/>
              <a:t> m-place </a:t>
            </a:r>
            <a:r>
              <a:rPr lang="ro-RO" sz="1800" dirty="0" err="1"/>
              <a:t>function</a:t>
            </a:r>
            <a:r>
              <a:rPr lang="ro-RO" sz="1800" dirty="0"/>
              <a:t> </a:t>
            </a:r>
            <a:r>
              <a:rPr lang="ro-RO" sz="1800" dirty="0" err="1"/>
              <a:t>symbol</a:t>
            </a:r>
            <a:r>
              <a:rPr lang="ro-RO" sz="1800" dirty="0"/>
              <a:t>, f, </a:t>
            </a:r>
            <a:r>
              <a:rPr lang="ro-RO" sz="1800" dirty="0" err="1"/>
              <a:t>and</a:t>
            </a:r>
            <a:r>
              <a:rPr lang="ro-RO" sz="1800" dirty="0"/>
              <a:t> </a:t>
            </a:r>
            <a:r>
              <a:rPr lang="ro-RO" sz="1800" dirty="0" err="1"/>
              <a:t>we</a:t>
            </a:r>
            <a:r>
              <a:rPr lang="ro-RO" sz="1800" dirty="0"/>
              <a:t> </a:t>
            </a:r>
            <a:r>
              <a:rPr lang="ro-RO" sz="1800" dirty="0" err="1"/>
              <a:t>replace</a:t>
            </a:r>
            <a:r>
              <a:rPr lang="ro-RO" sz="1800" dirty="0"/>
              <a:t> in M </a:t>
            </a:r>
            <a:r>
              <a:rPr lang="ro-RO" sz="1800" dirty="0" err="1"/>
              <a:t>all</a:t>
            </a:r>
            <a:r>
              <a:rPr lang="ro-RO" sz="1800" dirty="0"/>
              <a:t> </a:t>
            </a:r>
            <a:r>
              <a:rPr lang="ro-RO" sz="1800" dirty="0" err="1"/>
              <a:t>the</a:t>
            </a:r>
            <a:r>
              <a:rPr lang="ro-RO" sz="1800" dirty="0"/>
              <a:t> </a:t>
            </a:r>
            <a:r>
              <a:rPr lang="ro-RO" sz="1800" dirty="0" err="1"/>
              <a:t>occurences</a:t>
            </a:r>
            <a:r>
              <a:rPr lang="ro-RO" sz="1800" dirty="0"/>
              <a:t>.</a:t>
            </a:r>
          </a:p>
          <a:p>
            <a:pPr marL="0" indent="0">
              <a:buNone/>
            </a:pPr>
            <a:r>
              <a:rPr lang="ro-RO" sz="1800" dirty="0"/>
              <a:t>A formula </a:t>
            </a:r>
            <a:r>
              <a:rPr lang="ro-RO" sz="1800" dirty="0" err="1"/>
              <a:t>is</a:t>
            </a:r>
            <a:r>
              <a:rPr lang="ro-RO" sz="1800" dirty="0"/>
              <a:t> </a:t>
            </a:r>
            <a:r>
              <a:rPr lang="en-US" sz="1800" dirty="0"/>
              <a:t>in </a:t>
            </a:r>
            <a:r>
              <a:rPr lang="ro-RO" sz="1800" dirty="0" err="1"/>
              <a:t>clausal</a:t>
            </a:r>
            <a:r>
              <a:rPr lang="ro-RO" sz="1800" dirty="0"/>
              <a:t> normal </a:t>
            </a:r>
            <a:r>
              <a:rPr lang="ro-RO" sz="1800" dirty="0" err="1"/>
              <a:t>form</a:t>
            </a:r>
            <a:r>
              <a:rPr lang="ro-RO" sz="1800" dirty="0"/>
              <a:t> </a:t>
            </a:r>
            <a:r>
              <a:rPr lang="ro-RO" sz="1800" dirty="0" err="1"/>
              <a:t>denoted</a:t>
            </a:r>
            <a:r>
              <a:rPr lang="ro-RO" sz="1800" dirty="0"/>
              <a:t> </a:t>
            </a:r>
            <a:r>
              <a:rPr lang="ro-RO" sz="1800" dirty="0" err="1"/>
              <a:t>by</a:t>
            </a:r>
            <a:r>
              <a:rPr lang="ro-RO" sz="1800" dirty="0"/>
              <a:t> U</a:t>
            </a:r>
            <a:r>
              <a:rPr lang="ro-RO" sz="1800" baseline="30000" dirty="0"/>
              <a:t>C</a:t>
            </a:r>
            <a:r>
              <a:rPr lang="ro-RO" sz="1800" dirty="0"/>
              <a:t> </a:t>
            </a:r>
            <a:r>
              <a:rPr lang="ro-RO" sz="1800" dirty="0" err="1"/>
              <a:t>is</a:t>
            </a:r>
            <a:r>
              <a:rPr lang="ro-RO" sz="1800" dirty="0"/>
              <a:t> </a:t>
            </a:r>
            <a:r>
              <a:rPr lang="ro-RO" sz="1800" dirty="0" err="1"/>
              <a:t>obtained</a:t>
            </a:r>
            <a:r>
              <a:rPr lang="ro-RO" sz="1800" dirty="0"/>
              <a:t> </a:t>
            </a:r>
            <a:r>
              <a:rPr lang="ro-RO" sz="1800" dirty="0" err="1"/>
              <a:t>by</a:t>
            </a:r>
            <a:r>
              <a:rPr lang="ro-RO" sz="1800" dirty="0"/>
              <a:t> </a:t>
            </a:r>
            <a:r>
              <a:rPr lang="ro-RO" sz="1800" dirty="0" err="1"/>
              <a:t>deleting</a:t>
            </a:r>
            <a:r>
              <a:rPr lang="ro-RO" sz="1800" dirty="0"/>
              <a:t> </a:t>
            </a:r>
            <a:r>
              <a:rPr lang="ro-RO" sz="1800" dirty="0" err="1"/>
              <a:t>the</a:t>
            </a:r>
            <a:r>
              <a:rPr lang="ro-RO" sz="1800" dirty="0"/>
              <a:t> prefix of U</a:t>
            </a:r>
            <a:r>
              <a:rPr lang="ro-RO" sz="1800" baseline="30000" dirty="0"/>
              <a:t>S</a:t>
            </a:r>
            <a:r>
              <a:rPr lang="en-US" sz="1800" dirty="0"/>
              <a:t>.</a:t>
            </a:r>
            <a:endParaRPr lang="ro-RO" sz="1800" dirty="0"/>
          </a:p>
          <a:p>
            <a:endParaRPr lang="ro-RO" dirty="0"/>
          </a:p>
        </p:txBody>
      </p:sp>
    </p:spTree>
    <p:extLst>
      <p:ext uri="{BB962C8B-B14F-4D97-AF65-F5344CB8AC3E}">
        <p14:creationId xmlns:p14="http://schemas.microsoft.com/office/powerpoint/2010/main" val="2872694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4ADEA76-C18E-4371-8073-89F128ABC27E}"/>
              </a:ext>
            </a:extLst>
          </p:cNvPr>
          <p:cNvSpPr>
            <a:spLocks noGrp="1"/>
          </p:cNvSpPr>
          <p:nvPr>
            <p:ph type="title"/>
          </p:nvPr>
        </p:nvSpPr>
        <p:spPr/>
        <p:txBody>
          <a:bodyPr/>
          <a:lstStyle/>
          <a:p>
            <a:r>
              <a:rPr lang="en-US" dirty="0"/>
              <a:t>Theoretical results</a:t>
            </a:r>
          </a:p>
        </p:txBody>
      </p:sp>
      <p:sp>
        <p:nvSpPr>
          <p:cNvPr id="3" name="Substituent conținut 2">
            <a:extLst>
              <a:ext uri="{FF2B5EF4-FFF2-40B4-BE49-F238E27FC236}">
                <a16:creationId xmlns:a16="http://schemas.microsoft.com/office/drawing/2014/main" id="{C09861D6-F8C0-4516-8871-DEBC616D45C9}"/>
              </a:ext>
            </a:extLst>
          </p:cNvPr>
          <p:cNvSpPr>
            <a:spLocks noGrp="1"/>
          </p:cNvSpPr>
          <p:nvPr>
            <p:ph idx="1"/>
          </p:nvPr>
        </p:nvSpPr>
        <p:spPr/>
        <p:txBody>
          <a:bodyPr>
            <a:normAutofit/>
          </a:bodyPr>
          <a:lstStyle/>
          <a:p>
            <a:r>
              <a:rPr lang="en-US" sz="1800" dirty="0"/>
              <a:t>A substitution is a mapping from the set of variables Var into the set of terms: TERMS.</a:t>
            </a:r>
          </a:p>
          <a:p>
            <a:r>
              <a:rPr lang="en-US" sz="1800" dirty="0"/>
              <a:t>We denote by </a:t>
            </a:r>
            <a:r>
              <a:rPr lang="el-GR" sz="1800" b="0" i="0" dirty="0">
                <a:solidFill>
                  <a:srgbClr val="FFFFFF"/>
                </a:solidFill>
                <a:effectLst/>
                <a:latin typeface="Century Gothic" panose="020B0502020202020204" pitchFamily="34" charset="0"/>
              </a:rPr>
              <a:t>Θ</a:t>
            </a:r>
            <a:r>
              <a:rPr lang="en-US" sz="1800" b="0" i="0" dirty="0">
                <a:solidFill>
                  <a:srgbClr val="FFFFFF"/>
                </a:solidFill>
                <a:effectLst/>
                <a:latin typeface="Century Gothic" panose="020B0502020202020204" pitchFamily="34" charset="0"/>
              </a:rPr>
              <a:t> = [x</a:t>
            </a:r>
            <a:r>
              <a:rPr lang="en-US" sz="1800" b="0" i="0" baseline="-25000" dirty="0">
                <a:solidFill>
                  <a:srgbClr val="FFFFFF"/>
                </a:solidFill>
                <a:effectLst/>
                <a:latin typeface="Century Gothic" panose="020B0502020202020204" pitchFamily="34" charset="0"/>
              </a:rPr>
              <a:t>1</a:t>
            </a:r>
            <a:r>
              <a:rPr lang="ro-RO" sz="1800" dirty="0">
                <a:latin typeface="Century Gothic" panose="020B0502020202020204" pitchFamily="34" charset="0"/>
              </a:rPr>
              <a:t> ←</a:t>
            </a:r>
            <a:r>
              <a:rPr lang="en-US" sz="1800" dirty="0">
                <a:latin typeface="Century Gothic" panose="020B0502020202020204" pitchFamily="34" charset="0"/>
              </a:rPr>
              <a:t>t</a:t>
            </a:r>
            <a:r>
              <a:rPr lang="en-US" sz="1800" baseline="-25000" dirty="0">
                <a:latin typeface="Century Gothic" panose="020B0502020202020204" pitchFamily="34" charset="0"/>
              </a:rPr>
              <a:t>1</a:t>
            </a:r>
            <a:r>
              <a:rPr lang="en-US" sz="1800" dirty="0">
                <a:latin typeface="Century Gothic" panose="020B0502020202020204" pitchFamily="34" charset="0"/>
              </a:rPr>
              <a:t>, …, </a:t>
            </a:r>
            <a:r>
              <a:rPr lang="en-US" sz="1800" dirty="0" err="1">
                <a:latin typeface="Century Gothic" panose="020B0502020202020204" pitchFamily="34" charset="0"/>
              </a:rPr>
              <a:t>x</a:t>
            </a:r>
            <a:r>
              <a:rPr lang="en-US" sz="1800" baseline="-25000" dirty="0" err="1">
                <a:latin typeface="Century Gothic" panose="020B0502020202020204" pitchFamily="34" charset="0"/>
              </a:rPr>
              <a:t>k</a:t>
            </a:r>
            <a:r>
              <a:rPr lang="en-US" sz="1800" dirty="0">
                <a:latin typeface="Century Gothic" panose="020B0502020202020204" pitchFamily="34" charset="0"/>
              </a:rPr>
              <a:t> </a:t>
            </a:r>
            <a:r>
              <a:rPr lang="ro-RO" sz="1800" dirty="0">
                <a:latin typeface="Century Gothic" panose="020B0502020202020204" pitchFamily="34" charset="0"/>
              </a:rPr>
              <a:t>←</a:t>
            </a:r>
            <a:r>
              <a:rPr lang="en-US" sz="1800" dirty="0" err="1">
                <a:latin typeface="Century Gothic" panose="020B0502020202020204" pitchFamily="34" charset="0"/>
              </a:rPr>
              <a:t>t</a:t>
            </a:r>
            <a:r>
              <a:rPr lang="en-US" sz="1800" baseline="-25000" dirty="0" err="1">
                <a:latin typeface="Century Gothic" panose="020B0502020202020204" pitchFamily="34" charset="0"/>
              </a:rPr>
              <a:t>k</a:t>
            </a:r>
            <a:r>
              <a:rPr lang="en-US" sz="1800" dirty="0">
                <a:latin typeface="Century Gothic" panose="020B0502020202020204" pitchFamily="34" charset="0"/>
              </a:rPr>
              <a:t>], a substitution, representing a finite set of replacements of variables, where x</a:t>
            </a:r>
            <a:r>
              <a:rPr lang="en-US" sz="1800" baseline="-25000" dirty="0">
                <a:latin typeface="Century Gothic" panose="020B0502020202020204" pitchFamily="34" charset="0"/>
              </a:rPr>
              <a:t>1</a:t>
            </a:r>
            <a:r>
              <a:rPr lang="en-US" sz="1800" dirty="0">
                <a:latin typeface="Century Gothic" panose="020B0502020202020204" pitchFamily="34" charset="0"/>
              </a:rPr>
              <a:t>, …, </a:t>
            </a:r>
            <a:r>
              <a:rPr lang="en-US" sz="1800" dirty="0" err="1">
                <a:latin typeface="Century Gothic" panose="020B0502020202020204" pitchFamily="34" charset="0"/>
              </a:rPr>
              <a:t>x</a:t>
            </a:r>
            <a:r>
              <a:rPr lang="en-US" sz="1800" baseline="-25000" dirty="0" err="1">
                <a:latin typeface="Century Gothic" panose="020B0502020202020204" pitchFamily="34" charset="0"/>
              </a:rPr>
              <a:t>k</a:t>
            </a:r>
            <a:r>
              <a:rPr lang="en-US" sz="1800" dirty="0">
                <a:latin typeface="Century Gothic" panose="020B0502020202020204" pitchFamily="34" charset="0"/>
              </a:rPr>
              <a:t> are distinct variables, t</a:t>
            </a:r>
            <a:r>
              <a:rPr lang="en-US" sz="1800" baseline="-25000" dirty="0">
                <a:latin typeface="Century Gothic" panose="020B0502020202020204" pitchFamily="34" charset="0"/>
              </a:rPr>
              <a:t>1</a:t>
            </a:r>
            <a:r>
              <a:rPr lang="en-US" sz="1800" dirty="0">
                <a:latin typeface="Century Gothic" panose="020B0502020202020204" pitchFamily="34" charset="0"/>
              </a:rPr>
              <a:t>, …, </a:t>
            </a:r>
            <a:r>
              <a:rPr lang="en-US" sz="1800" dirty="0" err="1">
                <a:latin typeface="Century Gothic" panose="020B0502020202020204" pitchFamily="34" charset="0"/>
              </a:rPr>
              <a:t>t</a:t>
            </a:r>
            <a:r>
              <a:rPr lang="en-US" sz="1800" baseline="-25000" dirty="0" err="1">
                <a:latin typeface="Century Gothic" panose="020B0502020202020204" pitchFamily="34" charset="0"/>
              </a:rPr>
              <a:t>k</a:t>
            </a:r>
            <a:r>
              <a:rPr lang="en-US" sz="1800" dirty="0">
                <a:latin typeface="Century Gothic" panose="020B0502020202020204" pitchFamily="34" charset="0"/>
              </a:rPr>
              <a:t> are terms.</a:t>
            </a:r>
            <a:endParaRPr lang="en-US" sz="1800" dirty="0"/>
          </a:p>
        </p:txBody>
      </p:sp>
    </p:spTree>
    <p:extLst>
      <p:ext uri="{BB962C8B-B14F-4D97-AF65-F5344CB8AC3E}">
        <p14:creationId xmlns:p14="http://schemas.microsoft.com/office/powerpoint/2010/main" val="38877610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2AFEE65-2B85-4209-B47B-7B3852946512}"/>
              </a:ext>
            </a:extLst>
          </p:cNvPr>
          <p:cNvSpPr>
            <a:spLocks noGrp="1"/>
          </p:cNvSpPr>
          <p:nvPr>
            <p:ph type="title"/>
          </p:nvPr>
        </p:nvSpPr>
        <p:spPr/>
        <p:txBody>
          <a:bodyPr/>
          <a:lstStyle/>
          <a:p>
            <a:r>
              <a:rPr lang="ro-RO" dirty="0"/>
              <a:t>Problem </a:t>
            </a:r>
            <a:r>
              <a:rPr lang="ro-RO" dirty="0" err="1"/>
              <a:t>solution</a:t>
            </a:r>
            <a:endParaRPr lang="en-US" dirty="0"/>
          </a:p>
        </p:txBody>
      </p:sp>
      <p:sp>
        <p:nvSpPr>
          <p:cNvPr id="3" name="Substituent conținut 2">
            <a:extLst>
              <a:ext uri="{FF2B5EF4-FFF2-40B4-BE49-F238E27FC236}">
                <a16:creationId xmlns:a16="http://schemas.microsoft.com/office/drawing/2014/main" id="{B1EC566A-E671-4CED-8C8A-1EE843A327B6}"/>
              </a:ext>
            </a:extLst>
          </p:cNvPr>
          <p:cNvSpPr>
            <a:spLocks noGrp="1"/>
          </p:cNvSpPr>
          <p:nvPr>
            <p:ph idx="1"/>
          </p:nvPr>
        </p:nvSpPr>
        <p:spPr>
          <a:xfrm>
            <a:off x="680320" y="2353650"/>
            <a:ext cx="9613861" cy="4114261"/>
          </a:xfrm>
        </p:spPr>
        <p:txBody>
          <a:bodyPr>
            <a:normAutofit/>
          </a:bodyPr>
          <a:lstStyle/>
          <a:p>
            <a:r>
              <a:rPr lang="ro-RO" sz="1800" dirty="0" err="1"/>
              <a:t>We</a:t>
            </a:r>
            <a:r>
              <a:rPr lang="ro-RO" sz="1800" dirty="0"/>
              <a:t> </a:t>
            </a:r>
            <a:r>
              <a:rPr lang="ro-RO" sz="1800" dirty="0" err="1"/>
              <a:t>know</a:t>
            </a:r>
            <a:r>
              <a:rPr lang="ro-RO" sz="1800" dirty="0"/>
              <a:t> </a:t>
            </a:r>
            <a:r>
              <a:rPr lang="ro-RO" sz="1800" dirty="0" err="1"/>
              <a:t>that</a:t>
            </a:r>
            <a:r>
              <a:rPr lang="ro-RO" sz="1800" dirty="0"/>
              <a:t> U⟷V </a:t>
            </a:r>
            <a:r>
              <a:rPr lang="ro-RO" sz="1800" dirty="0">
                <a:latin typeface="Century Gothic" panose="020B0502020202020204" pitchFamily="34" charset="0"/>
              </a:rPr>
              <a:t>≡ (U → V) </a:t>
            </a:r>
            <a:r>
              <a:rPr lang="el-GR" sz="1800" dirty="0">
                <a:latin typeface="Century Gothic" panose="020B0502020202020204" pitchFamily="34" charset="0"/>
              </a:rPr>
              <a:t>Λ</a:t>
            </a:r>
            <a:r>
              <a:rPr lang="ro-RO" sz="1800" dirty="0">
                <a:latin typeface="Century Gothic" panose="020B0502020202020204" pitchFamily="34" charset="0"/>
              </a:rPr>
              <a:t> (</a:t>
            </a:r>
            <a:r>
              <a:rPr lang="en-US" sz="1800" dirty="0">
                <a:latin typeface="Century Gothic" panose="020B0502020202020204" pitchFamily="34" charset="0"/>
              </a:rPr>
              <a:t>V </a:t>
            </a:r>
            <a:r>
              <a:rPr lang="ro-RO" sz="1800" dirty="0">
                <a:latin typeface="Century Gothic" panose="020B0502020202020204" pitchFamily="34" charset="0"/>
              </a:rPr>
              <a:t>→ </a:t>
            </a:r>
            <a:r>
              <a:rPr lang="en-US" sz="1800" dirty="0">
                <a:latin typeface="Century Gothic" panose="020B0502020202020204" pitchFamily="34" charset="0"/>
              </a:rPr>
              <a:t>U</a:t>
            </a:r>
            <a:r>
              <a:rPr lang="ro-RO" sz="1800" dirty="0">
                <a:latin typeface="Century Gothic" panose="020B0502020202020204" pitchFamily="34" charset="0"/>
              </a:rPr>
              <a:t>)</a:t>
            </a:r>
          </a:p>
          <a:p>
            <a:r>
              <a:rPr lang="ro-RO" sz="1800" dirty="0">
                <a:latin typeface="Century Gothic" panose="020B0502020202020204" pitchFamily="34" charset="0"/>
              </a:rPr>
              <a:t>U</a:t>
            </a:r>
            <a:r>
              <a:rPr lang="ro-RO" sz="1800" baseline="-25000" dirty="0">
                <a:latin typeface="Century Gothic" panose="020B0502020202020204" pitchFamily="34" charset="0"/>
              </a:rPr>
              <a:t>6</a:t>
            </a:r>
            <a:r>
              <a:rPr lang="ro-RO" sz="1800" dirty="0">
                <a:latin typeface="Century Gothic" panose="020B0502020202020204" pitchFamily="34" charset="0"/>
              </a:rPr>
              <a:t> = (∀y)(∀x)P(</a:t>
            </a:r>
            <a:r>
              <a:rPr lang="ro-RO" sz="1800" dirty="0" err="1">
                <a:latin typeface="Century Gothic" panose="020B0502020202020204" pitchFamily="34" charset="0"/>
              </a:rPr>
              <a:t>x,y</a:t>
            </a:r>
            <a:r>
              <a:rPr lang="ro-RO" sz="1800" dirty="0">
                <a:latin typeface="Century Gothic" panose="020B0502020202020204" pitchFamily="34" charset="0"/>
              </a:rPr>
              <a:t>)</a:t>
            </a:r>
            <a:r>
              <a:rPr lang="ro-RO" sz="1800" dirty="0"/>
              <a:t> ⟷ (</a:t>
            </a:r>
            <a:r>
              <a:rPr lang="ro-RO" sz="1800" dirty="0">
                <a:latin typeface="Century Gothic" panose="020B0502020202020204" pitchFamily="34" charset="0"/>
              </a:rPr>
              <a:t>∀x)(∃y)P(</a:t>
            </a:r>
            <a:r>
              <a:rPr lang="ro-RO" sz="1800" dirty="0" err="1">
                <a:latin typeface="Century Gothic" panose="020B0502020202020204" pitchFamily="34" charset="0"/>
              </a:rPr>
              <a:t>x,y</a:t>
            </a:r>
            <a:r>
              <a:rPr lang="ro-RO" sz="1800" dirty="0">
                <a:latin typeface="Century Gothic" panose="020B0502020202020204" pitchFamily="34" charset="0"/>
              </a:rPr>
              <a:t>) ≡ </a:t>
            </a:r>
            <a:r>
              <a:rPr lang="ro-RO" sz="1800" dirty="0">
                <a:solidFill>
                  <a:schemeClr val="accent1">
                    <a:lumMod val="60000"/>
                    <a:lumOff val="40000"/>
                  </a:schemeClr>
                </a:solidFill>
                <a:latin typeface="Century Gothic" panose="020B0502020202020204" pitchFamily="34" charset="0"/>
              </a:rPr>
              <a:t>((∀y)(∀x)P(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 →</a:t>
            </a:r>
            <a:r>
              <a:rPr lang="ro-RO" sz="1800" dirty="0">
                <a:solidFill>
                  <a:schemeClr val="accent1">
                    <a:lumMod val="60000"/>
                    <a:lumOff val="40000"/>
                  </a:schemeClr>
                </a:solidFill>
              </a:rPr>
              <a:t> (</a:t>
            </a:r>
            <a:r>
              <a:rPr lang="ro-RO" sz="1800" dirty="0">
                <a:solidFill>
                  <a:schemeClr val="accent1">
                    <a:lumMod val="60000"/>
                    <a:lumOff val="40000"/>
                  </a:schemeClr>
                </a:solidFill>
                <a:latin typeface="Century Gothic" panose="020B0502020202020204" pitchFamily="34" charset="0"/>
              </a:rPr>
              <a:t>∀x)(∃y)P(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 </a:t>
            </a:r>
            <a:r>
              <a:rPr lang="el-GR" sz="1800" dirty="0">
                <a:latin typeface="Century Gothic" panose="020B0502020202020204" pitchFamily="34" charset="0"/>
              </a:rPr>
              <a:t>Λ</a:t>
            </a:r>
            <a:r>
              <a:rPr lang="ro-RO" sz="1800" dirty="0">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a:t>
            </a:r>
            <a:r>
              <a:rPr lang="ro-RO" sz="1800" dirty="0">
                <a:solidFill>
                  <a:schemeClr val="accent5">
                    <a:lumMod val="60000"/>
                    <a:lumOff val="40000"/>
                  </a:schemeClr>
                </a:solidFill>
              </a:rPr>
              <a:t>(</a:t>
            </a:r>
            <a:r>
              <a:rPr lang="ro-RO" sz="1800" dirty="0">
                <a:solidFill>
                  <a:schemeClr val="accent5">
                    <a:lumMod val="60000"/>
                    <a:lumOff val="40000"/>
                  </a:schemeClr>
                </a:solidFill>
                <a:latin typeface="Century Gothic" panose="020B0502020202020204" pitchFamily="34" charset="0"/>
              </a:rPr>
              <a:t>∀x)(∃y)P(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a:t>
            </a:r>
            <a:r>
              <a:rPr lang="en-US" sz="1800" dirty="0">
                <a:solidFill>
                  <a:schemeClr val="accent5">
                    <a:lumMod val="60000"/>
                    <a:lumOff val="40000"/>
                  </a:schemeClr>
                </a:solidFill>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a:t>
            </a:r>
            <a:r>
              <a:rPr lang="en-US" sz="1800" dirty="0">
                <a:solidFill>
                  <a:schemeClr val="accent5">
                    <a:lumMod val="60000"/>
                    <a:lumOff val="40000"/>
                  </a:schemeClr>
                </a:solidFill>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(∀y)(∀x)P(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 </a:t>
            </a:r>
          </a:p>
          <a:p>
            <a:r>
              <a:rPr lang="ro-RO" sz="1800" dirty="0"/>
              <a:t>├</a:t>
            </a:r>
            <a:r>
              <a:rPr lang="ro-RO" sz="1800" baseline="30000" dirty="0"/>
              <a:t>?</a:t>
            </a:r>
            <a:r>
              <a:rPr lang="ro-RO" sz="1800" dirty="0">
                <a:solidFill>
                  <a:srgbClr val="00B0F0"/>
                </a:solidFill>
                <a:latin typeface="Century Gothic" panose="020B0502020202020204" pitchFamily="34" charset="0"/>
              </a:rPr>
              <a:t> </a:t>
            </a:r>
            <a:r>
              <a:rPr lang="ro-RO" sz="1800" dirty="0">
                <a:solidFill>
                  <a:schemeClr val="accent1">
                    <a:lumMod val="60000"/>
                    <a:lumOff val="40000"/>
                  </a:schemeClr>
                </a:solidFill>
                <a:latin typeface="Century Gothic" panose="020B0502020202020204" pitchFamily="34" charset="0"/>
              </a:rPr>
              <a:t>((∀y)(∀x)P(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 →</a:t>
            </a:r>
            <a:r>
              <a:rPr lang="ro-RO" sz="1800" dirty="0">
                <a:solidFill>
                  <a:schemeClr val="accent1">
                    <a:lumMod val="60000"/>
                    <a:lumOff val="40000"/>
                  </a:schemeClr>
                </a:solidFill>
              </a:rPr>
              <a:t> (</a:t>
            </a:r>
            <a:r>
              <a:rPr lang="ro-RO" sz="1800" dirty="0">
                <a:solidFill>
                  <a:schemeClr val="accent1">
                    <a:lumMod val="60000"/>
                    <a:lumOff val="40000"/>
                  </a:schemeClr>
                </a:solidFill>
                <a:latin typeface="Century Gothic" panose="020B0502020202020204" pitchFamily="34" charset="0"/>
              </a:rPr>
              <a:t>∀x)(∃y)P(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 </a:t>
            </a:r>
            <a:r>
              <a:rPr lang="el-GR" sz="1800" dirty="0">
                <a:latin typeface="Century Gothic" panose="020B0502020202020204" pitchFamily="34" charset="0"/>
              </a:rPr>
              <a:t>Λ</a:t>
            </a:r>
            <a:r>
              <a:rPr lang="ro-RO" sz="1800" dirty="0">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a:t>
            </a:r>
            <a:r>
              <a:rPr lang="ro-RO" sz="1800" dirty="0">
                <a:solidFill>
                  <a:schemeClr val="accent5">
                    <a:lumMod val="60000"/>
                    <a:lumOff val="40000"/>
                  </a:schemeClr>
                </a:solidFill>
              </a:rPr>
              <a:t>(</a:t>
            </a:r>
            <a:r>
              <a:rPr lang="ro-RO" sz="1800" dirty="0">
                <a:solidFill>
                  <a:schemeClr val="accent5">
                    <a:lumMod val="60000"/>
                    <a:lumOff val="40000"/>
                  </a:schemeClr>
                </a:solidFill>
                <a:latin typeface="Century Gothic" panose="020B0502020202020204" pitchFamily="34" charset="0"/>
              </a:rPr>
              <a:t>∀x)(∃y)P(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a:t>
            </a:r>
            <a:r>
              <a:rPr lang="en-US" sz="1800" dirty="0">
                <a:solidFill>
                  <a:schemeClr val="accent5">
                    <a:lumMod val="60000"/>
                    <a:lumOff val="40000"/>
                  </a:schemeClr>
                </a:solidFill>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a:t>
            </a:r>
            <a:r>
              <a:rPr lang="en-US" sz="1800" dirty="0">
                <a:solidFill>
                  <a:schemeClr val="accent5">
                    <a:lumMod val="60000"/>
                    <a:lumOff val="40000"/>
                  </a:schemeClr>
                </a:solidFill>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(∀y)(∀x)P(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  </a:t>
            </a:r>
            <a:r>
              <a:rPr lang="ro-RO" sz="1800" dirty="0">
                <a:latin typeface="Century Gothic" panose="020B0502020202020204" pitchFamily="34" charset="0"/>
              </a:rPr>
              <a:t>=&gt;</a:t>
            </a:r>
          </a:p>
          <a:p>
            <a:pPr marL="0" indent="0">
              <a:buNone/>
            </a:pPr>
            <a:r>
              <a:rPr lang="en-US" sz="1800" b="0" i="0" dirty="0">
                <a:solidFill>
                  <a:srgbClr val="FFFFFF"/>
                </a:solidFill>
                <a:effectLst/>
                <a:latin typeface="Century Gothic" panose="020B0502020202020204" pitchFamily="34" charset="0"/>
              </a:rPr>
              <a:t>¬U</a:t>
            </a:r>
            <a:r>
              <a:rPr lang="en-US" sz="1800" b="0" i="0" baseline="-25000" dirty="0">
                <a:solidFill>
                  <a:srgbClr val="FFFFFF"/>
                </a:solidFill>
                <a:effectLst/>
                <a:latin typeface="Century Gothic" panose="020B0502020202020204" pitchFamily="34" charset="0"/>
              </a:rPr>
              <a:t>6</a:t>
            </a:r>
            <a:r>
              <a:rPr lang="en-US" sz="1800" b="0" i="0" dirty="0">
                <a:solidFill>
                  <a:srgbClr val="FFFFFF"/>
                </a:solidFill>
                <a:effectLst/>
                <a:latin typeface="Century Gothic" panose="020B0502020202020204" pitchFamily="34" charset="0"/>
              </a:rPr>
              <a:t> = ¬</a:t>
            </a:r>
            <a:r>
              <a:rPr lang="ro-RO" sz="1800" dirty="0">
                <a:solidFill>
                  <a:srgbClr val="00B0F0"/>
                </a:solidFill>
                <a:latin typeface="Century Gothic" panose="020B0502020202020204" pitchFamily="34" charset="0"/>
              </a:rPr>
              <a:t> </a:t>
            </a:r>
            <a:r>
              <a:rPr lang="ro-RO" sz="1800" dirty="0">
                <a:latin typeface="Century Gothic" panose="020B0502020202020204" pitchFamily="34" charset="0"/>
              </a:rPr>
              <a:t>(</a:t>
            </a:r>
            <a:r>
              <a:rPr lang="en-US" sz="1800" dirty="0">
                <a:latin typeface="Century Gothic" panose="020B0502020202020204" pitchFamily="34" charset="0"/>
              </a:rPr>
              <a:t> </a:t>
            </a:r>
            <a:r>
              <a:rPr lang="ro-RO" sz="1800" dirty="0">
                <a:latin typeface="Century Gothic" panose="020B0502020202020204" pitchFamily="34" charset="0"/>
              </a:rPr>
              <a:t>(∀y)(∀x)P(</a:t>
            </a:r>
            <a:r>
              <a:rPr lang="ro-RO" sz="1800" dirty="0" err="1">
                <a:latin typeface="Century Gothic" panose="020B0502020202020204" pitchFamily="34" charset="0"/>
              </a:rPr>
              <a:t>x,y</a:t>
            </a:r>
            <a:r>
              <a:rPr lang="ro-RO" sz="1800" dirty="0">
                <a:latin typeface="Century Gothic" panose="020B0502020202020204" pitchFamily="34" charset="0"/>
              </a:rPr>
              <a:t>) →</a:t>
            </a:r>
            <a:r>
              <a:rPr lang="ro-RO" sz="1800" dirty="0"/>
              <a:t> (</a:t>
            </a:r>
            <a:r>
              <a:rPr lang="ro-RO" sz="1800" dirty="0">
                <a:latin typeface="Century Gothic" panose="020B0502020202020204" pitchFamily="34" charset="0"/>
              </a:rPr>
              <a:t>∀x)(∃y)P(</a:t>
            </a:r>
            <a:r>
              <a:rPr lang="ro-RO" sz="1800" dirty="0" err="1">
                <a:latin typeface="Century Gothic" panose="020B0502020202020204" pitchFamily="34" charset="0"/>
              </a:rPr>
              <a:t>x,y</a:t>
            </a:r>
            <a:r>
              <a:rPr lang="ro-RO" sz="1800" dirty="0">
                <a:latin typeface="Century Gothic" panose="020B0502020202020204" pitchFamily="34" charset="0"/>
              </a:rPr>
              <a:t>)) </a:t>
            </a:r>
            <a:r>
              <a:rPr lang="el-GR" sz="1800" dirty="0">
                <a:latin typeface="Century Gothic" panose="020B0502020202020204" pitchFamily="34" charset="0"/>
              </a:rPr>
              <a:t>Λ</a:t>
            </a:r>
            <a:r>
              <a:rPr lang="ro-RO" sz="1800" dirty="0">
                <a:latin typeface="Century Gothic" panose="020B0502020202020204" pitchFamily="34" charset="0"/>
              </a:rPr>
              <a:t> (</a:t>
            </a:r>
            <a:r>
              <a:rPr lang="ro-RO" sz="1800" dirty="0"/>
              <a:t>(</a:t>
            </a:r>
            <a:r>
              <a:rPr lang="ro-RO" sz="1800" dirty="0">
                <a:latin typeface="Century Gothic" panose="020B0502020202020204" pitchFamily="34" charset="0"/>
              </a:rPr>
              <a:t>∀x)(∃y)P(</a:t>
            </a:r>
            <a:r>
              <a:rPr lang="ro-RO" sz="1800" dirty="0" err="1">
                <a:latin typeface="Century Gothic" panose="020B0502020202020204" pitchFamily="34" charset="0"/>
              </a:rPr>
              <a:t>x,y</a:t>
            </a:r>
            <a:r>
              <a:rPr lang="ro-RO" sz="1800" dirty="0">
                <a:latin typeface="Century Gothic" panose="020B0502020202020204" pitchFamily="34" charset="0"/>
              </a:rPr>
              <a:t>)</a:t>
            </a:r>
            <a:r>
              <a:rPr lang="en-US" sz="1800" dirty="0">
                <a:latin typeface="Century Gothic" panose="020B0502020202020204" pitchFamily="34" charset="0"/>
              </a:rPr>
              <a:t> </a:t>
            </a:r>
            <a:r>
              <a:rPr lang="ro-RO" sz="1800" dirty="0">
                <a:latin typeface="Century Gothic" panose="020B0502020202020204" pitchFamily="34" charset="0"/>
              </a:rPr>
              <a:t>→</a:t>
            </a:r>
            <a:r>
              <a:rPr lang="en-US" sz="1800" dirty="0">
                <a:latin typeface="Century Gothic" panose="020B0502020202020204" pitchFamily="34" charset="0"/>
              </a:rPr>
              <a:t> </a:t>
            </a:r>
            <a:r>
              <a:rPr lang="ro-RO" sz="1800" dirty="0">
                <a:latin typeface="Century Gothic" panose="020B0502020202020204" pitchFamily="34" charset="0"/>
              </a:rPr>
              <a:t>(∀y)(∀x)P(</a:t>
            </a:r>
            <a:r>
              <a:rPr lang="ro-RO" sz="1800" dirty="0" err="1">
                <a:latin typeface="Century Gothic" panose="020B0502020202020204" pitchFamily="34" charset="0"/>
              </a:rPr>
              <a:t>x,y</a:t>
            </a:r>
            <a:r>
              <a:rPr lang="ro-RO" sz="1800" dirty="0">
                <a:latin typeface="Century Gothic" panose="020B0502020202020204" pitchFamily="34" charset="0"/>
              </a:rPr>
              <a:t>)</a:t>
            </a:r>
            <a:r>
              <a:rPr lang="en-US" sz="1800" dirty="0">
                <a:latin typeface="Century Gothic" panose="020B0502020202020204" pitchFamily="34" charset="0"/>
              </a:rPr>
              <a:t> </a:t>
            </a:r>
            <a:r>
              <a:rPr lang="ro-RO" sz="1800" dirty="0">
                <a:latin typeface="Century Gothic" panose="020B0502020202020204" pitchFamily="34" charset="0"/>
              </a:rPr>
              <a:t>)</a:t>
            </a:r>
            <a:endParaRPr lang="en-US" sz="1800" dirty="0">
              <a:latin typeface="Century Gothic" panose="020B0502020202020204" pitchFamily="34" charset="0"/>
            </a:endParaRPr>
          </a:p>
          <a:p>
            <a:pPr marL="0" indent="0" algn="ctr">
              <a:buNone/>
            </a:pPr>
            <a:r>
              <a:rPr lang="en-US" sz="1800" dirty="0">
                <a:latin typeface="Century Gothic" panose="020B0502020202020204" pitchFamily="34" charset="0"/>
              </a:rPr>
              <a:t>(we replace “</a:t>
            </a:r>
            <a:r>
              <a:rPr lang="ro-RO" sz="1800" dirty="0">
                <a:latin typeface="Century Gothic" panose="020B0502020202020204" pitchFamily="34" charset="0"/>
              </a:rPr>
              <a:t>→</a:t>
            </a:r>
            <a:r>
              <a:rPr lang="en-US" sz="1800" dirty="0">
                <a:latin typeface="Century Gothic" panose="020B0502020202020204" pitchFamily="34" charset="0"/>
              </a:rPr>
              <a:t>” by the rule U</a:t>
            </a:r>
            <a:r>
              <a:rPr lang="ro-RO" sz="1800" dirty="0">
                <a:latin typeface="Century Gothic" panose="020B0502020202020204" pitchFamily="34" charset="0"/>
              </a:rPr>
              <a:t> →</a:t>
            </a:r>
            <a:r>
              <a:rPr lang="en-US" sz="1800" dirty="0">
                <a:latin typeface="Century Gothic" panose="020B0502020202020204" pitchFamily="34" charset="0"/>
              </a:rPr>
              <a:t> V ≡</a:t>
            </a:r>
            <a:r>
              <a:rPr lang="en-US" sz="1800" dirty="0">
                <a:solidFill>
                  <a:srgbClr val="FFFFFF"/>
                </a:solidFill>
                <a:latin typeface="Century Gothic" panose="020B0502020202020204" pitchFamily="34" charset="0"/>
              </a:rPr>
              <a:t>¬(</a:t>
            </a:r>
            <a:r>
              <a:rPr lang="en-US" sz="1800" dirty="0">
                <a:latin typeface="Century Gothic" panose="020B0502020202020204" pitchFamily="34" charset="0"/>
              </a:rPr>
              <a:t> U</a:t>
            </a:r>
            <a:r>
              <a:rPr lang="el-GR" sz="1800" dirty="0">
                <a:latin typeface="Century Gothic" panose="020B0502020202020204" pitchFamily="34" charset="0"/>
              </a:rPr>
              <a:t> Λ</a:t>
            </a:r>
            <a:r>
              <a:rPr lang="en-US" sz="1800" dirty="0">
                <a:latin typeface="Century Gothic" panose="020B0502020202020204" pitchFamily="34" charset="0"/>
              </a:rPr>
              <a:t> (</a:t>
            </a:r>
            <a:r>
              <a:rPr lang="en-US" sz="1800" dirty="0">
                <a:solidFill>
                  <a:srgbClr val="FFFFFF"/>
                </a:solidFill>
                <a:latin typeface="Century Gothic" panose="020B0502020202020204" pitchFamily="34" charset="0"/>
              </a:rPr>
              <a:t>¬V</a:t>
            </a:r>
            <a:r>
              <a:rPr lang="en-US" sz="1800" dirty="0">
                <a:latin typeface="Century Gothic" panose="020B0502020202020204" pitchFamily="34" charset="0"/>
              </a:rPr>
              <a:t>) )</a:t>
            </a:r>
          </a:p>
          <a:p>
            <a:pPr marL="0" indent="0">
              <a:buNone/>
            </a:pPr>
            <a:r>
              <a:rPr lang="en-US" sz="1800" dirty="0">
                <a:latin typeface="Century Gothic" panose="020B0502020202020204" pitchFamily="34" charset="0"/>
              </a:rPr>
              <a:t>≡</a:t>
            </a:r>
            <a:r>
              <a:rPr lang="en-US" sz="1800" dirty="0">
                <a:solidFill>
                  <a:schemeClr val="accent1">
                    <a:lumMod val="60000"/>
                    <a:lumOff val="40000"/>
                  </a:schemeClr>
                </a:solidFill>
                <a:latin typeface="Century Gothic" panose="020B0502020202020204" pitchFamily="34" charset="0"/>
              </a:rPr>
              <a:t> </a:t>
            </a:r>
            <a:r>
              <a:rPr lang="en-US" sz="1800" dirty="0">
                <a:solidFill>
                  <a:srgbClr val="FFFFFF"/>
                </a:solidFill>
                <a:latin typeface="Century Gothic" panose="020B0502020202020204" pitchFamily="34" charset="0"/>
              </a:rPr>
              <a:t>¬</a:t>
            </a:r>
            <a:r>
              <a:rPr lang="en-US" sz="1800" dirty="0">
                <a:solidFill>
                  <a:schemeClr val="accent1">
                    <a:lumMod val="60000"/>
                    <a:lumOff val="40000"/>
                  </a:schemeClr>
                </a:solidFill>
                <a:latin typeface="Century Gothic" panose="020B0502020202020204" pitchFamily="34" charset="0"/>
              </a:rPr>
              <a:t> </a:t>
            </a:r>
            <a:r>
              <a:rPr lang="en-US" sz="1800" dirty="0">
                <a:latin typeface="Century Gothic" panose="020B0502020202020204" pitchFamily="34" charset="0"/>
              </a:rPr>
              <a:t>(</a:t>
            </a:r>
            <a:r>
              <a:rPr lang="en-US" sz="1800" dirty="0">
                <a:solidFill>
                  <a:schemeClr val="accent1">
                    <a:lumMod val="60000"/>
                    <a:lumOff val="40000"/>
                  </a:schemeClr>
                </a:solidFill>
                <a:latin typeface="Century Gothic" panose="020B0502020202020204" pitchFamily="34" charset="0"/>
              </a:rPr>
              <a:t>¬( </a:t>
            </a:r>
            <a:r>
              <a:rPr lang="ro-RO" sz="1800" dirty="0">
                <a:solidFill>
                  <a:schemeClr val="accent1">
                    <a:lumMod val="60000"/>
                    <a:lumOff val="40000"/>
                  </a:schemeClr>
                </a:solidFill>
                <a:latin typeface="Century Gothic" panose="020B0502020202020204" pitchFamily="34" charset="0"/>
              </a:rPr>
              <a:t>(∀y)(∀x)P(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 </a:t>
            </a:r>
            <a:r>
              <a:rPr lang="el-GR" sz="1800" dirty="0">
                <a:solidFill>
                  <a:schemeClr val="accent1">
                    <a:lumMod val="60000"/>
                    <a:lumOff val="40000"/>
                  </a:schemeClr>
                </a:solidFill>
                <a:latin typeface="Century Gothic" panose="020B0502020202020204" pitchFamily="34" charset="0"/>
              </a:rPr>
              <a:t>Λ</a:t>
            </a:r>
            <a:r>
              <a:rPr lang="ro-RO" sz="1800" dirty="0">
                <a:solidFill>
                  <a:schemeClr val="accent1">
                    <a:lumMod val="60000"/>
                    <a:lumOff val="40000"/>
                  </a:schemeClr>
                </a:solidFill>
              </a:rPr>
              <a:t> (</a:t>
            </a:r>
            <a:r>
              <a:rPr lang="ro-RO" sz="1800" dirty="0">
                <a:solidFill>
                  <a:schemeClr val="accent1">
                    <a:lumMod val="60000"/>
                    <a:lumOff val="40000"/>
                  </a:schemeClr>
                </a:solidFill>
                <a:latin typeface="Century Gothic" panose="020B0502020202020204" pitchFamily="34" charset="0"/>
              </a:rPr>
              <a:t>∃x)(∀y)</a:t>
            </a:r>
            <a:r>
              <a:rPr lang="en-US" sz="1800" dirty="0">
                <a:solidFill>
                  <a:srgbClr val="FFFFFF"/>
                </a:solidFill>
                <a:latin typeface="Century Gothic" panose="020B0502020202020204" pitchFamily="34" charset="0"/>
              </a:rPr>
              <a:t> </a:t>
            </a:r>
            <a:r>
              <a:rPr lang="en-US" sz="1800" dirty="0">
                <a:solidFill>
                  <a:schemeClr val="accent1">
                    <a:lumMod val="60000"/>
                    <a:lumOff val="40000"/>
                  </a:schemeClr>
                </a:solidFill>
                <a:latin typeface="Century Gothic" panose="020B0502020202020204" pitchFamily="34" charset="0"/>
              </a:rPr>
              <a:t>¬</a:t>
            </a:r>
            <a:r>
              <a:rPr lang="ro-RO" sz="1800" dirty="0">
                <a:solidFill>
                  <a:schemeClr val="accent1">
                    <a:lumMod val="60000"/>
                    <a:lumOff val="40000"/>
                  </a:schemeClr>
                </a:solidFill>
                <a:latin typeface="Century Gothic" panose="020B0502020202020204" pitchFamily="34" charset="0"/>
              </a:rPr>
              <a:t>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 </a:t>
            </a:r>
            <a:r>
              <a:rPr lang="el-GR" sz="1800" dirty="0">
                <a:latin typeface="Century Gothic" panose="020B0502020202020204" pitchFamily="34" charset="0"/>
              </a:rPr>
              <a:t>Λ</a:t>
            </a:r>
            <a:r>
              <a:rPr lang="en-US" sz="1800" dirty="0">
                <a:latin typeface="Century Gothic" panose="020B0502020202020204" pitchFamily="34" charset="0"/>
              </a:rPr>
              <a:t> </a:t>
            </a:r>
            <a:r>
              <a:rPr lang="en-US" sz="1800" dirty="0">
                <a:solidFill>
                  <a:schemeClr val="accent5">
                    <a:lumMod val="60000"/>
                    <a:lumOff val="40000"/>
                  </a:schemeClr>
                </a:solidFill>
                <a:latin typeface="Century Gothic" panose="020B0502020202020204" pitchFamily="34" charset="0"/>
              </a:rPr>
              <a:t>¬</a:t>
            </a:r>
            <a:r>
              <a:rPr lang="ro-RO" sz="1800" dirty="0">
                <a:solidFill>
                  <a:schemeClr val="accent5">
                    <a:lumMod val="60000"/>
                    <a:lumOff val="40000"/>
                  </a:schemeClr>
                </a:solidFill>
                <a:latin typeface="Century Gothic" panose="020B0502020202020204" pitchFamily="34" charset="0"/>
              </a:rPr>
              <a:t>(</a:t>
            </a:r>
            <a:r>
              <a:rPr lang="ro-RO" sz="1800" dirty="0">
                <a:solidFill>
                  <a:schemeClr val="accent5">
                    <a:lumMod val="60000"/>
                    <a:lumOff val="40000"/>
                  </a:schemeClr>
                </a:solidFill>
              </a:rPr>
              <a:t>(</a:t>
            </a:r>
            <a:r>
              <a:rPr lang="ro-RO" sz="1800" dirty="0">
                <a:solidFill>
                  <a:schemeClr val="accent5">
                    <a:lumMod val="60000"/>
                    <a:lumOff val="40000"/>
                  </a:schemeClr>
                </a:solidFill>
                <a:latin typeface="Century Gothic" panose="020B0502020202020204" pitchFamily="34" charset="0"/>
              </a:rPr>
              <a:t>∀x)(∃y)P(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a:t>
            </a:r>
            <a:r>
              <a:rPr lang="en-US" sz="1800" dirty="0">
                <a:solidFill>
                  <a:schemeClr val="accent5">
                    <a:lumMod val="60000"/>
                    <a:lumOff val="40000"/>
                  </a:schemeClr>
                </a:solidFill>
                <a:latin typeface="Century Gothic" panose="020B0502020202020204" pitchFamily="34" charset="0"/>
              </a:rPr>
              <a:t> </a:t>
            </a:r>
            <a:r>
              <a:rPr lang="el-GR" sz="1800" dirty="0">
                <a:solidFill>
                  <a:schemeClr val="accent5">
                    <a:lumMod val="60000"/>
                    <a:lumOff val="40000"/>
                  </a:schemeClr>
                </a:solidFill>
                <a:latin typeface="Century Gothic" panose="020B0502020202020204" pitchFamily="34" charset="0"/>
              </a:rPr>
              <a:t>Λ</a:t>
            </a:r>
            <a:r>
              <a:rPr lang="en-US" sz="1800" dirty="0">
                <a:solidFill>
                  <a:schemeClr val="accent5">
                    <a:lumMod val="60000"/>
                    <a:lumOff val="40000"/>
                  </a:schemeClr>
                </a:solidFill>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(∃y)(∃x)</a:t>
            </a:r>
            <a:r>
              <a:rPr lang="en-US" sz="1800" dirty="0">
                <a:solidFill>
                  <a:schemeClr val="accent5">
                    <a:lumMod val="60000"/>
                    <a:lumOff val="40000"/>
                  </a:schemeClr>
                </a:solidFill>
                <a:latin typeface="Century Gothic" panose="020B0502020202020204" pitchFamily="34" charset="0"/>
              </a:rPr>
              <a:t>¬</a:t>
            </a:r>
            <a:r>
              <a:rPr lang="ro-RO" sz="1800" dirty="0">
                <a:solidFill>
                  <a:schemeClr val="accent5">
                    <a:lumMod val="60000"/>
                    <a:lumOff val="40000"/>
                  </a:schemeClr>
                </a:solidFill>
                <a:latin typeface="Century Gothic" panose="020B0502020202020204" pitchFamily="34" charset="0"/>
              </a:rPr>
              <a:t>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a:t>
            </a:r>
            <a:r>
              <a:rPr lang="en-US" sz="1800" dirty="0">
                <a:latin typeface="Century Gothic" panose="020B0502020202020204" pitchFamily="34" charset="0"/>
              </a:rPr>
              <a:t> ) ≡</a:t>
            </a:r>
          </a:p>
          <a:p>
            <a:pPr marL="0" indent="0">
              <a:buNone/>
            </a:pPr>
            <a:r>
              <a:rPr lang="en-US" sz="1800" dirty="0">
                <a:latin typeface="Century Gothic" panose="020B0502020202020204" pitchFamily="34" charset="0"/>
              </a:rPr>
              <a:t>≡ </a:t>
            </a:r>
            <a:r>
              <a:rPr lang="en-US" sz="1800" dirty="0">
                <a:solidFill>
                  <a:schemeClr val="accent1">
                    <a:lumMod val="60000"/>
                    <a:lumOff val="40000"/>
                  </a:schemeClr>
                </a:solidFill>
                <a:latin typeface="Century Gothic" panose="020B0502020202020204" pitchFamily="34" charset="0"/>
              </a:rPr>
              <a:t>( </a:t>
            </a:r>
            <a:r>
              <a:rPr lang="ro-RO" sz="1800" dirty="0">
                <a:solidFill>
                  <a:schemeClr val="accent1">
                    <a:lumMod val="60000"/>
                    <a:lumOff val="40000"/>
                  </a:schemeClr>
                </a:solidFill>
                <a:latin typeface="Century Gothic" panose="020B0502020202020204" pitchFamily="34" charset="0"/>
              </a:rPr>
              <a:t>(∀y)(∀x)P(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 </a:t>
            </a:r>
            <a:r>
              <a:rPr lang="el-GR" sz="1800" dirty="0">
                <a:solidFill>
                  <a:schemeClr val="accent1">
                    <a:lumMod val="60000"/>
                    <a:lumOff val="40000"/>
                  </a:schemeClr>
                </a:solidFill>
                <a:latin typeface="Century Gothic" panose="020B0502020202020204" pitchFamily="34" charset="0"/>
              </a:rPr>
              <a:t>Λ</a:t>
            </a:r>
            <a:r>
              <a:rPr lang="ro-RO" sz="1800" dirty="0">
                <a:solidFill>
                  <a:schemeClr val="accent1">
                    <a:lumMod val="60000"/>
                    <a:lumOff val="40000"/>
                  </a:schemeClr>
                </a:solidFill>
              </a:rPr>
              <a:t> (</a:t>
            </a:r>
            <a:r>
              <a:rPr lang="ro-RO" sz="1800" dirty="0">
                <a:solidFill>
                  <a:schemeClr val="accent1">
                    <a:lumMod val="60000"/>
                    <a:lumOff val="40000"/>
                  </a:schemeClr>
                </a:solidFill>
                <a:latin typeface="Century Gothic" panose="020B0502020202020204" pitchFamily="34" charset="0"/>
              </a:rPr>
              <a:t>∃x)(∀y)</a:t>
            </a:r>
            <a:r>
              <a:rPr lang="en-US" sz="1800" dirty="0">
                <a:solidFill>
                  <a:srgbClr val="FFFFFF"/>
                </a:solidFill>
                <a:latin typeface="Century Gothic" panose="020B0502020202020204" pitchFamily="34" charset="0"/>
              </a:rPr>
              <a:t> </a:t>
            </a:r>
            <a:r>
              <a:rPr lang="en-US" sz="1800" dirty="0">
                <a:solidFill>
                  <a:schemeClr val="accent1">
                    <a:lumMod val="60000"/>
                    <a:lumOff val="40000"/>
                  </a:schemeClr>
                </a:solidFill>
                <a:latin typeface="Century Gothic" panose="020B0502020202020204" pitchFamily="34" charset="0"/>
              </a:rPr>
              <a:t>¬</a:t>
            </a:r>
            <a:r>
              <a:rPr lang="ro-RO" sz="1800" dirty="0">
                <a:solidFill>
                  <a:schemeClr val="accent1">
                    <a:lumMod val="60000"/>
                    <a:lumOff val="40000"/>
                  </a:schemeClr>
                </a:solidFill>
                <a:latin typeface="Century Gothic" panose="020B0502020202020204" pitchFamily="34" charset="0"/>
              </a:rPr>
              <a:t>P(</a:t>
            </a:r>
            <a:r>
              <a:rPr lang="ro-RO" sz="1800" dirty="0" err="1">
                <a:solidFill>
                  <a:schemeClr val="accent1">
                    <a:lumMod val="60000"/>
                    <a:lumOff val="40000"/>
                  </a:schemeClr>
                </a:solidFill>
                <a:latin typeface="Century Gothic" panose="020B0502020202020204" pitchFamily="34" charset="0"/>
              </a:rPr>
              <a:t>x,y</a:t>
            </a:r>
            <a:r>
              <a:rPr lang="ro-RO" sz="1800" dirty="0">
                <a:solidFill>
                  <a:schemeClr val="accent1">
                    <a:lumMod val="60000"/>
                    <a:lumOff val="40000"/>
                  </a:schemeClr>
                </a:solidFill>
                <a:latin typeface="Century Gothic" panose="020B0502020202020204" pitchFamily="34" charset="0"/>
              </a:rPr>
              <a:t>))</a:t>
            </a:r>
            <a:r>
              <a:rPr lang="en-US" sz="1800" dirty="0">
                <a:solidFill>
                  <a:schemeClr val="accent1">
                    <a:lumMod val="60000"/>
                    <a:lumOff val="40000"/>
                  </a:schemeClr>
                </a:solidFill>
                <a:latin typeface="Century Gothic" panose="020B0502020202020204" pitchFamily="34" charset="0"/>
              </a:rPr>
              <a:t> </a:t>
            </a:r>
            <a:r>
              <a:rPr lang="ro-RO" sz="1800" dirty="0">
                <a:latin typeface="Century Gothic" panose="020B0502020202020204" pitchFamily="34" charset="0"/>
              </a:rPr>
              <a:t>∨</a:t>
            </a:r>
            <a:r>
              <a:rPr lang="en-US" sz="1800" dirty="0">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a:t>
            </a:r>
            <a:r>
              <a:rPr lang="ro-RO" sz="1800" dirty="0">
                <a:solidFill>
                  <a:schemeClr val="accent5">
                    <a:lumMod val="60000"/>
                    <a:lumOff val="40000"/>
                  </a:schemeClr>
                </a:solidFill>
              </a:rPr>
              <a:t>(</a:t>
            </a:r>
            <a:r>
              <a:rPr lang="ro-RO" sz="1800" dirty="0">
                <a:solidFill>
                  <a:schemeClr val="accent5">
                    <a:lumMod val="60000"/>
                    <a:lumOff val="40000"/>
                  </a:schemeClr>
                </a:solidFill>
                <a:latin typeface="Century Gothic" panose="020B0502020202020204" pitchFamily="34" charset="0"/>
              </a:rPr>
              <a:t>∀x)(∃y)P(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a:t>
            </a:r>
            <a:r>
              <a:rPr lang="en-US" sz="1800" dirty="0">
                <a:solidFill>
                  <a:schemeClr val="accent5">
                    <a:lumMod val="60000"/>
                    <a:lumOff val="40000"/>
                  </a:schemeClr>
                </a:solidFill>
                <a:latin typeface="Century Gothic" panose="020B0502020202020204" pitchFamily="34" charset="0"/>
              </a:rPr>
              <a:t> </a:t>
            </a:r>
            <a:r>
              <a:rPr lang="el-GR" sz="1800" dirty="0">
                <a:solidFill>
                  <a:schemeClr val="accent5">
                    <a:lumMod val="60000"/>
                    <a:lumOff val="40000"/>
                  </a:schemeClr>
                </a:solidFill>
                <a:latin typeface="Century Gothic" panose="020B0502020202020204" pitchFamily="34" charset="0"/>
              </a:rPr>
              <a:t>Λ</a:t>
            </a:r>
            <a:r>
              <a:rPr lang="en-US" sz="1800" dirty="0">
                <a:solidFill>
                  <a:schemeClr val="accent5">
                    <a:lumMod val="60000"/>
                    <a:lumOff val="40000"/>
                  </a:schemeClr>
                </a:solidFill>
                <a:latin typeface="Century Gothic" panose="020B0502020202020204" pitchFamily="34" charset="0"/>
              </a:rPr>
              <a:t> </a:t>
            </a:r>
            <a:r>
              <a:rPr lang="ro-RO" sz="1800" dirty="0">
                <a:solidFill>
                  <a:schemeClr val="accent5">
                    <a:lumMod val="60000"/>
                    <a:lumOff val="40000"/>
                  </a:schemeClr>
                </a:solidFill>
                <a:latin typeface="Century Gothic" panose="020B0502020202020204" pitchFamily="34" charset="0"/>
              </a:rPr>
              <a:t>(∃y)(∃x)</a:t>
            </a:r>
            <a:r>
              <a:rPr lang="en-US" sz="1800" dirty="0">
                <a:solidFill>
                  <a:schemeClr val="accent5">
                    <a:lumMod val="60000"/>
                    <a:lumOff val="40000"/>
                  </a:schemeClr>
                </a:solidFill>
                <a:latin typeface="Century Gothic" panose="020B0502020202020204" pitchFamily="34" charset="0"/>
              </a:rPr>
              <a:t>¬</a:t>
            </a:r>
            <a:r>
              <a:rPr lang="ro-RO" sz="1800" dirty="0">
                <a:solidFill>
                  <a:schemeClr val="accent5">
                    <a:lumMod val="60000"/>
                    <a:lumOff val="40000"/>
                  </a:schemeClr>
                </a:solidFill>
                <a:latin typeface="Century Gothic" panose="020B0502020202020204" pitchFamily="34" charset="0"/>
              </a:rPr>
              <a:t>P(</a:t>
            </a:r>
            <a:r>
              <a:rPr lang="ro-RO" sz="1800" dirty="0" err="1">
                <a:solidFill>
                  <a:schemeClr val="accent5">
                    <a:lumMod val="60000"/>
                    <a:lumOff val="40000"/>
                  </a:schemeClr>
                </a:solidFill>
                <a:latin typeface="Century Gothic" panose="020B0502020202020204" pitchFamily="34" charset="0"/>
              </a:rPr>
              <a:t>x,y</a:t>
            </a:r>
            <a:r>
              <a:rPr lang="ro-RO" sz="1800" dirty="0">
                <a:solidFill>
                  <a:schemeClr val="accent5">
                    <a:lumMod val="60000"/>
                    <a:lumOff val="40000"/>
                  </a:schemeClr>
                </a:solidFill>
                <a:latin typeface="Century Gothic" panose="020B0502020202020204" pitchFamily="34" charset="0"/>
              </a:rPr>
              <a:t>))</a:t>
            </a:r>
            <a:endParaRPr lang="en-US" sz="1800" dirty="0">
              <a:latin typeface="Century Gothic" panose="020B0502020202020204" pitchFamily="34" charset="0"/>
            </a:endParaRPr>
          </a:p>
          <a:p>
            <a:pPr marL="0" indent="0">
              <a:buNone/>
            </a:pPr>
            <a:r>
              <a:rPr lang="en-US" sz="1800" dirty="0">
                <a:latin typeface="Century Gothic" panose="020B0502020202020204" pitchFamily="34" charset="0"/>
              </a:rPr>
              <a:t>For the next, we will take each conjunction and, using the predicate resolution, try to obtain the empty clause from it. If we obtain the empty clause from both of them, the formula will be a theorem.</a:t>
            </a:r>
            <a:endParaRPr lang="ro-RO" sz="1800" dirty="0">
              <a:latin typeface="Century Gothic" panose="020B0502020202020204" pitchFamily="34" charset="0"/>
            </a:endParaRPr>
          </a:p>
          <a:p>
            <a:pPr marL="0" indent="0">
              <a:buNone/>
            </a:pPr>
            <a:r>
              <a:rPr lang="en-US" sz="1800" dirty="0">
                <a:latin typeface="Century Gothic" panose="020B0502020202020204" pitchFamily="34" charset="0"/>
              </a:rPr>
              <a:t>(1) : </a:t>
            </a:r>
            <a:r>
              <a:rPr lang="ro-RO" sz="1800" dirty="0">
                <a:latin typeface="Century Gothic" panose="020B0502020202020204" pitchFamily="34" charset="0"/>
              </a:rPr>
              <a:t>(∀y)(∀x)P(</a:t>
            </a:r>
            <a:r>
              <a:rPr lang="ro-RO" sz="1800" dirty="0" err="1">
                <a:latin typeface="Century Gothic" panose="020B0502020202020204" pitchFamily="34" charset="0"/>
              </a:rPr>
              <a:t>x,y</a:t>
            </a:r>
            <a:r>
              <a:rPr lang="ro-RO" sz="1800" dirty="0">
                <a:latin typeface="Century Gothic" panose="020B0502020202020204" pitchFamily="34" charset="0"/>
              </a:rPr>
              <a:t>) </a:t>
            </a:r>
            <a:r>
              <a:rPr lang="el-GR" sz="1800" dirty="0">
                <a:latin typeface="Century Gothic" panose="020B0502020202020204" pitchFamily="34" charset="0"/>
              </a:rPr>
              <a:t>Λ</a:t>
            </a:r>
            <a:r>
              <a:rPr lang="ro-RO" sz="1800" dirty="0"/>
              <a:t> (</a:t>
            </a:r>
            <a:r>
              <a:rPr lang="ro-RO" sz="1800" dirty="0">
                <a:latin typeface="Century Gothic" panose="020B0502020202020204" pitchFamily="34" charset="0"/>
              </a:rPr>
              <a:t>∃x)(∀y)</a:t>
            </a:r>
            <a:r>
              <a:rPr lang="en-US" sz="1800" dirty="0">
                <a:latin typeface="Century Gothic" panose="020B0502020202020204" pitchFamily="34" charset="0"/>
              </a:rPr>
              <a:t> ¬</a:t>
            </a:r>
            <a:r>
              <a:rPr lang="ro-RO" sz="1800" dirty="0">
                <a:latin typeface="Century Gothic" panose="020B0502020202020204" pitchFamily="34" charset="0"/>
              </a:rPr>
              <a:t>P(</a:t>
            </a:r>
            <a:r>
              <a:rPr lang="ro-RO" sz="1800" dirty="0" err="1">
                <a:latin typeface="Century Gothic" panose="020B0502020202020204" pitchFamily="34" charset="0"/>
              </a:rPr>
              <a:t>x,y</a:t>
            </a:r>
            <a:r>
              <a:rPr lang="ro-RO" sz="1800" dirty="0">
                <a:latin typeface="Century Gothic" panose="020B0502020202020204" pitchFamily="34" charset="0"/>
              </a:rPr>
              <a:t>)</a:t>
            </a:r>
            <a:r>
              <a:rPr lang="en-US" sz="1800" dirty="0">
                <a:latin typeface="Century Gothic" panose="020B0502020202020204" pitchFamily="34" charset="0"/>
              </a:rPr>
              <a:t> – we rename the bonding variables</a:t>
            </a:r>
            <a:endParaRPr lang="ro-RO" sz="1800" dirty="0">
              <a:latin typeface="Century Gothic" panose="020B0502020202020204" pitchFamily="34" charset="0"/>
            </a:endParaRPr>
          </a:p>
          <a:p>
            <a:pPr marL="0" indent="0">
              <a:buNone/>
            </a:pPr>
            <a:endParaRPr lang="en-US" sz="1800" dirty="0"/>
          </a:p>
        </p:txBody>
      </p:sp>
    </p:spTree>
    <p:extLst>
      <p:ext uri="{BB962C8B-B14F-4D97-AF65-F5344CB8AC3E}">
        <p14:creationId xmlns:p14="http://schemas.microsoft.com/office/powerpoint/2010/main" val="750525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3881745-7FF1-4CAD-80B3-D5EFECAF2F87}"/>
              </a:ext>
            </a:extLst>
          </p:cNvPr>
          <p:cNvSpPr>
            <a:spLocks noGrp="1"/>
          </p:cNvSpPr>
          <p:nvPr>
            <p:ph type="title"/>
          </p:nvPr>
        </p:nvSpPr>
        <p:spPr/>
        <p:txBody>
          <a:bodyPr/>
          <a:lstStyle/>
          <a:p>
            <a:r>
              <a:rPr lang="en-US" dirty="0"/>
              <a:t>Problem solution</a:t>
            </a:r>
          </a:p>
        </p:txBody>
      </p:sp>
      <p:sp>
        <p:nvSpPr>
          <p:cNvPr id="3" name="Substituent conținut 2">
            <a:extLst>
              <a:ext uri="{FF2B5EF4-FFF2-40B4-BE49-F238E27FC236}">
                <a16:creationId xmlns:a16="http://schemas.microsoft.com/office/drawing/2014/main" id="{7DB16440-4DC7-4F88-A247-E3CA2BAC2DF9}"/>
              </a:ext>
            </a:extLst>
          </p:cNvPr>
          <p:cNvSpPr>
            <a:spLocks noGrp="1"/>
          </p:cNvSpPr>
          <p:nvPr>
            <p:ph idx="1"/>
          </p:nvPr>
        </p:nvSpPr>
        <p:spPr>
          <a:xfrm>
            <a:off x="680321" y="2252982"/>
            <a:ext cx="9839473" cy="4047149"/>
          </a:xfrm>
        </p:spPr>
        <p:txBody>
          <a:bodyPr>
            <a:normAutofit/>
          </a:bodyPr>
          <a:lstStyle/>
          <a:p>
            <a:pPr marL="342900" indent="-342900">
              <a:buAutoNum type="arabicParenBoth"/>
            </a:pPr>
            <a:r>
              <a:rPr lang="en-US" sz="1800" dirty="0">
                <a:latin typeface="Century Gothic" panose="020B0502020202020204" pitchFamily="34" charset="0"/>
              </a:rPr>
              <a:t>: </a:t>
            </a:r>
            <a:r>
              <a:rPr lang="ro-RO" sz="1800" dirty="0">
                <a:latin typeface="Century Gothic" panose="020B0502020202020204" pitchFamily="34" charset="0"/>
              </a:rPr>
              <a:t>(∀y)(∀x)P(</a:t>
            </a:r>
            <a:r>
              <a:rPr lang="ro-RO" sz="1800" dirty="0" err="1">
                <a:latin typeface="Century Gothic" panose="020B0502020202020204" pitchFamily="34" charset="0"/>
              </a:rPr>
              <a:t>x,y</a:t>
            </a:r>
            <a:r>
              <a:rPr lang="ro-RO" sz="1800" dirty="0">
                <a:latin typeface="Century Gothic" panose="020B0502020202020204" pitchFamily="34" charset="0"/>
              </a:rPr>
              <a:t>) </a:t>
            </a:r>
            <a:r>
              <a:rPr lang="el-GR" sz="1800" dirty="0">
                <a:latin typeface="Century Gothic" panose="020B0502020202020204" pitchFamily="34" charset="0"/>
              </a:rPr>
              <a:t>Λ</a:t>
            </a:r>
            <a:r>
              <a:rPr lang="ro-RO" sz="1800" dirty="0"/>
              <a:t> (</a:t>
            </a:r>
            <a:r>
              <a:rPr lang="ro-RO" sz="1800" dirty="0">
                <a:latin typeface="Century Gothic" panose="020B0502020202020204" pitchFamily="34" charset="0"/>
              </a:rPr>
              <a:t>∃</a:t>
            </a:r>
            <a:r>
              <a:rPr lang="en-US" sz="1800" dirty="0">
                <a:latin typeface="Century Gothic" panose="020B0502020202020204" pitchFamily="34" charset="0"/>
              </a:rPr>
              <a:t>z</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 ¬</a:t>
            </a:r>
            <a:r>
              <a:rPr lang="ro-RO" sz="1800" dirty="0">
                <a:latin typeface="Century Gothic" panose="020B0502020202020204" pitchFamily="34" charset="0"/>
              </a:rPr>
              <a:t>P(</a:t>
            </a:r>
            <a:r>
              <a:rPr lang="en-US" sz="1800" dirty="0">
                <a:latin typeface="Century Gothic" panose="020B0502020202020204" pitchFamily="34" charset="0"/>
              </a:rPr>
              <a:t>z</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 – we extract the </a:t>
            </a:r>
            <a:r>
              <a:rPr lang="en-US" sz="1800" dirty="0" err="1">
                <a:latin typeface="Century Gothic" panose="020B0502020202020204" pitchFamily="34" charset="0"/>
              </a:rPr>
              <a:t>quanitfiers</a:t>
            </a:r>
            <a:endParaRPr lang="en-US" sz="1800" dirty="0">
              <a:latin typeface="Century Gothic" panose="020B0502020202020204" pitchFamily="34" charset="0"/>
            </a:endParaRPr>
          </a:p>
          <a:p>
            <a:pPr marL="0" indent="0">
              <a:buNone/>
            </a:pPr>
            <a:r>
              <a:rPr lang="en-US" sz="1800" dirty="0">
                <a:latin typeface="Century Gothic" panose="020B0502020202020204" pitchFamily="34" charset="0"/>
              </a:rPr>
              <a:t>(1):</a:t>
            </a:r>
            <a:r>
              <a:rPr lang="ro-RO" sz="1800" dirty="0"/>
              <a:t>(</a:t>
            </a:r>
            <a:r>
              <a:rPr lang="ro-RO" sz="1800" dirty="0">
                <a:latin typeface="Century Gothic" panose="020B0502020202020204" pitchFamily="34" charset="0"/>
              </a:rPr>
              <a:t>∃</a:t>
            </a:r>
            <a:r>
              <a:rPr lang="en-US" sz="1800" dirty="0">
                <a:latin typeface="Century Gothic" panose="020B0502020202020204" pitchFamily="34" charset="0"/>
              </a:rPr>
              <a:t>z</a:t>
            </a:r>
            <a:r>
              <a:rPr lang="ro-RO" sz="1800" dirty="0">
                <a:latin typeface="Century Gothic" panose="020B0502020202020204" pitchFamily="34" charset="0"/>
              </a:rPr>
              <a:t>)(∀y)(∀x)(∀</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(P</a:t>
            </a:r>
            <a:r>
              <a:rPr lang="ro-RO" sz="1800" dirty="0">
                <a:latin typeface="Century Gothic" panose="020B0502020202020204" pitchFamily="34" charset="0"/>
              </a:rPr>
              <a:t>(</a:t>
            </a:r>
            <a:r>
              <a:rPr lang="ro-RO" sz="1800" dirty="0" err="1">
                <a:latin typeface="Century Gothic" panose="020B0502020202020204" pitchFamily="34" charset="0"/>
              </a:rPr>
              <a:t>x,y</a:t>
            </a:r>
            <a:r>
              <a:rPr lang="ro-RO" sz="1800" dirty="0">
                <a:latin typeface="Century Gothic" panose="020B0502020202020204" pitchFamily="34" charset="0"/>
              </a:rPr>
              <a:t>) </a:t>
            </a:r>
            <a:r>
              <a:rPr lang="el-GR" sz="1800" dirty="0">
                <a:latin typeface="Century Gothic" panose="020B0502020202020204" pitchFamily="34" charset="0"/>
              </a:rPr>
              <a:t>Λ</a:t>
            </a:r>
            <a:r>
              <a:rPr lang="ro-RO" sz="1800" dirty="0"/>
              <a:t> </a:t>
            </a:r>
            <a:r>
              <a:rPr lang="en-US" sz="1800" dirty="0">
                <a:latin typeface="Century Gothic" panose="020B0502020202020204" pitchFamily="34" charset="0"/>
              </a:rPr>
              <a:t>¬</a:t>
            </a:r>
            <a:r>
              <a:rPr lang="ro-RO" sz="1800" dirty="0">
                <a:latin typeface="Century Gothic" panose="020B0502020202020204" pitchFamily="34" charset="0"/>
              </a:rPr>
              <a:t>P(</a:t>
            </a:r>
            <a:r>
              <a:rPr lang="en-US" sz="1800" dirty="0">
                <a:latin typeface="Century Gothic" panose="020B0502020202020204" pitchFamily="34" charset="0"/>
              </a:rPr>
              <a:t>z</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 ) – </a:t>
            </a:r>
            <a:r>
              <a:rPr lang="en-US" sz="1800" dirty="0" err="1">
                <a:latin typeface="Century Gothic" panose="020B0502020202020204" pitchFamily="34" charset="0"/>
              </a:rPr>
              <a:t>Skolem</a:t>
            </a:r>
            <a:r>
              <a:rPr lang="en-US" sz="1800" dirty="0">
                <a:latin typeface="Century Gothic" panose="020B0502020202020204" pitchFamily="34" charset="0"/>
              </a:rPr>
              <a:t> normal form</a:t>
            </a:r>
          </a:p>
          <a:p>
            <a:pPr marL="0" indent="0">
              <a:buNone/>
            </a:pPr>
            <a:r>
              <a:rPr lang="en-US" sz="1800" dirty="0">
                <a:latin typeface="Century Gothic" panose="020B0502020202020204" pitchFamily="34" charset="0"/>
              </a:rPr>
              <a:t>For the next step, we replace the variables from existential quantifiers with </a:t>
            </a:r>
            <a:r>
              <a:rPr lang="en-US" sz="1800" dirty="0" err="1">
                <a:latin typeface="Century Gothic" panose="020B0502020202020204" pitchFamily="34" charset="0"/>
              </a:rPr>
              <a:t>skolem</a:t>
            </a:r>
            <a:r>
              <a:rPr lang="en-US" sz="1800" dirty="0">
                <a:latin typeface="Century Gothic" panose="020B0502020202020204" pitchFamily="34" charset="0"/>
              </a:rPr>
              <a:t> constants: z </a:t>
            </a:r>
            <a:r>
              <a:rPr lang="ro-RO" sz="1800" dirty="0">
                <a:latin typeface="Century Gothic" panose="020B0502020202020204" pitchFamily="34" charset="0"/>
              </a:rPr>
              <a:t>←</a:t>
            </a:r>
            <a:r>
              <a:rPr lang="en-US" sz="1800" dirty="0">
                <a:latin typeface="Century Gothic" panose="020B0502020202020204" pitchFamily="34" charset="0"/>
              </a:rPr>
              <a:t> a.</a:t>
            </a:r>
          </a:p>
          <a:p>
            <a:pPr marL="0" indent="0">
              <a:buNone/>
            </a:pPr>
            <a:r>
              <a:rPr lang="en-US" sz="1800" dirty="0">
                <a:latin typeface="Century Gothic" panose="020B0502020202020204" pitchFamily="34" charset="0"/>
              </a:rPr>
              <a:t>(1):</a:t>
            </a:r>
            <a:r>
              <a:rPr lang="ro-RO" sz="1800" dirty="0">
                <a:latin typeface="Century Gothic" panose="020B0502020202020204" pitchFamily="34" charset="0"/>
              </a:rPr>
              <a:t>(∀y)(∀x)(∀</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(P</a:t>
            </a:r>
            <a:r>
              <a:rPr lang="ro-RO" sz="1800" dirty="0">
                <a:latin typeface="Century Gothic" panose="020B0502020202020204" pitchFamily="34" charset="0"/>
              </a:rPr>
              <a:t>(</a:t>
            </a:r>
            <a:r>
              <a:rPr lang="ro-RO" sz="1800" dirty="0" err="1">
                <a:latin typeface="Century Gothic" panose="020B0502020202020204" pitchFamily="34" charset="0"/>
              </a:rPr>
              <a:t>x,y</a:t>
            </a:r>
            <a:r>
              <a:rPr lang="ro-RO" sz="1800" dirty="0">
                <a:latin typeface="Century Gothic" panose="020B0502020202020204" pitchFamily="34" charset="0"/>
              </a:rPr>
              <a:t>) </a:t>
            </a:r>
            <a:r>
              <a:rPr lang="el-GR" sz="1800" dirty="0">
                <a:latin typeface="Century Gothic" panose="020B0502020202020204" pitchFamily="34" charset="0"/>
              </a:rPr>
              <a:t>Λ</a:t>
            </a:r>
            <a:r>
              <a:rPr lang="ro-RO" sz="1800" dirty="0"/>
              <a:t> </a:t>
            </a:r>
            <a:r>
              <a:rPr lang="en-US" sz="1800" dirty="0">
                <a:latin typeface="Century Gothic" panose="020B0502020202020204" pitchFamily="34" charset="0"/>
              </a:rPr>
              <a:t>¬</a:t>
            </a:r>
            <a:r>
              <a:rPr lang="ro-RO" sz="1800" dirty="0">
                <a:latin typeface="Century Gothic" panose="020B0502020202020204" pitchFamily="34" charset="0"/>
              </a:rPr>
              <a:t>P(</a:t>
            </a:r>
            <a:r>
              <a:rPr lang="en-US" sz="1800" dirty="0">
                <a:latin typeface="Century Gothic" panose="020B0502020202020204" pitchFamily="34" charset="0"/>
              </a:rPr>
              <a:t>a</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 </a:t>
            </a:r>
          </a:p>
          <a:p>
            <a:pPr marL="0" indent="0">
              <a:buNone/>
            </a:pPr>
            <a:r>
              <a:rPr lang="en-US" sz="1800" dirty="0">
                <a:latin typeface="Century Gothic" panose="020B0502020202020204" pitchFamily="34" charset="0"/>
              </a:rPr>
              <a:t>Now, we eliminate the general quantifiers.</a:t>
            </a:r>
          </a:p>
          <a:p>
            <a:pPr marL="0" indent="0">
              <a:buNone/>
            </a:pPr>
            <a:r>
              <a:rPr lang="en-US" sz="1800" dirty="0">
                <a:latin typeface="Century Gothic" panose="020B0502020202020204" pitchFamily="34" charset="0"/>
              </a:rPr>
              <a:t>(1): P</a:t>
            </a:r>
            <a:r>
              <a:rPr lang="ro-RO" sz="1800" dirty="0">
                <a:latin typeface="Century Gothic" panose="020B0502020202020204" pitchFamily="34" charset="0"/>
              </a:rPr>
              <a:t>(</a:t>
            </a:r>
            <a:r>
              <a:rPr lang="ro-RO" sz="1800" dirty="0" err="1">
                <a:latin typeface="Century Gothic" panose="020B0502020202020204" pitchFamily="34" charset="0"/>
              </a:rPr>
              <a:t>x,y</a:t>
            </a:r>
            <a:r>
              <a:rPr lang="ro-RO" sz="1800" dirty="0">
                <a:latin typeface="Century Gothic" panose="020B0502020202020204" pitchFamily="34" charset="0"/>
              </a:rPr>
              <a:t>) </a:t>
            </a:r>
            <a:r>
              <a:rPr lang="el-GR" sz="1800" dirty="0">
                <a:latin typeface="Century Gothic" panose="020B0502020202020204" pitchFamily="34" charset="0"/>
              </a:rPr>
              <a:t>Λ</a:t>
            </a:r>
            <a:r>
              <a:rPr lang="ro-RO" sz="1800" dirty="0"/>
              <a:t> </a:t>
            </a:r>
            <a:r>
              <a:rPr lang="en-US" sz="1800" dirty="0">
                <a:latin typeface="Century Gothic" panose="020B0502020202020204" pitchFamily="34" charset="0"/>
              </a:rPr>
              <a:t>¬</a:t>
            </a:r>
            <a:r>
              <a:rPr lang="ro-RO" sz="1800" dirty="0">
                <a:latin typeface="Century Gothic" panose="020B0502020202020204" pitchFamily="34" charset="0"/>
              </a:rPr>
              <a:t>P(</a:t>
            </a:r>
            <a:r>
              <a:rPr lang="en-US" sz="1800" dirty="0">
                <a:latin typeface="Century Gothic" panose="020B0502020202020204" pitchFamily="34" charset="0"/>
              </a:rPr>
              <a:t>a</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endParaRPr lang="en-US" sz="1800" dirty="0">
              <a:latin typeface="Century Gothic" panose="020B0502020202020204" pitchFamily="34" charset="0"/>
            </a:endParaRPr>
          </a:p>
          <a:p>
            <a:pPr marL="0" indent="0">
              <a:buNone/>
            </a:pPr>
            <a:r>
              <a:rPr lang="en-US" sz="1800" dirty="0">
                <a:latin typeface="Century Gothic" panose="020B0502020202020204" pitchFamily="34" charset="0"/>
              </a:rPr>
              <a:t>So we have the following set of clauses S</a:t>
            </a:r>
            <a:r>
              <a:rPr lang="en-US" sz="1800" baseline="-25000" dirty="0">
                <a:latin typeface="Century Gothic" panose="020B0502020202020204" pitchFamily="34" charset="0"/>
              </a:rPr>
              <a:t>1</a:t>
            </a:r>
            <a:r>
              <a:rPr lang="en-US" sz="1800" dirty="0">
                <a:latin typeface="Century Gothic" panose="020B0502020202020204" pitchFamily="34" charset="0"/>
              </a:rPr>
              <a:t> = {C</a:t>
            </a:r>
            <a:r>
              <a:rPr lang="en-US" sz="1800" baseline="-25000" dirty="0">
                <a:latin typeface="Century Gothic" panose="020B0502020202020204" pitchFamily="34" charset="0"/>
              </a:rPr>
              <a:t>1</a:t>
            </a:r>
            <a:r>
              <a:rPr lang="en-US" sz="1800" dirty="0">
                <a:latin typeface="Century Gothic" panose="020B0502020202020204" pitchFamily="34" charset="0"/>
              </a:rPr>
              <a:t>: P</a:t>
            </a:r>
            <a:r>
              <a:rPr lang="ro-RO" sz="1800" dirty="0">
                <a:latin typeface="Century Gothic" panose="020B0502020202020204" pitchFamily="34" charset="0"/>
              </a:rPr>
              <a:t>(</a:t>
            </a:r>
            <a:r>
              <a:rPr lang="ro-RO" sz="1800" dirty="0" err="1">
                <a:latin typeface="Century Gothic" panose="020B0502020202020204" pitchFamily="34" charset="0"/>
              </a:rPr>
              <a:t>x,y</a:t>
            </a:r>
            <a:r>
              <a:rPr lang="ro-RO" sz="1800" dirty="0">
                <a:latin typeface="Century Gothic" panose="020B0502020202020204" pitchFamily="34" charset="0"/>
              </a:rPr>
              <a:t>) </a:t>
            </a:r>
            <a:r>
              <a:rPr lang="en-US" sz="1800" dirty="0">
                <a:latin typeface="Century Gothic" panose="020B0502020202020204" pitchFamily="34" charset="0"/>
              </a:rPr>
              <a:t>; C</a:t>
            </a:r>
            <a:r>
              <a:rPr lang="en-US" sz="1800" baseline="-25000" dirty="0">
                <a:latin typeface="Century Gothic" panose="020B0502020202020204" pitchFamily="34" charset="0"/>
              </a:rPr>
              <a:t>2</a:t>
            </a:r>
            <a:r>
              <a:rPr lang="en-US" sz="1800" dirty="0">
                <a:latin typeface="Century Gothic" panose="020B0502020202020204" pitchFamily="34" charset="0"/>
              </a:rPr>
              <a:t>:¬</a:t>
            </a:r>
            <a:r>
              <a:rPr lang="ro-RO" sz="1800" dirty="0">
                <a:latin typeface="Century Gothic" panose="020B0502020202020204" pitchFamily="34" charset="0"/>
              </a:rPr>
              <a:t>P(</a:t>
            </a:r>
            <a:r>
              <a:rPr lang="en-US" sz="1800" dirty="0">
                <a:latin typeface="Century Gothic" panose="020B0502020202020204" pitchFamily="34" charset="0"/>
              </a:rPr>
              <a:t>a</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a:t>
            </a:r>
          </a:p>
          <a:p>
            <a:pPr marL="0" indent="0">
              <a:buNone/>
            </a:pPr>
            <a:r>
              <a:rPr lang="en-US" sz="1800" dirty="0">
                <a:latin typeface="Century Gothic" panose="020B0502020202020204" pitchFamily="34" charset="0"/>
              </a:rPr>
              <a:t>Using predicate resolution, we obtain: C</a:t>
            </a:r>
            <a:r>
              <a:rPr lang="en-US" sz="1800" baseline="-25000" dirty="0">
                <a:latin typeface="Century Gothic" panose="020B0502020202020204" pitchFamily="34" charset="0"/>
              </a:rPr>
              <a:t>3 </a:t>
            </a:r>
            <a:r>
              <a:rPr lang="en-US" sz="1800" dirty="0">
                <a:latin typeface="Century Gothic" panose="020B0502020202020204" pitchFamily="34" charset="0"/>
              </a:rPr>
              <a:t>= </a:t>
            </a:r>
            <a:r>
              <a:rPr lang="en-US" sz="1800" dirty="0" err="1">
                <a:latin typeface="Century Gothic" panose="020B0502020202020204" pitchFamily="34" charset="0"/>
              </a:rPr>
              <a:t>Res</a:t>
            </a:r>
            <a:r>
              <a:rPr lang="en-US" sz="1800" baseline="30000" dirty="0" err="1">
                <a:latin typeface="Century Gothic" panose="020B0502020202020204" pitchFamily="34" charset="0"/>
              </a:rPr>
              <a:t>Pr</a:t>
            </a:r>
            <a:r>
              <a:rPr lang="en-US" sz="1800" baseline="-25000" dirty="0">
                <a:latin typeface="Century Gothic" panose="020B0502020202020204" pitchFamily="34" charset="0"/>
              </a:rPr>
              <a:t>[</a:t>
            </a:r>
            <a:r>
              <a:rPr lang="en-US" sz="1800" baseline="-25000" dirty="0" err="1">
                <a:latin typeface="Century Gothic" panose="020B0502020202020204" pitchFamily="34" charset="0"/>
              </a:rPr>
              <a:t>x←a</a:t>
            </a:r>
            <a:r>
              <a:rPr lang="en-US" sz="1800" baseline="-25000" dirty="0">
                <a:latin typeface="Century Gothic" panose="020B0502020202020204" pitchFamily="34" charset="0"/>
              </a:rPr>
              <a:t>]</a:t>
            </a:r>
            <a:r>
              <a:rPr lang="en-US" sz="1800" dirty="0">
                <a:latin typeface="Century Gothic" panose="020B0502020202020204" pitchFamily="34" charset="0"/>
              </a:rPr>
              <a:t> (C</a:t>
            </a:r>
            <a:r>
              <a:rPr lang="en-US" sz="1800" baseline="-25000" dirty="0">
                <a:latin typeface="Century Gothic" panose="020B0502020202020204" pitchFamily="34" charset="0"/>
              </a:rPr>
              <a:t>1</a:t>
            </a:r>
            <a:r>
              <a:rPr lang="en-US" sz="1800" dirty="0">
                <a:latin typeface="Century Gothic" panose="020B0502020202020204" pitchFamily="34" charset="0"/>
              </a:rPr>
              <a:t>, C</a:t>
            </a:r>
            <a:r>
              <a:rPr lang="en-US" sz="1800" baseline="-25000" dirty="0">
                <a:latin typeface="Century Gothic" panose="020B0502020202020204" pitchFamily="34" charset="0"/>
              </a:rPr>
              <a:t>2</a:t>
            </a:r>
            <a:r>
              <a:rPr lang="en-US" sz="1800" dirty="0">
                <a:latin typeface="Century Gothic" panose="020B0502020202020204" pitchFamily="34" charset="0"/>
              </a:rPr>
              <a:t>)= </a:t>
            </a:r>
            <a:r>
              <a:rPr lang="ro-RO" sz="1800" dirty="0"/>
              <a:t>□</a:t>
            </a:r>
            <a:endParaRPr lang="en-US" sz="1800" dirty="0"/>
          </a:p>
          <a:p>
            <a:pPr marL="0" indent="0">
              <a:buNone/>
            </a:pPr>
            <a:r>
              <a:rPr lang="en-US" sz="1800" dirty="0">
                <a:latin typeface="Century Gothic" panose="020B0502020202020204" pitchFamily="34" charset="0"/>
              </a:rPr>
              <a:t>We try to do the same thing for the second conjunction.</a:t>
            </a:r>
          </a:p>
          <a:p>
            <a:pPr marL="0" indent="0">
              <a:buNone/>
            </a:pPr>
            <a:r>
              <a:rPr lang="en-US" sz="1800" dirty="0">
                <a:latin typeface="Century Gothic" panose="020B0502020202020204" pitchFamily="34" charset="0"/>
              </a:rPr>
              <a:t>(2) : </a:t>
            </a:r>
            <a:r>
              <a:rPr lang="ro-RO" sz="1800" dirty="0"/>
              <a:t>(</a:t>
            </a:r>
            <a:r>
              <a:rPr lang="ro-RO" sz="1800" dirty="0">
                <a:latin typeface="Century Gothic" panose="020B0502020202020204" pitchFamily="34" charset="0"/>
              </a:rPr>
              <a:t>∀x)(∃y)P(</a:t>
            </a:r>
            <a:r>
              <a:rPr lang="ro-RO" sz="1800" dirty="0" err="1">
                <a:latin typeface="Century Gothic" panose="020B0502020202020204" pitchFamily="34" charset="0"/>
              </a:rPr>
              <a:t>x,y</a:t>
            </a:r>
            <a:r>
              <a:rPr lang="ro-RO" sz="1800" dirty="0">
                <a:latin typeface="Century Gothic" panose="020B0502020202020204" pitchFamily="34" charset="0"/>
              </a:rPr>
              <a:t>)</a:t>
            </a:r>
            <a:r>
              <a:rPr lang="en-US" sz="1800" dirty="0">
                <a:latin typeface="Century Gothic" panose="020B0502020202020204" pitchFamily="34" charset="0"/>
              </a:rPr>
              <a:t> </a:t>
            </a:r>
            <a:r>
              <a:rPr lang="el-GR" sz="1800" dirty="0">
                <a:latin typeface="Century Gothic" panose="020B0502020202020204" pitchFamily="34" charset="0"/>
              </a:rPr>
              <a:t>Λ</a:t>
            </a:r>
            <a:r>
              <a:rPr lang="en-US" sz="1800" dirty="0">
                <a:latin typeface="Century Gothic" panose="020B0502020202020204" pitchFamily="34" charset="0"/>
              </a:rPr>
              <a:t> </a:t>
            </a:r>
            <a:r>
              <a:rPr lang="ro-RO" sz="1800" dirty="0">
                <a:latin typeface="Century Gothic" panose="020B0502020202020204" pitchFamily="34" charset="0"/>
              </a:rPr>
              <a:t>(∃y)(∃x)</a:t>
            </a:r>
            <a:r>
              <a:rPr lang="en-US" sz="1800" dirty="0">
                <a:latin typeface="Century Gothic" panose="020B0502020202020204" pitchFamily="34" charset="0"/>
              </a:rPr>
              <a:t>¬</a:t>
            </a:r>
            <a:r>
              <a:rPr lang="ro-RO" sz="1800" dirty="0">
                <a:latin typeface="Century Gothic" panose="020B0502020202020204" pitchFamily="34" charset="0"/>
              </a:rPr>
              <a:t>P(</a:t>
            </a:r>
            <a:r>
              <a:rPr lang="ro-RO" sz="1800" dirty="0" err="1">
                <a:latin typeface="Century Gothic" panose="020B0502020202020204" pitchFamily="34" charset="0"/>
              </a:rPr>
              <a:t>x,y</a:t>
            </a:r>
            <a:r>
              <a:rPr lang="ro-RO" sz="1800" dirty="0">
                <a:latin typeface="Century Gothic" panose="020B0502020202020204" pitchFamily="34" charset="0"/>
              </a:rPr>
              <a:t>)</a:t>
            </a:r>
            <a:r>
              <a:rPr lang="en-US" sz="1800" dirty="0">
                <a:latin typeface="Century Gothic" panose="020B0502020202020204" pitchFamily="34" charset="0"/>
              </a:rPr>
              <a:t> - we rename the bonding variables</a:t>
            </a:r>
            <a:endParaRPr lang="ro-RO" sz="1800" dirty="0">
              <a:latin typeface="Century Gothic" panose="020B0502020202020204" pitchFamily="34" charset="0"/>
            </a:endParaRPr>
          </a:p>
          <a:p>
            <a:pPr marL="0" indent="0">
              <a:buNone/>
            </a:pPr>
            <a:endParaRPr lang="en-US" sz="1800" dirty="0">
              <a:latin typeface="Century Gothic" panose="020B0502020202020204" pitchFamily="34" charset="0"/>
            </a:endParaRPr>
          </a:p>
          <a:p>
            <a:pPr marL="0" indent="0">
              <a:buNone/>
            </a:pPr>
            <a:endParaRPr lang="en-US" sz="1800" dirty="0">
              <a:latin typeface="Century Gothic" panose="020B0502020202020204" pitchFamily="34" charset="0"/>
            </a:endParaRPr>
          </a:p>
          <a:p>
            <a:pPr marL="0" indent="0">
              <a:buNone/>
            </a:pPr>
            <a:endParaRPr lang="en-US" sz="1800" dirty="0">
              <a:latin typeface="Century Gothic" panose="020B0502020202020204" pitchFamily="34" charset="0"/>
            </a:endParaRPr>
          </a:p>
          <a:p>
            <a:pPr marL="0" indent="0">
              <a:buNone/>
            </a:pPr>
            <a:endParaRPr lang="en-US" sz="1800" dirty="0"/>
          </a:p>
        </p:txBody>
      </p:sp>
    </p:spTree>
    <p:extLst>
      <p:ext uri="{BB962C8B-B14F-4D97-AF65-F5344CB8AC3E}">
        <p14:creationId xmlns:p14="http://schemas.microsoft.com/office/powerpoint/2010/main" val="41528572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7E52F2-6B78-40AC-8F8C-72A2ACA88EA4}"/>
              </a:ext>
            </a:extLst>
          </p:cNvPr>
          <p:cNvSpPr>
            <a:spLocks noGrp="1"/>
          </p:cNvSpPr>
          <p:nvPr>
            <p:ph type="title"/>
          </p:nvPr>
        </p:nvSpPr>
        <p:spPr/>
        <p:txBody>
          <a:bodyPr/>
          <a:lstStyle/>
          <a:p>
            <a:r>
              <a:rPr lang="en-US" dirty="0"/>
              <a:t>Problem solution</a:t>
            </a:r>
          </a:p>
        </p:txBody>
      </p:sp>
      <mc:AlternateContent xmlns:mc="http://schemas.openxmlformats.org/markup-compatibility/2006">
        <mc:Choice xmlns:a14="http://schemas.microsoft.com/office/drawing/2010/main" Requires="a14">
          <p:sp>
            <p:nvSpPr>
              <p:cNvPr id="3" name="Substituent conținut 2">
                <a:extLst>
                  <a:ext uri="{FF2B5EF4-FFF2-40B4-BE49-F238E27FC236}">
                    <a16:creationId xmlns:a16="http://schemas.microsoft.com/office/drawing/2014/main" id="{2A44F175-CD8E-4FC0-A999-001196B48BF9}"/>
                  </a:ext>
                </a:extLst>
              </p:cNvPr>
              <p:cNvSpPr>
                <a:spLocks noGrp="1"/>
              </p:cNvSpPr>
              <p:nvPr>
                <p:ph idx="1"/>
              </p:nvPr>
            </p:nvSpPr>
            <p:spPr>
              <a:xfrm>
                <a:off x="680321" y="2336872"/>
                <a:ext cx="10149866" cy="4063927"/>
              </a:xfrm>
            </p:spPr>
            <p:txBody>
              <a:bodyPr>
                <a:normAutofit/>
              </a:bodyPr>
              <a:lstStyle/>
              <a:p>
                <a:pPr marL="0" indent="0">
                  <a:buNone/>
                </a:pPr>
                <a:r>
                  <a:rPr lang="en-US" sz="1800" dirty="0">
                    <a:latin typeface="Century Gothic" panose="020B0502020202020204" pitchFamily="34" charset="0"/>
                  </a:rPr>
                  <a:t>(2) : </a:t>
                </a:r>
                <a:r>
                  <a:rPr lang="ro-RO" sz="1800" dirty="0"/>
                  <a:t>(</a:t>
                </a:r>
                <a:r>
                  <a:rPr lang="ro-RO" sz="1800" dirty="0">
                    <a:latin typeface="Century Gothic" panose="020B0502020202020204" pitchFamily="34" charset="0"/>
                  </a:rPr>
                  <a:t>∀x)(∃y)P(</a:t>
                </a:r>
                <a:r>
                  <a:rPr lang="ro-RO" sz="1800" dirty="0" err="1">
                    <a:latin typeface="Century Gothic" panose="020B0502020202020204" pitchFamily="34" charset="0"/>
                  </a:rPr>
                  <a:t>x,y</a:t>
                </a:r>
                <a:r>
                  <a:rPr lang="ro-RO" sz="1800" dirty="0">
                    <a:latin typeface="Century Gothic" panose="020B0502020202020204" pitchFamily="34" charset="0"/>
                  </a:rPr>
                  <a:t>)</a:t>
                </a:r>
                <a:r>
                  <a:rPr lang="en-US" sz="1800" dirty="0">
                    <a:latin typeface="Century Gothic" panose="020B0502020202020204" pitchFamily="34" charset="0"/>
                  </a:rPr>
                  <a:t> </a:t>
                </a:r>
                <a:r>
                  <a:rPr lang="el-GR" sz="1800" dirty="0">
                    <a:latin typeface="Century Gothic" panose="020B0502020202020204" pitchFamily="34" charset="0"/>
                  </a:rPr>
                  <a:t>Λ</a:t>
                </a:r>
                <a:r>
                  <a:rPr lang="en-US" sz="1800" dirty="0">
                    <a:latin typeface="Century Gothic" panose="020B0502020202020204" pitchFamily="34" charset="0"/>
                  </a:rPr>
                  <a:t> </a:t>
                </a:r>
                <a:r>
                  <a:rPr lang="ro-RO" sz="1800" dirty="0">
                    <a:latin typeface="Century Gothic" panose="020B0502020202020204" pitchFamily="34" charset="0"/>
                  </a:rPr>
                  <a:t>(∃</a:t>
                </a:r>
                <a:r>
                  <a:rPr lang="en-US" sz="1800" dirty="0">
                    <a:latin typeface="Century Gothic" panose="020B0502020202020204" pitchFamily="34" charset="0"/>
                  </a:rPr>
                  <a:t>z</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a:t>
                </a:r>
                <a:r>
                  <a:rPr lang="ro-RO" sz="1800" dirty="0">
                    <a:latin typeface="Century Gothic" panose="020B0502020202020204" pitchFamily="34" charset="0"/>
                  </a:rPr>
                  <a:t>P(</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z</a:t>
                </a:r>
                <a:r>
                  <a:rPr lang="ro-RO" sz="1800" dirty="0">
                    <a:latin typeface="Century Gothic" panose="020B0502020202020204" pitchFamily="34" charset="0"/>
                  </a:rPr>
                  <a:t>)</a:t>
                </a:r>
                <a:r>
                  <a:rPr lang="en-US" sz="1800" dirty="0">
                    <a:latin typeface="Century Gothic" panose="020B0502020202020204" pitchFamily="34" charset="0"/>
                  </a:rPr>
                  <a:t> – we extract the </a:t>
                </a:r>
                <a:r>
                  <a:rPr lang="en-US" sz="1800" dirty="0" err="1">
                    <a:latin typeface="Century Gothic" panose="020B0502020202020204" pitchFamily="34" charset="0"/>
                  </a:rPr>
                  <a:t>quanitfiers</a:t>
                </a:r>
                <a:endParaRPr lang="en-US" sz="1800" dirty="0">
                  <a:latin typeface="Century Gothic" panose="020B0502020202020204" pitchFamily="34" charset="0"/>
                </a:endParaRPr>
              </a:p>
              <a:p>
                <a:pPr marL="0" indent="0">
                  <a:buNone/>
                </a:pPr>
                <a:r>
                  <a:rPr lang="en-US" sz="1800" dirty="0">
                    <a:latin typeface="Century Gothic" panose="020B0502020202020204" pitchFamily="34" charset="0"/>
                  </a:rPr>
                  <a:t>(2) :</a:t>
                </a:r>
                <a:r>
                  <a:rPr lang="ro-RO" sz="1800" dirty="0">
                    <a:latin typeface="Century Gothic" panose="020B0502020202020204" pitchFamily="34" charset="0"/>
                  </a:rPr>
                  <a:t>(∃</a:t>
                </a:r>
                <a:r>
                  <a:rPr lang="en-US" sz="1800" dirty="0">
                    <a:latin typeface="Century Gothic" panose="020B0502020202020204" pitchFamily="34" charset="0"/>
                  </a:rPr>
                  <a:t>z</a:t>
                </a:r>
                <a:r>
                  <a:rPr lang="ro-RO" sz="1800" dirty="0">
                    <a:latin typeface="Century Gothic" panose="020B0502020202020204" pitchFamily="34" charset="0"/>
                  </a:rPr>
                  <a:t>)(∃</a:t>
                </a:r>
                <a:r>
                  <a:rPr lang="en-US" sz="1800" dirty="0">
                    <a:latin typeface="Century Gothic" panose="020B0502020202020204" pitchFamily="34" charset="0"/>
                  </a:rPr>
                  <a:t>t</a:t>
                </a:r>
                <a:r>
                  <a:rPr lang="ro-RO" sz="1800" dirty="0">
                    <a:latin typeface="Century Gothic" panose="020B0502020202020204" pitchFamily="34" charset="0"/>
                  </a:rPr>
                  <a:t>)</a:t>
                </a:r>
                <a:r>
                  <a:rPr lang="ro-RO" sz="1800" dirty="0"/>
                  <a:t>(</a:t>
                </a:r>
                <a:r>
                  <a:rPr lang="ro-RO" sz="1800" dirty="0">
                    <a:latin typeface="Century Gothic" panose="020B0502020202020204" pitchFamily="34" charset="0"/>
                  </a:rPr>
                  <a:t>∀x)(∃y)</a:t>
                </a:r>
                <a:r>
                  <a:rPr lang="en-US" sz="1800" dirty="0">
                    <a:latin typeface="Century Gothic" panose="020B0502020202020204" pitchFamily="34" charset="0"/>
                  </a:rPr>
                  <a:t>(</a:t>
                </a:r>
                <a:r>
                  <a:rPr lang="ro-RO" sz="1800" dirty="0">
                    <a:latin typeface="Century Gothic" panose="020B0502020202020204" pitchFamily="34" charset="0"/>
                  </a:rPr>
                  <a:t>P(</a:t>
                </a:r>
                <a:r>
                  <a:rPr lang="ro-RO" sz="1800" dirty="0" err="1">
                    <a:latin typeface="Century Gothic" panose="020B0502020202020204" pitchFamily="34" charset="0"/>
                  </a:rPr>
                  <a:t>x,y</a:t>
                </a:r>
                <a:r>
                  <a:rPr lang="ro-RO" sz="1800" dirty="0">
                    <a:latin typeface="Century Gothic" panose="020B0502020202020204" pitchFamily="34" charset="0"/>
                  </a:rPr>
                  <a:t>)</a:t>
                </a:r>
                <a:r>
                  <a:rPr lang="en-US" sz="1800" dirty="0">
                    <a:latin typeface="Century Gothic" panose="020B0502020202020204" pitchFamily="34" charset="0"/>
                  </a:rPr>
                  <a:t> </a:t>
                </a:r>
                <a:r>
                  <a:rPr lang="el-GR" sz="1800" dirty="0">
                    <a:latin typeface="Century Gothic" panose="020B0502020202020204" pitchFamily="34" charset="0"/>
                  </a:rPr>
                  <a:t>Λ</a:t>
                </a:r>
                <a:r>
                  <a:rPr lang="en-US" sz="1800" dirty="0">
                    <a:latin typeface="Century Gothic" panose="020B0502020202020204" pitchFamily="34" charset="0"/>
                  </a:rPr>
                  <a:t> ¬</a:t>
                </a:r>
                <a:r>
                  <a:rPr lang="ro-RO" sz="1800" dirty="0">
                    <a:latin typeface="Century Gothic" panose="020B0502020202020204" pitchFamily="34" charset="0"/>
                  </a:rPr>
                  <a:t>P(</a:t>
                </a:r>
                <a:r>
                  <a:rPr lang="en-US" sz="1800" dirty="0">
                    <a:latin typeface="Century Gothic" panose="020B0502020202020204" pitchFamily="34" charset="0"/>
                  </a:rPr>
                  <a:t>t</a:t>
                </a:r>
                <a:r>
                  <a:rPr lang="ro-RO" sz="1800" dirty="0">
                    <a:latin typeface="Century Gothic" panose="020B0502020202020204" pitchFamily="34" charset="0"/>
                  </a:rPr>
                  <a:t>,</a:t>
                </a:r>
                <a:r>
                  <a:rPr lang="en-US" sz="1800" dirty="0">
                    <a:latin typeface="Century Gothic" panose="020B0502020202020204" pitchFamily="34" charset="0"/>
                  </a:rPr>
                  <a:t>z</a:t>
                </a:r>
                <a:r>
                  <a:rPr lang="ro-RO" sz="1800" dirty="0">
                    <a:latin typeface="Century Gothic" panose="020B0502020202020204" pitchFamily="34" charset="0"/>
                  </a:rPr>
                  <a:t>)</a:t>
                </a:r>
                <a:r>
                  <a:rPr lang="en-US" sz="1800" dirty="0">
                    <a:latin typeface="Century Gothic" panose="020B0502020202020204" pitchFamily="34" charset="0"/>
                  </a:rPr>
                  <a:t>) - </a:t>
                </a:r>
                <a:r>
                  <a:rPr lang="en-US" sz="1800" dirty="0" err="1">
                    <a:latin typeface="Century Gothic" panose="020B0502020202020204" pitchFamily="34" charset="0"/>
                  </a:rPr>
                  <a:t>Skolem</a:t>
                </a:r>
                <a:r>
                  <a:rPr lang="en-US" sz="1800" dirty="0">
                    <a:latin typeface="Century Gothic" panose="020B0502020202020204" pitchFamily="34" charset="0"/>
                  </a:rPr>
                  <a:t> normal form</a:t>
                </a:r>
              </a:p>
              <a:p>
                <a:pPr marL="0" indent="0">
                  <a:buNone/>
                </a:pPr>
                <a:r>
                  <a:rPr lang="en-US" sz="1800" dirty="0">
                    <a:latin typeface="Century Gothic" panose="020B0502020202020204" pitchFamily="34" charset="0"/>
                  </a:rPr>
                  <a:t>For the next step, we replace the variables from existential quantifiers with </a:t>
                </a:r>
                <a:r>
                  <a:rPr lang="en-US" sz="1800" dirty="0" err="1">
                    <a:latin typeface="Century Gothic" panose="020B0502020202020204" pitchFamily="34" charset="0"/>
                  </a:rPr>
                  <a:t>skolem</a:t>
                </a:r>
                <a:r>
                  <a:rPr lang="en-US" sz="1800" dirty="0">
                    <a:latin typeface="Century Gothic" panose="020B0502020202020204" pitchFamily="34" charset="0"/>
                  </a:rPr>
                  <a:t> constants: z </a:t>
                </a:r>
                <a:r>
                  <a:rPr lang="ro-RO" sz="1800" dirty="0">
                    <a:latin typeface="Century Gothic" panose="020B0502020202020204" pitchFamily="34" charset="0"/>
                  </a:rPr>
                  <a:t>←</a:t>
                </a:r>
                <a:r>
                  <a:rPr lang="en-US" sz="1800" dirty="0">
                    <a:latin typeface="Century Gothic" panose="020B0502020202020204" pitchFamily="34" charset="0"/>
                  </a:rPr>
                  <a:t> a, t</a:t>
                </a:r>
                <a:r>
                  <a:rPr lang="ro-RO" sz="1800" dirty="0">
                    <a:latin typeface="Century Gothic" panose="020B0502020202020204" pitchFamily="34" charset="0"/>
                  </a:rPr>
                  <a:t> ←</a:t>
                </a:r>
                <a:r>
                  <a:rPr lang="en-US" sz="1800" dirty="0">
                    <a:latin typeface="Century Gothic" panose="020B0502020202020204" pitchFamily="34" charset="0"/>
                  </a:rPr>
                  <a:t>b, y </a:t>
                </a:r>
                <a:r>
                  <a:rPr lang="ro-RO" sz="1800" dirty="0">
                    <a:latin typeface="Century Gothic" panose="020B0502020202020204" pitchFamily="34" charset="0"/>
                  </a:rPr>
                  <a:t>←</a:t>
                </a:r>
                <a:r>
                  <a:rPr lang="en-US" sz="1800" dirty="0">
                    <a:latin typeface="Century Gothic" panose="020B0502020202020204" pitchFamily="34" charset="0"/>
                  </a:rPr>
                  <a:t> f(x).</a:t>
                </a:r>
              </a:p>
              <a:p>
                <a:pPr marL="0" indent="0">
                  <a:buNone/>
                </a:pPr>
                <a:r>
                  <a:rPr lang="en-US" sz="1800" dirty="0">
                    <a:latin typeface="Century Gothic" panose="020B0502020202020204" pitchFamily="34" charset="0"/>
                  </a:rPr>
                  <a:t>(2) :</a:t>
                </a:r>
                <a:r>
                  <a:rPr lang="ro-RO" sz="1800" dirty="0"/>
                  <a:t>(</a:t>
                </a:r>
                <a:r>
                  <a:rPr lang="ro-RO" sz="1800" dirty="0">
                    <a:latin typeface="Century Gothic" panose="020B0502020202020204" pitchFamily="34" charset="0"/>
                  </a:rPr>
                  <a:t>∀x</a:t>
                </a:r>
                <a:r>
                  <a:rPr lang="en-US" sz="1800" dirty="0">
                    <a:latin typeface="Century Gothic" panose="020B0502020202020204" pitchFamily="34" charset="0"/>
                  </a:rPr>
                  <a:t>)(</a:t>
                </a:r>
                <a:r>
                  <a:rPr lang="ro-RO" sz="1800" dirty="0">
                    <a:latin typeface="Century Gothic" panose="020B0502020202020204" pitchFamily="34" charset="0"/>
                  </a:rPr>
                  <a:t>P(x,</a:t>
                </a:r>
                <a:r>
                  <a:rPr lang="en-US" sz="1800" dirty="0">
                    <a:latin typeface="Century Gothic" panose="020B0502020202020204" pitchFamily="34" charset="0"/>
                  </a:rPr>
                  <a:t>f(x)</a:t>
                </a:r>
                <a:r>
                  <a:rPr lang="ro-RO" sz="1800" dirty="0">
                    <a:latin typeface="Century Gothic" panose="020B0502020202020204" pitchFamily="34" charset="0"/>
                  </a:rPr>
                  <a:t>)</a:t>
                </a:r>
                <a:r>
                  <a:rPr lang="en-US" sz="1800" dirty="0">
                    <a:latin typeface="Century Gothic" panose="020B0502020202020204" pitchFamily="34" charset="0"/>
                  </a:rPr>
                  <a:t> </a:t>
                </a:r>
                <a:r>
                  <a:rPr lang="el-GR" sz="1800" dirty="0">
                    <a:latin typeface="Century Gothic" panose="020B0502020202020204" pitchFamily="34" charset="0"/>
                  </a:rPr>
                  <a:t>Λ</a:t>
                </a:r>
                <a:r>
                  <a:rPr lang="en-US" sz="1800" dirty="0">
                    <a:latin typeface="Century Gothic" panose="020B0502020202020204" pitchFamily="34" charset="0"/>
                  </a:rPr>
                  <a:t> ¬</a:t>
                </a:r>
                <a:r>
                  <a:rPr lang="ro-RO" sz="1800" dirty="0">
                    <a:latin typeface="Century Gothic" panose="020B0502020202020204" pitchFamily="34" charset="0"/>
                  </a:rPr>
                  <a:t>P(</a:t>
                </a:r>
                <a:r>
                  <a:rPr lang="en-US" sz="1800" dirty="0">
                    <a:latin typeface="Century Gothic" panose="020B0502020202020204" pitchFamily="34" charset="0"/>
                  </a:rPr>
                  <a:t>b</a:t>
                </a:r>
                <a:r>
                  <a:rPr lang="ro-RO" sz="1800" dirty="0">
                    <a:latin typeface="Century Gothic" panose="020B0502020202020204" pitchFamily="34" charset="0"/>
                  </a:rPr>
                  <a:t>,</a:t>
                </a:r>
                <a:r>
                  <a:rPr lang="en-US" sz="1800" dirty="0">
                    <a:latin typeface="Century Gothic" panose="020B0502020202020204" pitchFamily="34" charset="0"/>
                  </a:rPr>
                  <a:t>a</a:t>
                </a:r>
                <a:r>
                  <a:rPr lang="ro-RO" sz="1800" dirty="0">
                    <a:latin typeface="Century Gothic" panose="020B0502020202020204" pitchFamily="34" charset="0"/>
                  </a:rPr>
                  <a:t>)</a:t>
                </a:r>
                <a:r>
                  <a:rPr lang="en-US" sz="1800" dirty="0">
                    <a:latin typeface="Century Gothic" panose="020B0502020202020204" pitchFamily="34" charset="0"/>
                  </a:rPr>
                  <a:t>) – we eliminate the general quantifier</a:t>
                </a:r>
              </a:p>
              <a:p>
                <a:pPr marL="0" indent="0">
                  <a:buNone/>
                </a:pPr>
                <a:r>
                  <a:rPr lang="en-US" sz="1800" dirty="0">
                    <a:latin typeface="Century Gothic" panose="020B0502020202020204" pitchFamily="34" charset="0"/>
                  </a:rPr>
                  <a:t>(2) :</a:t>
                </a:r>
                <a:r>
                  <a:rPr lang="ro-RO" sz="1800" dirty="0">
                    <a:latin typeface="Century Gothic" panose="020B0502020202020204" pitchFamily="34" charset="0"/>
                  </a:rPr>
                  <a:t>P(x,</a:t>
                </a:r>
                <a:r>
                  <a:rPr lang="en-US" sz="1800" dirty="0">
                    <a:latin typeface="Century Gothic" panose="020B0502020202020204" pitchFamily="34" charset="0"/>
                  </a:rPr>
                  <a:t>f(x)</a:t>
                </a:r>
                <a:r>
                  <a:rPr lang="ro-RO" sz="1800" dirty="0">
                    <a:latin typeface="Century Gothic" panose="020B0502020202020204" pitchFamily="34" charset="0"/>
                  </a:rPr>
                  <a:t>)</a:t>
                </a:r>
                <a:r>
                  <a:rPr lang="en-US" sz="1800" dirty="0">
                    <a:latin typeface="Century Gothic" panose="020B0502020202020204" pitchFamily="34" charset="0"/>
                  </a:rPr>
                  <a:t> </a:t>
                </a:r>
                <a:r>
                  <a:rPr lang="el-GR" sz="1800" dirty="0">
                    <a:latin typeface="Century Gothic" panose="020B0502020202020204" pitchFamily="34" charset="0"/>
                  </a:rPr>
                  <a:t>Λ</a:t>
                </a:r>
                <a:r>
                  <a:rPr lang="en-US" sz="1800" dirty="0">
                    <a:latin typeface="Century Gothic" panose="020B0502020202020204" pitchFamily="34" charset="0"/>
                  </a:rPr>
                  <a:t> ¬</a:t>
                </a:r>
                <a:r>
                  <a:rPr lang="ro-RO" sz="1800" dirty="0">
                    <a:latin typeface="Century Gothic" panose="020B0502020202020204" pitchFamily="34" charset="0"/>
                  </a:rPr>
                  <a:t>P(</a:t>
                </a:r>
                <a:r>
                  <a:rPr lang="en-US" sz="1800" dirty="0">
                    <a:latin typeface="Century Gothic" panose="020B0502020202020204" pitchFamily="34" charset="0"/>
                  </a:rPr>
                  <a:t>b</a:t>
                </a:r>
                <a:r>
                  <a:rPr lang="ro-RO" sz="1800" dirty="0">
                    <a:latin typeface="Century Gothic" panose="020B0502020202020204" pitchFamily="34" charset="0"/>
                  </a:rPr>
                  <a:t>,</a:t>
                </a:r>
                <a:r>
                  <a:rPr lang="en-US" sz="1800" dirty="0">
                    <a:latin typeface="Century Gothic" panose="020B0502020202020204" pitchFamily="34" charset="0"/>
                  </a:rPr>
                  <a:t>a</a:t>
                </a:r>
                <a:r>
                  <a:rPr lang="ro-RO" sz="1800" dirty="0">
                    <a:latin typeface="Century Gothic" panose="020B0502020202020204" pitchFamily="34" charset="0"/>
                  </a:rPr>
                  <a:t>)</a:t>
                </a:r>
                <a:endParaRPr lang="en-US" sz="1800" dirty="0">
                  <a:latin typeface="Century Gothic" panose="020B0502020202020204" pitchFamily="34" charset="0"/>
                </a:endParaRPr>
              </a:p>
              <a:p>
                <a:pPr marL="0" indent="0">
                  <a:buNone/>
                </a:pPr>
                <a:r>
                  <a:rPr lang="en-US" sz="1800" dirty="0">
                    <a:latin typeface="Century Gothic" panose="020B0502020202020204" pitchFamily="34" charset="0"/>
                  </a:rPr>
                  <a:t>So, we have the set of clauses S</a:t>
                </a:r>
                <a:r>
                  <a:rPr lang="en-US" sz="1800" baseline="-25000" dirty="0">
                    <a:latin typeface="Century Gothic" panose="020B0502020202020204" pitchFamily="34" charset="0"/>
                  </a:rPr>
                  <a:t>2 </a:t>
                </a:r>
                <a:r>
                  <a:rPr lang="en-US" sz="1800" dirty="0">
                    <a:latin typeface="Century Gothic" panose="020B0502020202020204" pitchFamily="34" charset="0"/>
                  </a:rPr>
                  <a:t>= {C</a:t>
                </a:r>
                <a:r>
                  <a:rPr lang="en-US" sz="1800" baseline="-25000" dirty="0">
                    <a:latin typeface="Century Gothic" panose="020B0502020202020204" pitchFamily="34" charset="0"/>
                  </a:rPr>
                  <a:t>4 </a:t>
                </a:r>
                <a:r>
                  <a:rPr lang="en-US" sz="1800" dirty="0">
                    <a:latin typeface="Century Gothic" panose="020B0502020202020204" pitchFamily="34" charset="0"/>
                  </a:rPr>
                  <a:t>=</a:t>
                </a:r>
                <a:r>
                  <a:rPr lang="ro-RO" sz="1800" dirty="0">
                    <a:latin typeface="Century Gothic" panose="020B0502020202020204" pitchFamily="34" charset="0"/>
                  </a:rPr>
                  <a:t> P(x,</a:t>
                </a:r>
                <a:r>
                  <a:rPr lang="en-US" sz="1800" dirty="0">
                    <a:latin typeface="Century Gothic" panose="020B0502020202020204" pitchFamily="34" charset="0"/>
                  </a:rPr>
                  <a:t>f(x)</a:t>
                </a:r>
                <a:r>
                  <a:rPr lang="ro-RO" sz="1800" dirty="0">
                    <a:latin typeface="Century Gothic" panose="020B0502020202020204" pitchFamily="34" charset="0"/>
                  </a:rPr>
                  <a:t>)</a:t>
                </a:r>
                <a:r>
                  <a:rPr lang="en-US" sz="1800" dirty="0">
                    <a:latin typeface="Century Gothic" panose="020B0502020202020204" pitchFamily="34" charset="0"/>
                  </a:rPr>
                  <a:t> ; C</a:t>
                </a:r>
                <a:r>
                  <a:rPr lang="en-US" sz="1800" baseline="-25000" dirty="0">
                    <a:latin typeface="Century Gothic" panose="020B0502020202020204" pitchFamily="34" charset="0"/>
                  </a:rPr>
                  <a:t>5 </a:t>
                </a:r>
                <a:r>
                  <a:rPr lang="en-US" sz="1800" dirty="0">
                    <a:latin typeface="Century Gothic" panose="020B0502020202020204" pitchFamily="34" charset="0"/>
                  </a:rPr>
                  <a:t>=¬</a:t>
                </a:r>
                <a:r>
                  <a:rPr lang="ro-RO" sz="1800" dirty="0">
                    <a:latin typeface="Century Gothic" panose="020B0502020202020204" pitchFamily="34" charset="0"/>
                  </a:rPr>
                  <a:t>P(</a:t>
                </a:r>
                <a:r>
                  <a:rPr lang="en-US" sz="1800" dirty="0">
                    <a:latin typeface="Century Gothic" panose="020B0502020202020204" pitchFamily="34" charset="0"/>
                  </a:rPr>
                  <a:t>b</a:t>
                </a:r>
                <a:r>
                  <a:rPr lang="ro-RO" sz="1800" dirty="0">
                    <a:latin typeface="Century Gothic" panose="020B0502020202020204" pitchFamily="34" charset="0"/>
                  </a:rPr>
                  <a:t>,</a:t>
                </a:r>
                <a:r>
                  <a:rPr lang="en-US" sz="1800" dirty="0">
                    <a:latin typeface="Century Gothic" panose="020B0502020202020204" pitchFamily="34" charset="0"/>
                  </a:rPr>
                  <a:t>a</a:t>
                </a:r>
                <a:r>
                  <a:rPr lang="ro-RO" sz="1800" dirty="0">
                    <a:latin typeface="Century Gothic" panose="020B0502020202020204" pitchFamily="34" charset="0"/>
                  </a:rPr>
                  <a:t>)</a:t>
                </a:r>
                <a:r>
                  <a:rPr lang="en-US" sz="1800" dirty="0">
                    <a:latin typeface="Century Gothic" panose="020B0502020202020204" pitchFamily="34" charset="0"/>
                  </a:rPr>
                  <a:t>}</a:t>
                </a:r>
              </a:p>
              <a:p>
                <a:pPr marL="0" indent="0">
                  <a:buNone/>
                </a:pPr>
                <a:r>
                  <a:rPr lang="en-US" sz="1800" dirty="0">
                    <a:latin typeface="Century Gothic" panose="020B0502020202020204" pitchFamily="34" charset="0"/>
                  </a:rPr>
                  <a:t>C</a:t>
                </a:r>
                <a:r>
                  <a:rPr lang="en-US" sz="1800" baseline="-25000" dirty="0">
                    <a:latin typeface="Century Gothic" panose="020B0502020202020204" pitchFamily="34" charset="0"/>
                  </a:rPr>
                  <a:t>6 </a:t>
                </a:r>
                <a:r>
                  <a:rPr lang="en-US" sz="1800" dirty="0">
                    <a:latin typeface="Century Gothic" panose="020B0502020202020204" pitchFamily="34" charset="0"/>
                  </a:rPr>
                  <a:t>= </a:t>
                </a:r>
                <a:r>
                  <a:rPr lang="en-US" sz="1800" dirty="0" err="1">
                    <a:latin typeface="Century Gothic" panose="020B0502020202020204" pitchFamily="34" charset="0"/>
                  </a:rPr>
                  <a:t>Res</a:t>
                </a:r>
                <a:r>
                  <a:rPr lang="en-US" sz="1800" baseline="30000" dirty="0" err="1">
                    <a:latin typeface="Century Gothic" panose="020B0502020202020204" pitchFamily="34" charset="0"/>
                  </a:rPr>
                  <a:t>Pr</a:t>
                </a:r>
                <a:r>
                  <a:rPr lang="en-US" sz="1800" dirty="0">
                    <a:latin typeface="Century Gothic" panose="020B0502020202020204" pitchFamily="34" charset="0"/>
                  </a:rPr>
                  <a:t>(C</a:t>
                </a:r>
                <a:r>
                  <a:rPr lang="en-US" sz="1800" baseline="-25000" dirty="0">
                    <a:latin typeface="Century Gothic" panose="020B0502020202020204" pitchFamily="34" charset="0"/>
                  </a:rPr>
                  <a:t>4, </a:t>
                </a:r>
                <a:r>
                  <a:rPr lang="en-US" sz="1800" dirty="0">
                    <a:latin typeface="Century Gothic" panose="020B0502020202020204" pitchFamily="34" charset="0"/>
                  </a:rPr>
                  <a:t>C</a:t>
                </a:r>
                <a:r>
                  <a:rPr lang="en-US" sz="1800" baseline="-25000" dirty="0">
                    <a:latin typeface="Century Gothic" panose="020B0502020202020204" pitchFamily="34" charset="0"/>
                  </a:rPr>
                  <a:t>5</a:t>
                </a:r>
                <a:r>
                  <a:rPr lang="en-US" sz="1800" dirty="0">
                    <a:latin typeface="Century Gothic" panose="020B0502020202020204" pitchFamily="34"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dirty="0">
                    <a:latin typeface="Century Gothic" panose="020B0502020202020204" pitchFamily="34" charset="0"/>
                  </a:rPr>
                  <a:t> </a:t>
                </a:r>
                <a:r>
                  <a:rPr lang="ro-RO" sz="1800" dirty="0"/>
                  <a:t>□</a:t>
                </a:r>
                <a:endParaRPr lang="en-US" sz="1800" dirty="0">
                  <a:latin typeface="Century Gothic" panose="020B0502020202020204" pitchFamily="34" charset="0"/>
                </a:endParaRPr>
              </a:p>
              <a:p>
                <a:pPr marL="0" indent="0">
                  <a:buNone/>
                </a:pPr>
                <a:r>
                  <a:rPr lang="en-US" sz="1800" dirty="0">
                    <a:latin typeface="Century Gothic" panose="020B0502020202020204" pitchFamily="34" charset="0"/>
                  </a:rPr>
                  <a:t>We can not obtain the empty clause out of this set of clauses.</a:t>
                </a:r>
              </a:p>
              <a:p>
                <a:pPr marL="0" indent="0">
                  <a:buNone/>
                </a:pPr>
                <a:r>
                  <a:rPr lang="en-US" sz="1800" b="1" u="sng" dirty="0">
                    <a:latin typeface="Century Gothic" panose="020B0502020202020204" pitchFamily="34" charset="0"/>
                  </a:rPr>
                  <a:t>Conclusion: </a:t>
                </a:r>
                <a:r>
                  <a:rPr lang="en-US" sz="1800" dirty="0">
                    <a:latin typeface="Century Gothic" panose="020B0502020202020204" pitchFamily="34" charset="0"/>
                  </a:rPr>
                  <a:t>The formula U</a:t>
                </a:r>
                <a:r>
                  <a:rPr lang="en-US" sz="1800" baseline="-25000" dirty="0">
                    <a:latin typeface="Century Gothic" panose="020B0502020202020204" pitchFamily="34" charset="0"/>
                  </a:rPr>
                  <a:t>6</a:t>
                </a:r>
                <a:r>
                  <a:rPr lang="en-US" sz="1800" dirty="0">
                    <a:latin typeface="Century Gothic" panose="020B0502020202020204" pitchFamily="34" charset="0"/>
                  </a:rPr>
                  <a:t> is not a theorem.</a:t>
                </a:r>
              </a:p>
              <a:p>
                <a:pPr marL="0" indent="0">
                  <a:buNone/>
                </a:pPr>
                <a:endParaRPr lang="en-US" sz="1800" dirty="0"/>
              </a:p>
            </p:txBody>
          </p:sp>
        </mc:Choice>
        <mc:Fallback>
          <p:sp>
            <p:nvSpPr>
              <p:cNvPr id="3" name="Substituent conținut 2">
                <a:extLst>
                  <a:ext uri="{FF2B5EF4-FFF2-40B4-BE49-F238E27FC236}">
                    <a16:creationId xmlns:a16="http://schemas.microsoft.com/office/drawing/2014/main" id="{2A44F175-CD8E-4FC0-A999-001196B48BF9}"/>
                  </a:ext>
                </a:extLst>
              </p:cNvPr>
              <p:cNvSpPr>
                <a:spLocks noGrp="1" noRot="1" noChangeAspect="1" noMove="1" noResize="1" noEditPoints="1" noAdjustHandles="1" noChangeArrowheads="1" noChangeShapeType="1" noTextEdit="1"/>
              </p:cNvSpPr>
              <p:nvPr>
                <p:ph idx="1"/>
              </p:nvPr>
            </p:nvSpPr>
            <p:spPr>
              <a:xfrm>
                <a:off x="680321" y="2336872"/>
                <a:ext cx="10149866" cy="4063927"/>
              </a:xfrm>
              <a:blipFill>
                <a:blip r:embed="rId2"/>
                <a:stretch>
                  <a:fillRect l="-541" t="-1499"/>
                </a:stretch>
              </a:blipFill>
            </p:spPr>
            <p:txBody>
              <a:bodyPr/>
              <a:lstStyle/>
              <a:p>
                <a:r>
                  <a:rPr lang="en-US">
                    <a:noFill/>
                  </a:rPr>
                  <a:t> </a:t>
                </a:r>
              </a:p>
            </p:txBody>
          </p:sp>
        </mc:Fallback>
      </mc:AlternateContent>
    </p:spTree>
    <p:extLst>
      <p:ext uri="{BB962C8B-B14F-4D97-AF65-F5344CB8AC3E}">
        <p14:creationId xmlns:p14="http://schemas.microsoft.com/office/powerpoint/2010/main" val="238600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406</TotalTime>
  <Words>1167</Words>
  <Application>Microsoft Office PowerPoint</Application>
  <PresentationFormat>Ecran lat</PresentationFormat>
  <Paragraphs>47</Paragraphs>
  <Slides>6</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6</vt:i4>
      </vt:variant>
    </vt:vector>
  </HeadingPairs>
  <TitlesOfParts>
    <vt:vector size="11" baseType="lpstr">
      <vt:lpstr>Arial</vt:lpstr>
      <vt:lpstr>Cambria Math</vt:lpstr>
      <vt:lpstr>Century Gothic</vt:lpstr>
      <vt:lpstr>Trebuchet MS</vt:lpstr>
      <vt:lpstr>Berlin</vt:lpstr>
      <vt:lpstr>Problem Statement</vt:lpstr>
      <vt:lpstr>Theoretical results</vt:lpstr>
      <vt:lpstr>Theoretical results</vt:lpstr>
      <vt:lpstr>Problem solution</vt:lpstr>
      <vt:lpstr>Problem solution</vt:lpstr>
      <vt:lpstr>Problem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RASNITA RADU VICTOR</dc:creator>
  <cp:lastModifiedBy>RASNITA RADU VICTOR</cp:lastModifiedBy>
  <cp:revision>6</cp:revision>
  <dcterms:created xsi:type="dcterms:W3CDTF">2021-11-21T20:05:56Z</dcterms:created>
  <dcterms:modified xsi:type="dcterms:W3CDTF">2021-12-21T19:29:12Z</dcterms:modified>
</cp:coreProperties>
</file>