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8" r:id="rId5"/>
    <p:sldId id="327" r:id="rId6"/>
    <p:sldId id="337" r:id="rId7"/>
    <p:sldId id="338" r:id="rId8"/>
    <p:sldId id="326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05" autoAdjust="0"/>
  </p:normalViewPr>
  <p:slideViewPr>
    <p:cSldViewPr snapToGrid="0">
      <p:cViewPr varScale="1">
        <p:scale>
          <a:sx n="112" d="100"/>
          <a:sy n="112" d="100"/>
        </p:scale>
        <p:origin x="91" y="341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ytona Pro Condensed Light" panose="020B030603050304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DC1-BE56-D92328005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ytona Pro Condensed Light" panose="020B030603050304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DC1-BE56-D92328005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ytona Pro Condensed Light" panose="020B030603050304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A-4DC1-BE56-D92328005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Daytona Pro Condensed Light" panose="020B0306030503040204" pitchFamily="34" charset="0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Daytona Pro Condensed Light" panose="020B0306030503040204" pitchFamily="34" charset="0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Daytona Pro Condensed Light" panose="020B030603050304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cap="all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5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ACADEMIC RCORD CLASSIFICATION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854" y="4594983"/>
            <a:ext cx="2845761" cy="2038123"/>
          </a:xfrm>
        </p:spPr>
        <p:txBody>
          <a:bodyPr/>
          <a:lstStyle/>
          <a:p>
            <a:r>
              <a:rPr lang="ro-RO" sz="1400" dirty="0"/>
              <a:t>Truta Davd</a:t>
            </a:r>
          </a:p>
          <a:p>
            <a:r>
              <a:rPr lang="ro-RO" sz="1400" dirty="0"/>
              <a:t>Varo diana</a:t>
            </a:r>
          </a:p>
          <a:p>
            <a:r>
              <a:rPr lang="ro-RO" sz="1400" dirty="0"/>
              <a:t>Uscat Teodora</a:t>
            </a:r>
          </a:p>
          <a:p>
            <a:r>
              <a:rPr lang="ro-RO" sz="1400" dirty="0"/>
              <a:t>MENTOR: MIRCEA RUSU</a:t>
            </a:r>
            <a:endParaRPr lang="en-US" sz="1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48F075-2696-40F6-AFD2-E375C184C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</a:blip>
          <a:srcRect t="18131" b="18131"/>
          <a:stretch>
            <a:fillRect/>
          </a:stretch>
        </p:blipFill>
        <p:spPr>
          <a:xfrm>
            <a:off x="1524000" y="1499616"/>
            <a:ext cx="9144000" cy="3886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D5A337-9D41-4FBC-B5F8-0A9E596AEB44}"/>
              </a:ext>
            </a:extLst>
          </p:cNvPr>
          <p:cNvSpPr txBox="1"/>
          <p:nvPr/>
        </p:nvSpPr>
        <p:spPr>
          <a:xfrm>
            <a:off x="5471984" y="4011938"/>
            <a:ext cx="12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-RPA-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EXTENDED team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Placeholder 25" descr="Team member head shot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Takuma </a:t>
            </a:r>
            <a:br>
              <a:rPr lang="en-US" dirty="0"/>
            </a:br>
            <a:r>
              <a:rPr lang="en-US" dirty="0"/>
              <a:t>Hayashi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5" name="Picture Placeholder 25" descr="Team member head shot">
            <a:extLst>
              <a:ext uri="{FF2B5EF4-FFF2-40B4-BE49-F238E27FC236}">
                <a16:creationId xmlns:a16="http://schemas.microsoft.com/office/drawing/2014/main" id="{4E1BC371-5C26-E380-E719-FE24C11EA4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61777A9-C57A-ED65-6AA1-7818FE1CC3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Graham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Barnes</a:t>
            </a:r>
            <a:endParaRPr lang="en-US" sz="1200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F53DE85-C9B6-8CF3-CEC8-50CEE22FD40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200" cap="none" dirty="0"/>
              <a:t>VP Product</a:t>
            </a:r>
          </a:p>
        </p:txBody>
      </p:sp>
      <p:pic>
        <p:nvPicPr>
          <p:cNvPr id="18" name="Picture Placeholder 29" descr="Team member head shot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Mirjam</a:t>
            </a:r>
            <a:br>
              <a:rPr lang="en-US" dirty="0"/>
            </a:br>
            <a:r>
              <a:rPr lang="en-US" dirty="0"/>
              <a:t>Nilsson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  <a:p>
            <a:endParaRPr lang="en-US" dirty="0"/>
          </a:p>
        </p:txBody>
      </p:sp>
      <p:pic>
        <p:nvPicPr>
          <p:cNvPr id="6" name="Picture Placeholder 29" descr="Team member head shot">
            <a:extLst>
              <a:ext uri="{FF2B5EF4-FFF2-40B4-BE49-F238E27FC236}">
                <a16:creationId xmlns:a16="http://schemas.microsoft.com/office/drawing/2014/main" id="{A346EF5A-1508-9AA1-EFFC-12C56480C53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187F11-2B2E-31FE-A395-D9980CCD10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Rowan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Murphy</a:t>
            </a:r>
            <a:endParaRPr lang="en-US" sz="12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0F3A42F-07DA-9D0E-95DF-4EB54230C79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200" cap="none" dirty="0"/>
              <a:t>SEO Strategist</a:t>
            </a:r>
          </a:p>
          <a:p>
            <a:endParaRPr lang="en-US" dirty="0"/>
          </a:p>
        </p:txBody>
      </p:sp>
      <p:pic>
        <p:nvPicPr>
          <p:cNvPr id="19" name="Picture Placeholder 31" descr="Team member head shot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Flora</a:t>
            </a:r>
            <a:br>
              <a:rPr lang="en-US" dirty="0"/>
            </a:br>
            <a:r>
              <a:rPr lang="en-US" dirty="0"/>
              <a:t>Berggren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  <a:p>
            <a:endParaRPr lang="en-US" dirty="0"/>
          </a:p>
        </p:txBody>
      </p:sp>
      <p:pic>
        <p:nvPicPr>
          <p:cNvPr id="7" name="Picture Placeholder 31" descr="Team member head shot">
            <a:extLst>
              <a:ext uri="{FF2B5EF4-FFF2-40B4-BE49-F238E27FC236}">
                <a16:creationId xmlns:a16="http://schemas.microsoft.com/office/drawing/2014/main" id="{F10ECC01-B4B6-BD26-FDC6-52E69838F9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507A5A37-629B-D3C0-7AA6-42657E258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Elizabeth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Moore</a:t>
            </a:r>
            <a:endParaRPr lang="en-US" sz="12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C544F31E-FD62-0DB3-C332-F63979ADD9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1200" cap="none" dirty="0"/>
              <a:t>Product Designer</a:t>
            </a:r>
          </a:p>
          <a:p>
            <a:endParaRPr lang="en-US" dirty="0"/>
          </a:p>
        </p:txBody>
      </p:sp>
      <p:pic>
        <p:nvPicPr>
          <p:cNvPr id="20" name="Picture Placeholder 33" descr="Team member head shot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Rajesh</a:t>
            </a:r>
            <a:br>
              <a:rPr lang="en-US" dirty="0"/>
            </a:br>
            <a:r>
              <a:rPr lang="en-US" dirty="0"/>
              <a:t>Santoshi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  <a:p>
            <a:endParaRPr lang="en-US" dirty="0"/>
          </a:p>
        </p:txBody>
      </p:sp>
      <p:pic>
        <p:nvPicPr>
          <p:cNvPr id="8" name="Picture Placeholder 33" descr="Team member head shot">
            <a:extLst>
              <a:ext uri="{FF2B5EF4-FFF2-40B4-BE49-F238E27FC236}">
                <a16:creationId xmlns:a16="http://schemas.microsoft.com/office/drawing/2014/main" id="{0F4178EC-AFE3-BA0D-CF99-15A11DD9548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2" b="382"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E09BD530-2643-D025-A6C4-D09AA2CAA0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Robin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Kline</a:t>
            </a:r>
            <a:endParaRPr lang="en-US" sz="1200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D5F80D4-8E3D-5754-FB1E-E4D708F3B0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200" cap="none" dirty="0"/>
              <a:t>Content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Plan for </a:t>
            </a:r>
            <a:br>
              <a:rPr lang="en-US" sz="4800" dirty="0"/>
            </a:br>
            <a:r>
              <a:rPr lang="en-US" sz="4800" dirty="0"/>
              <a:t>product launch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Synergize scalable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e-commerce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Disseminate standardized metrics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Coordinate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e-business applications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Foster holistically superior methodologies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strategic networks with compelling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e-business needs</a:t>
            </a:r>
          </a:p>
          <a:p>
            <a:endParaRPr lang="en-US" dirty="0"/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pic>
        <p:nvPicPr>
          <p:cNvPr id="21" name="Content Placeholder 25" descr="Test tubes with one test tube in orange with drops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</a:p>
          <a:p>
            <a:pPr lvl="0"/>
            <a:r>
              <a:rPr lang="en-US" dirty="0"/>
              <a:t>e-commerce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</a:p>
          <a:p>
            <a:pPr lvl="0"/>
            <a:r>
              <a:rPr lang="en-US" dirty="0"/>
              <a:t>metrics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Coordinate </a:t>
            </a:r>
          </a:p>
          <a:p>
            <a:pPr lvl="0"/>
            <a:r>
              <a:rPr lang="en-US" dirty="0"/>
              <a:t>e-business applications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Foster holistically superior methodologies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</a:t>
            </a:r>
          </a:p>
          <a:p>
            <a:pPr lvl="0"/>
            <a:r>
              <a:rPr lang="en-US" dirty="0"/>
              <a:t>e-business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</a:t>
            </a:r>
            <a:br>
              <a:rPr lang="en-US" dirty="0"/>
            </a:br>
            <a:r>
              <a:rPr lang="en-US" dirty="0"/>
              <a:t>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 hanging fruit to identify a ballpark value</a:t>
            </a:r>
          </a:p>
          <a:p>
            <a:r>
              <a:rPr lang="en-US" dirty="0"/>
              <a:t>Visualize customer directed convergence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 Nilsson​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98007" y="1162568"/>
            <a:ext cx="2228336" cy="323329"/>
          </a:xfrm>
        </p:spPr>
        <p:txBody>
          <a:bodyPr/>
          <a:lstStyle/>
          <a:p>
            <a:r>
              <a:rPr lang="ro-RO" dirty="0"/>
              <a:t>Project 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ro-RO" sz="2000" spc="0" dirty="0">
                <a:ea typeface="+mn-lt"/>
                <a:cs typeface="+mn-lt"/>
              </a:rPr>
              <a:t>The aim of this project is to facilitate classifying university students according to their average grade by usingrobotic process automation.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C8BB222-6AAF-42D1-955F-45D11708CA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17" r="21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569372"/>
            <a:ext cx="4160520" cy="1828800"/>
          </a:xfrm>
        </p:spPr>
        <p:txBody>
          <a:bodyPr/>
          <a:lstStyle/>
          <a:p>
            <a:r>
              <a:rPr lang="ro-RO" sz="3200" dirty="0"/>
              <a:t>Devemoplment process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EXTRACTING Data</a:t>
            </a:r>
            <a:r>
              <a:rPr lang="en-US" sz="2000" dirty="0">
                <a:effectLst/>
              </a:rPr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2103120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dirty="0">
                <a:effectLst/>
              </a:rPr>
              <a:t>Using U</a:t>
            </a:r>
            <a:r>
              <a:rPr lang="ro-RO" dirty="0"/>
              <a:t>iPath, we designed a program that scans students academic records and extracts relevant information which will be further procesed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dirty="0"/>
              <a:t>The data extraction process is implemented using specific activities provided by UiPath:</a:t>
            </a:r>
          </a:p>
          <a:p>
            <a:pPr marL="742950" lvl="2" indent="-285750">
              <a:buClr>
                <a:schemeClr val="accent1"/>
              </a:buClr>
            </a:pPr>
            <a:r>
              <a:rPr lang="ro-RO" dirty="0"/>
              <a:t>Screen scraping using Attach Window activity</a:t>
            </a:r>
          </a:p>
          <a:p>
            <a:pPr marL="742950" lvl="2" indent="-285750">
              <a:buClr>
                <a:schemeClr val="accent1"/>
              </a:buClr>
            </a:pPr>
            <a:r>
              <a:rPr lang="ro-RO" dirty="0"/>
              <a:t>Screen scraping using Get OCR Text</a:t>
            </a:r>
          </a:p>
          <a:p>
            <a:pPr marL="742950" lvl="2" indent="-285750">
              <a:buClr>
                <a:schemeClr val="accent1"/>
              </a:buClr>
            </a:pPr>
            <a:endParaRPr lang="ro-RO" dirty="0"/>
          </a:p>
          <a:p>
            <a:pPr lvl="3" indent="0">
              <a:buNone/>
            </a:pPr>
            <a:r>
              <a:rPr lang="ro-RO" dirty="0"/>
              <a:t>	</a:t>
            </a:r>
          </a:p>
          <a:p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pic>
        <p:nvPicPr>
          <p:cNvPr id="16" name="Picture Placeholder 19" descr="Microscope with solid fill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Niche markets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Pursue scalable customer service through sustainable strategies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Engage top-line web services with cutting-edge deliverables 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pic>
        <p:nvPicPr>
          <p:cNvPr id="17" name="Picture Placeholder 21" descr="Test tubes outline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Supply chains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Cultivate one-to-one customer service with robust ideas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Maximize timely deliverables for real-time schemas 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ED878E5-FB1E-47C8-A9BB-757B80EF75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25000" r="25000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45D28370-0F91-4AFF-B0B3-8E6E2B66CC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/>
          <a:stretch>
            <a:fillRect/>
          </a:stretch>
        </p:blipFill>
        <p:spPr>
          <a:xfrm>
            <a:off x="6368181" y="777875"/>
            <a:ext cx="694535" cy="694535"/>
          </a:xfrm>
        </p:spPr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0C13AF58-0A57-17B6-8A17-FFB296CE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22039"/>
              </p:ext>
            </p:extLst>
          </p:nvPr>
        </p:nvGraphicFramePr>
        <p:xfrm>
          <a:off x="1295400" y="1855788"/>
          <a:ext cx="98202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02472"/>
              </p:ext>
            </p:extLst>
          </p:nvPr>
        </p:nvGraphicFramePr>
        <p:xfrm>
          <a:off x="1181260" y="1746250"/>
          <a:ext cx="982948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B2B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Supply chain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ROI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E-commerce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Q1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4.5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5.0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Q2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3.2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5.1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4.4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3.0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Q3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2.8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Q4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4.5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7.0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est tubes with one test tube in orange with drop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“Business opportunities are like buses.</a:t>
            </a:r>
            <a:br>
              <a:rPr lang="en-US" dirty="0"/>
            </a:br>
            <a:r>
              <a:rPr lang="en-US" dirty="0"/>
              <a:t>There’s always another one coming.”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Placeholder 25" descr="Team member head shot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9857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Takuma 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Hayashi</a:t>
            </a: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President</a:t>
            </a:r>
            <a:endParaRPr lang="en-US" cap="none" dirty="0"/>
          </a:p>
        </p:txBody>
      </p:sp>
      <p:pic>
        <p:nvPicPr>
          <p:cNvPr id="18" name="Picture Placeholder 29" descr="Team member head shot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6200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Mirjam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Nilsson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Chief Executive Officer</a:t>
            </a:r>
            <a:endParaRPr lang="en-US" cap="none" dirty="0"/>
          </a:p>
          <a:p>
            <a:endParaRPr lang="en-US" dirty="0"/>
          </a:p>
        </p:txBody>
      </p:sp>
      <p:pic>
        <p:nvPicPr>
          <p:cNvPr id="19" name="Picture Placeholder 31" descr="Team member head shot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>
          <a:xfrm>
            <a:off x="647382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Flora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Berggren</a:t>
            </a:r>
            <a:endParaRPr lang="en-US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Chief Operations Officer</a:t>
            </a:r>
            <a:endParaRPr lang="en-US" cap="none" dirty="0"/>
          </a:p>
          <a:p>
            <a:endParaRPr lang="en-US" dirty="0"/>
          </a:p>
        </p:txBody>
      </p:sp>
      <p:pic>
        <p:nvPicPr>
          <p:cNvPr id="20" name="Picture Placeholder 33" descr="Team member head shot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>
          <a:xfrm>
            <a:off x="9034463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400" dirty="0">
                <a:effectLst/>
              </a:rPr>
              <a:t>Rajesh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Santoshi</a:t>
            </a:r>
            <a:endParaRPr lang="en-US" sz="1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cap="none" dirty="0">
                <a:effectLst/>
              </a:rPr>
              <a:t>VP Marketing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{2ACFA3ED-8C5B-4696-9754-6C62FEAE678F}tf67061901_win32</Template>
  <TotalTime>422</TotalTime>
  <Words>402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Daytona Condensed Light</vt:lpstr>
      <vt:lpstr>Daytona Pro Condensed Light</vt:lpstr>
      <vt:lpstr>Posterama</vt:lpstr>
      <vt:lpstr>Office Theme</vt:lpstr>
      <vt:lpstr>ACADEMIC RCORD CLASSIFICATION</vt:lpstr>
      <vt:lpstr>Introduction</vt:lpstr>
      <vt:lpstr>Devemoplment process</vt:lpstr>
      <vt:lpstr> </vt:lpstr>
      <vt:lpstr>Agenda</vt:lpstr>
      <vt:lpstr>Quarterly performance</vt:lpstr>
      <vt:lpstr>Areas of growth</vt:lpstr>
      <vt:lpstr>“Business opportunities are like buses. There’s always another one coming.”</vt:lpstr>
      <vt:lpstr>Meet our team</vt:lpstr>
      <vt:lpstr>Meet our EXTENDED team</vt:lpstr>
      <vt:lpstr>Plan for  product launch</vt:lpstr>
      <vt:lpstr>Timeline </vt:lpstr>
      <vt:lpstr>Areas of focus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Truta</dc:creator>
  <cp:lastModifiedBy>David Truta</cp:lastModifiedBy>
  <cp:revision>6</cp:revision>
  <dcterms:created xsi:type="dcterms:W3CDTF">2023-01-07T16:06:13Z</dcterms:created>
  <dcterms:modified xsi:type="dcterms:W3CDTF">2023-01-07T23:08:57Z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