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28" r:id="rId5"/>
    <p:sldId id="327" r:id="rId6"/>
    <p:sldId id="337" r:id="rId7"/>
    <p:sldId id="336" r:id="rId8"/>
    <p:sldId id="33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C5E8"/>
    <a:srgbClr val="96D3ED"/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205" autoAdjust="0"/>
  </p:normalViewPr>
  <p:slideViewPr>
    <p:cSldViewPr snapToGrid="0">
      <p:cViewPr>
        <p:scale>
          <a:sx n="66" d="100"/>
          <a:sy n="66" d="100"/>
        </p:scale>
        <p:origin x="-14" y="1272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032" y="2526174"/>
            <a:ext cx="8121936" cy="1805651"/>
          </a:xfrm>
        </p:spPr>
        <p:txBody>
          <a:bodyPr/>
          <a:lstStyle/>
          <a:p>
            <a:r>
              <a:rPr lang="ro-RO" dirty="0"/>
              <a:t>ACADEMIC R</a:t>
            </a:r>
            <a:r>
              <a:rPr lang="en-US" dirty="0"/>
              <a:t>e</a:t>
            </a:r>
            <a:r>
              <a:rPr lang="ro-RO" dirty="0"/>
              <a:t>CORD CLASSIFICATION</a:t>
            </a: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248F075-2696-40F6-AFD2-E375C184C25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20000"/>
          </a:blip>
          <a:srcRect t="18131" b="18131"/>
          <a:stretch>
            <a:fillRect/>
          </a:stretch>
        </p:blipFill>
        <p:spPr>
          <a:xfrm>
            <a:off x="1524000" y="1485899"/>
            <a:ext cx="9144000" cy="38862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3FE44-803A-0FCA-D29B-EB40225C3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31889" y="5372099"/>
            <a:ext cx="2936111" cy="700778"/>
          </a:xfrm>
        </p:spPr>
        <p:txBody>
          <a:bodyPr anchor="ctr"/>
          <a:lstStyle/>
          <a:p>
            <a:r>
              <a:rPr lang="ro-RO" sz="1400" dirty="0"/>
              <a:t>Truta Davd</a:t>
            </a:r>
            <a:r>
              <a:rPr lang="en-US" sz="1400" dirty="0"/>
              <a:t>, </a:t>
            </a:r>
            <a:r>
              <a:rPr lang="ro-RO" sz="1400" dirty="0"/>
              <a:t>Varo diana</a:t>
            </a:r>
            <a:r>
              <a:rPr lang="en-US" sz="1400" dirty="0"/>
              <a:t>, </a:t>
            </a:r>
            <a:r>
              <a:rPr lang="ro-RO" sz="1400" dirty="0"/>
              <a:t>Uscat Teodora</a:t>
            </a:r>
          </a:p>
          <a:p>
            <a:r>
              <a:rPr lang="ro-RO" sz="1400" dirty="0"/>
              <a:t>MENTOR: MIRCEA RUSU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5A337-9D41-4FBC-B5F8-0A9E596AEB44}"/>
              </a:ext>
            </a:extLst>
          </p:cNvPr>
          <p:cNvSpPr txBox="1"/>
          <p:nvPr/>
        </p:nvSpPr>
        <p:spPr>
          <a:xfrm>
            <a:off x="5471984" y="4011938"/>
            <a:ext cx="1248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-RPA-</a:t>
            </a:r>
            <a:endParaRPr lang="en-US" sz="32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2F27E2A-42FE-4E97-B35F-81964898C3F1}"/>
              </a:ext>
            </a:extLst>
          </p:cNvPr>
          <p:cNvSpPr txBox="1">
            <a:spLocks/>
          </p:cNvSpPr>
          <p:nvPr/>
        </p:nvSpPr>
        <p:spPr>
          <a:xfrm>
            <a:off x="1524000" y="-2923674"/>
            <a:ext cx="6489032" cy="24714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Slide – title, team </a:t>
            </a:r>
            <a:r>
              <a:rPr lang="en-US" sz="1400" dirty="0" err="1"/>
              <a:t>memb</a:t>
            </a:r>
            <a:r>
              <a:rPr lang="en-US" sz="1400" dirty="0"/>
              <a:t>, mentors;</a:t>
            </a:r>
          </a:p>
          <a:p>
            <a:r>
              <a:rPr lang="en-US" sz="1400" dirty="0"/>
              <a:t>2</a:t>
            </a:r>
            <a:r>
              <a:rPr lang="en-US" sz="1400" baseline="30000" dirty="0"/>
              <a:t>nd</a:t>
            </a:r>
            <a:r>
              <a:rPr lang="en-US" sz="1400" dirty="0"/>
              <a:t> slide – short description;</a:t>
            </a:r>
          </a:p>
          <a:p>
            <a:r>
              <a:rPr lang="en-US" sz="1400" dirty="0"/>
              <a:t>3</a:t>
            </a:r>
            <a:r>
              <a:rPr lang="en-US" sz="1400" baseline="30000" dirty="0"/>
              <a:t>rd</a:t>
            </a:r>
            <a:r>
              <a:rPr lang="en-US" sz="1400" dirty="0"/>
              <a:t> 4</a:t>
            </a:r>
            <a:r>
              <a:rPr lang="en-US" sz="1400" baseline="30000" dirty="0"/>
              <a:t>th</a:t>
            </a:r>
            <a:r>
              <a:rPr lang="en-US" sz="1400" dirty="0"/>
              <a:t> slide – Particularities, challenges, other important  aspects to mention</a:t>
            </a:r>
          </a:p>
          <a:p>
            <a:r>
              <a:rPr lang="en-US" sz="1400" dirty="0"/>
              <a:t>5</a:t>
            </a:r>
            <a:r>
              <a:rPr lang="en-US" sz="1400" baseline="30000" dirty="0"/>
              <a:t>th</a:t>
            </a:r>
            <a:r>
              <a:rPr lang="en-US" sz="1400" dirty="0"/>
              <a:t> slide - conclusion</a:t>
            </a:r>
          </a:p>
        </p:txBody>
      </p:sp>
    </p:spTree>
    <p:extLst>
      <p:ext uri="{BB962C8B-B14F-4D97-AF65-F5344CB8AC3E}">
        <p14:creationId xmlns:p14="http://schemas.microsoft.com/office/powerpoint/2010/main" val="292441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398007" y="1162568"/>
            <a:ext cx="2228336" cy="323329"/>
          </a:xfrm>
        </p:spPr>
        <p:txBody>
          <a:bodyPr/>
          <a:lstStyle/>
          <a:p>
            <a:r>
              <a:rPr lang="ro-RO" dirty="0"/>
              <a:t>Project description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ro-RO" sz="2000" spc="0" dirty="0">
                <a:ea typeface="+mn-lt"/>
                <a:cs typeface="+mn-lt"/>
              </a:rPr>
              <a:t>The aim of this project is to facilitate classifying university students according to their average grade by usingrobotic process automation.</a:t>
            </a:r>
            <a:endParaRPr lang="en-US" sz="2000" spc="0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4C8BB222-6AAF-42D1-955F-45D11708CA9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1917" r="219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768CBE3-5D01-4D24-BCB0-DC108ED91B63}"/>
              </a:ext>
            </a:extLst>
          </p:cNvPr>
          <p:cNvSpPr/>
          <p:nvPr/>
        </p:nvSpPr>
        <p:spPr>
          <a:xfrm>
            <a:off x="269240" y="2519680"/>
            <a:ext cx="568952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2A9E4-3B33-8623-FB27-6D7248C3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575" y="3569372"/>
            <a:ext cx="4160520" cy="1828800"/>
          </a:xfrm>
        </p:spPr>
        <p:txBody>
          <a:bodyPr/>
          <a:lstStyle/>
          <a:p>
            <a:r>
              <a:rPr lang="ro-RO" sz="3200" dirty="0"/>
              <a:t>Devemoplment process</a:t>
            </a:r>
            <a:endParaRPr lang="en-US" sz="3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76FCA-E5D9-5BC6-F8F1-95D9E55694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59EBB-1744-14F2-6EEA-D5BDC030F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EXTRACTING Data</a:t>
            </a:r>
            <a:r>
              <a:rPr lang="en-US" sz="2000" dirty="0">
                <a:effectLst/>
              </a:rPr>
              <a:t>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9F940-BA56-74F7-87F0-7199A77BB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2103120"/>
          </a:xfrm>
        </p:spPr>
        <p:txBody>
          <a:bodyPr/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o-RO" dirty="0">
                <a:effectLst/>
              </a:rPr>
              <a:t>Using U</a:t>
            </a:r>
            <a:r>
              <a:rPr lang="ro-RO" dirty="0"/>
              <a:t>iPath, we designed a program that scans students academic records and extracts relevant information which will be further procesed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o-RO" dirty="0"/>
              <a:t>The data extraction process is implemented using specific activities provided by UiPath:</a:t>
            </a:r>
          </a:p>
          <a:p>
            <a:pPr marL="742950" lvl="2" indent="-285750">
              <a:buClr>
                <a:schemeClr val="accent1"/>
              </a:buClr>
            </a:pPr>
            <a:r>
              <a:rPr lang="ro-RO" dirty="0"/>
              <a:t>Screen scraping using Attach Window activity</a:t>
            </a:r>
          </a:p>
          <a:p>
            <a:pPr marL="742950" lvl="2" indent="-285750">
              <a:buClr>
                <a:schemeClr val="accent1"/>
              </a:buClr>
            </a:pPr>
            <a:r>
              <a:rPr lang="ro-RO" dirty="0"/>
              <a:t>Screen scraping using Get OCR Text</a:t>
            </a:r>
          </a:p>
          <a:p>
            <a:pPr marL="742950" lvl="2" indent="-285750">
              <a:buClr>
                <a:schemeClr val="accent1"/>
              </a:buClr>
            </a:pPr>
            <a:endParaRPr lang="ro-RO" dirty="0"/>
          </a:p>
          <a:p>
            <a:pPr lvl="3" indent="0">
              <a:buNone/>
            </a:pPr>
            <a:r>
              <a:rPr lang="ro-RO" dirty="0"/>
              <a:t>	</a:t>
            </a:r>
          </a:p>
          <a:p>
            <a:br>
              <a:rPr lang="en-US" dirty="0">
                <a:effectLst/>
              </a:rPr>
            </a:b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A83F6-ADD2-533E-DD3D-2171EC6F7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026537"/>
            <a:ext cx="4114800" cy="347472"/>
          </a:xfrm>
        </p:spPr>
        <p:txBody>
          <a:bodyPr/>
          <a:lstStyle/>
          <a:p>
            <a:r>
              <a:rPr lang="en-US" sz="2000" dirty="0"/>
              <a:t>Sending e-mails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DB5B2-8F12-4C2A-D018-C12FD1616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474593"/>
            <a:ext cx="3886200" cy="1179576"/>
          </a:xfrm>
        </p:spPr>
        <p:txBody>
          <a:bodyPr/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After getting the result of which student has the highest average, the program will send a mail containing a CSV file with all students, ordered by their average grade.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The e-mail to which we send the file is chosen by us.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508684D-1AA5-491C-E832-1EB26568CC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4904128"/>
            <a:ext cx="4114800" cy="347472"/>
          </a:xfrm>
        </p:spPr>
        <p:txBody>
          <a:bodyPr/>
          <a:lstStyle/>
          <a:p>
            <a:r>
              <a:rPr lang="en-US" sz="2000" dirty="0"/>
              <a:t>Invalid path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9FCFF-DB0B-28A0-AC61-CFCB265C5B3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343040"/>
            <a:ext cx="3886200" cy="1141014"/>
          </a:xfrm>
        </p:spPr>
        <p:txBody>
          <a:bodyPr/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If the path to the folder containing all PDF files of the students’ academic records is an invalid path, the program will catch this error, show a message telling us that “The directory was not found”, and stop its execution.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3ED878E5-FB1E-47C8-A9BB-757B80EF750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5000" r="25000"/>
          <a:stretch>
            <a:fillRect/>
          </a:stretch>
        </p:blipFill>
        <p:spPr/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45D28370-0F91-4AFF-B0B3-8E6E2B66CC8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/>
          <a:stretch>
            <a:fillRect/>
          </a:stretch>
        </p:blipFill>
        <p:spPr>
          <a:xfrm>
            <a:off x="6355157" y="621996"/>
            <a:ext cx="694535" cy="694535"/>
          </a:xfrm>
          <a:ln>
            <a:noFill/>
          </a:ln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35E68B8-BBBB-4FB5-B360-F81613157146}"/>
              </a:ext>
            </a:extLst>
          </p:cNvPr>
          <p:cNvSpPr txBox="1">
            <a:spLocks/>
          </p:cNvSpPr>
          <p:nvPr/>
        </p:nvSpPr>
        <p:spPr>
          <a:xfrm>
            <a:off x="1524000" y="-2923674"/>
            <a:ext cx="6489032" cy="24714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Slide – title, team </a:t>
            </a:r>
            <a:r>
              <a:rPr lang="en-US" sz="1400" dirty="0" err="1"/>
              <a:t>memb</a:t>
            </a:r>
            <a:r>
              <a:rPr lang="en-US" sz="1400" dirty="0"/>
              <a:t>, mentors;</a:t>
            </a:r>
          </a:p>
          <a:p>
            <a:r>
              <a:rPr lang="en-US" sz="1400" dirty="0"/>
              <a:t>2</a:t>
            </a:r>
            <a:r>
              <a:rPr lang="en-US" sz="1400" baseline="30000" dirty="0"/>
              <a:t>nd</a:t>
            </a:r>
            <a:r>
              <a:rPr lang="en-US" sz="1400" dirty="0"/>
              <a:t> slide – short description;</a:t>
            </a:r>
          </a:p>
          <a:p>
            <a:r>
              <a:rPr lang="en-US" sz="1400" dirty="0"/>
              <a:t>3</a:t>
            </a:r>
            <a:r>
              <a:rPr lang="en-US" sz="1400" baseline="30000" dirty="0"/>
              <a:t>rd</a:t>
            </a:r>
            <a:r>
              <a:rPr lang="en-US" sz="1400" dirty="0"/>
              <a:t> 4</a:t>
            </a:r>
            <a:r>
              <a:rPr lang="en-US" sz="1400" baseline="30000" dirty="0"/>
              <a:t>th</a:t>
            </a:r>
            <a:r>
              <a:rPr lang="en-US" sz="1400" dirty="0"/>
              <a:t> slide – Particularities, challenges, other important  aspects to mention</a:t>
            </a:r>
          </a:p>
          <a:p>
            <a:r>
              <a:rPr lang="en-US" sz="1400" dirty="0"/>
              <a:t>5</a:t>
            </a:r>
            <a:r>
              <a:rPr lang="en-US" sz="1400" baseline="30000" dirty="0"/>
              <a:t>th</a:t>
            </a:r>
            <a:r>
              <a:rPr lang="en-US" sz="1400" dirty="0"/>
              <a:t> slide - 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3E0FDE-A8F8-4A17-BC1D-85C3D0B8CE97}"/>
              </a:ext>
            </a:extLst>
          </p:cNvPr>
          <p:cNvSpPr txBox="1"/>
          <p:nvPr/>
        </p:nvSpPr>
        <p:spPr>
          <a:xfrm>
            <a:off x="649223" y="6834471"/>
            <a:ext cx="108791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Challenges:</a:t>
            </a:r>
          </a:p>
          <a:p>
            <a:r>
              <a:rPr lang="en-US" dirty="0"/>
              <a:t>	- one of the biggest challenges we encountered was the Screen Scraping technique we used</a:t>
            </a:r>
          </a:p>
          <a:p>
            <a:r>
              <a:rPr lang="en-US" dirty="0"/>
              <a:t>	- another challenge was figuring out how to send emails after all steps of finding the highest average were met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important aspects: </a:t>
            </a:r>
          </a:p>
          <a:p>
            <a:r>
              <a:rPr lang="en-US" dirty="0"/>
              <a:t>	- after getting the result, a mail containing the highest average will be sent to an e-mail of our choosing</a:t>
            </a:r>
          </a:p>
        </p:txBody>
      </p:sp>
      <p:pic>
        <p:nvPicPr>
          <p:cNvPr id="31" name="Picture Placeholder 30" descr="Envelope with solid fill">
            <a:extLst>
              <a:ext uri="{FF2B5EF4-FFF2-40B4-BE49-F238E27FC236}">
                <a16:creationId xmlns:a16="http://schemas.microsoft.com/office/drawing/2014/main" id="{1D5E682D-0F65-4C6F-8246-0449EA6A8E9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245225" y="3017393"/>
            <a:ext cx="914400" cy="914400"/>
          </a:xfrm>
          <a:prstGeom prst="rect">
            <a:avLst/>
          </a:prstGeom>
        </p:spPr>
      </p:pic>
      <p:pic>
        <p:nvPicPr>
          <p:cNvPr id="35" name="Picture Placeholder 34" descr="Playbook with solid fill">
            <a:extLst>
              <a:ext uri="{FF2B5EF4-FFF2-40B4-BE49-F238E27FC236}">
                <a16:creationId xmlns:a16="http://schemas.microsoft.com/office/drawing/2014/main" id="{97B6FEDD-BB6E-414A-B053-6F0EA8FF76EB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245224" y="4829920"/>
            <a:ext cx="914400" cy="914400"/>
          </a:xfrm>
          <a:prstGeom prst="rect">
            <a:avLst/>
          </a:prstGeom>
        </p:spPr>
      </p:pic>
      <p:sp>
        <p:nvSpPr>
          <p:cNvPr id="36" name="Footer Placeholder 8">
            <a:extLst>
              <a:ext uri="{FF2B5EF4-FFF2-40B4-BE49-F238E27FC236}">
                <a16:creationId xmlns:a16="http://schemas.microsoft.com/office/drawing/2014/main" id="{0FA6A5C4-737A-4218-BC5B-E76217095E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408830" y="1572145"/>
            <a:ext cx="2114551" cy="189457"/>
          </a:xfrm>
        </p:spPr>
        <p:txBody>
          <a:bodyPr/>
          <a:lstStyle/>
          <a:p>
            <a:r>
              <a:rPr lang="en-US" dirty="0"/>
              <a:t>Development process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6E89E5D-C20B-45DB-A709-CAC1AAF8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3" y="2846832"/>
            <a:ext cx="0" cy="294944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7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217F23FC-AC97-DC78-C63F-66C5BF23A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20552" y="12357"/>
            <a:ext cx="10071448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2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E315A2-4CED-23BB-CA3C-C8962E24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05EC8C-AC41-F14C-3C63-5BF0F54D1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489FD-4F12-40A7-1EA9-79A941933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Screen Scraping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CDA136-13F8-70CB-CDA2-02260A2D2D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	One of the biggest challenges we encountered was the Screen Scraping technique we used in the project to extract the averages from every PDF file, for every student.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01B922-8CFA-4198-A021-01A530E1CFD1}"/>
              </a:ext>
            </a:extLst>
          </p:cNvPr>
          <p:cNvSpPr/>
          <p:nvPr/>
        </p:nvSpPr>
        <p:spPr>
          <a:xfrm>
            <a:off x="269240" y="2519680"/>
            <a:ext cx="568952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743F76-FD81-DAAA-A5BA-6E77D3B83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Sending e-mails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55F573-DF2A-FE60-2B86-5E131463642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/>
              <a:t>	Another challenge we encountered was figuring out how to send e-mails after all steps of finding the highest average were met.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A534A3-16E3-79AB-9E75-F40D0FDB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9064" y="1821180"/>
            <a:ext cx="10159" cy="39751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0FCB302-A0EE-7CF7-A4B2-ED343BFF9B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86472" y="1076844"/>
            <a:ext cx="1123946" cy="189457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249995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B8B6963-69FE-8A03-5E86-2BF855024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ts val="2660"/>
              </a:lnSpc>
              <a:spcBef>
                <a:spcPts val="0"/>
              </a:spcBef>
            </a:pPr>
            <a:r>
              <a:rPr lang="en-US" sz="2000" cap="all" spc="300" dirty="0">
                <a:latin typeface="+mj-lt"/>
                <a:ea typeface="+mj-ea"/>
                <a:cs typeface="Posterama" panose="020B0504020200020000" pitchFamily="34" charset="0"/>
              </a:rPr>
              <a:t>Thank you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2C94B3-2240-4A61-B3E6-67B813476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9064" y="1821180"/>
            <a:ext cx="10159" cy="39751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AFB255EA-9416-4F44-A079-E3D1E60A33B7}"/>
              </a:ext>
            </a:extLst>
          </p:cNvPr>
          <p:cNvSpPr txBox="1">
            <a:spLocks/>
          </p:cNvSpPr>
          <p:nvPr/>
        </p:nvSpPr>
        <p:spPr>
          <a:xfrm>
            <a:off x="425196" y="5976874"/>
            <a:ext cx="457200" cy="1841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5DF2D63-3FF5-D547-96B9-BE9CCD1ABA58}" type="slidenum">
              <a:rPr lang="en-US" sz="1200" cap="all" spc="200">
                <a:solidFill>
                  <a:schemeClr val="accent1"/>
                </a:solidFill>
                <a:latin typeface="Posterama" panose="020B0504020200020000" pitchFamily="34" charset="0"/>
              </a:rPr>
              <a:pPr algn="ctr"/>
              <a:t>5</a:t>
            </a:fld>
            <a:endParaRPr lang="en-US" sz="1200" cap="all" spc="200" dirty="0">
              <a:solidFill>
                <a:schemeClr val="accent1"/>
              </a:solidFill>
              <a:latin typeface="Posterama" panose="020B0504020200020000" pitchFamily="34" charset="0"/>
            </a:endParaRP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16D8825F-5B51-41AA-A42E-FDAE22455080}"/>
              </a:ext>
            </a:extLst>
          </p:cNvPr>
          <p:cNvSpPr txBox="1">
            <a:spLocks/>
          </p:cNvSpPr>
          <p:nvPr/>
        </p:nvSpPr>
        <p:spPr>
          <a:xfrm rot="16200000">
            <a:off x="65514" y="1097802"/>
            <a:ext cx="1165863" cy="189457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cap="all" spc="100" dirty="0">
                <a:solidFill>
                  <a:schemeClr val="accent1"/>
                </a:solidFill>
                <a:latin typeface="Posterama" panose="020B0504020200020000" pitchFamily="34" charset="0"/>
              </a:rPr>
              <a:t>Conclusion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A8AED2F-32E6-49FA-9AFE-3DD7E5C3E7B6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403" y="-36576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DE384B-FA12-4FA3-8051-80562AED980A}"/>
              </a:ext>
            </a:extLst>
          </p:cNvPr>
          <p:cNvSpPr txBox="1"/>
          <p:nvPr/>
        </p:nvSpPr>
        <p:spPr>
          <a:xfrm>
            <a:off x="1572768" y="2413337"/>
            <a:ext cx="90835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	</a:t>
            </a:r>
            <a:r>
              <a:rPr lang="en-US" sz="2800" dirty="0"/>
              <a:t>In conclusion, developing this project helped us deepen our understanding of robotic process automation concepts, improve our collaboration skills and also get hands on experience in implementing a practical solution real-life situations.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E32DFC-716E-42A9-B9FE-CA470C6AB1F6}"/>
              </a:ext>
            </a:extLst>
          </p:cNvPr>
          <p:cNvSpPr txBox="1"/>
          <p:nvPr/>
        </p:nvSpPr>
        <p:spPr>
          <a:xfrm>
            <a:off x="8241175" y="8333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{2ACFA3ED-8C5B-4696-9754-6C62FEAE678F}tf67061901_win32</Template>
  <TotalTime>667</TotalTime>
  <Words>429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Daytona Condensed Light</vt:lpstr>
      <vt:lpstr>Posterama</vt:lpstr>
      <vt:lpstr>Office Theme</vt:lpstr>
      <vt:lpstr>ACADEMIC ReCORD CLASSIFICATION</vt:lpstr>
      <vt:lpstr>Introduction</vt:lpstr>
      <vt:lpstr>Devemoplment process</vt:lpstr>
      <vt:lpstr>Challenges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David Truta</dc:creator>
  <cp:lastModifiedBy>David Truta</cp:lastModifiedBy>
  <cp:revision>18</cp:revision>
  <dcterms:created xsi:type="dcterms:W3CDTF">2023-01-07T16:06:13Z</dcterms:created>
  <dcterms:modified xsi:type="dcterms:W3CDTF">2023-01-15T14:33:27Z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