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80" d="100"/>
          <a:sy n="80" d="100"/>
        </p:scale>
        <p:origin x="48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4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3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6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3744A6E-1282-466F-8428-1122B0D636E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E76274-5194-419E-A7A7-68EA54E6E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6EFA-FD1D-4FDE-9DE6-56307FDFB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Predicate Logic: Succession to the British throne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90A2E-5B61-4DD1-AE74-1EBE258DA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Excercise 5</a:t>
            </a:r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                    </a:t>
            </a:r>
            <a:r>
              <a:rPr lang="en-US" dirty="0" err="1"/>
              <a:t>Tru</a:t>
            </a:r>
            <a:r>
              <a:rPr lang="ro-RO" dirty="0"/>
              <a:t>ță David Cristian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5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D10E-30A5-4D5E-9F18-9F2A47B4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2" y="104349"/>
            <a:ext cx="11881658" cy="1055177"/>
          </a:xfrm>
        </p:spPr>
        <p:txBody>
          <a:bodyPr>
            <a:normAutofit fontScale="90000"/>
          </a:bodyPr>
          <a:lstStyle/>
          <a:p>
            <a:r>
              <a:rPr lang="ro-RO" dirty="0"/>
              <a:t>1. Transform Hyp</a:t>
            </a:r>
            <a:r>
              <a:rPr lang="en-US" dirty="0" err="1"/>
              <a:t>othesis</a:t>
            </a:r>
            <a:r>
              <a:rPr lang="en-US" dirty="0"/>
              <a:t> and conclusion</a:t>
            </a:r>
            <a:r>
              <a:rPr lang="ro-RO" dirty="0"/>
              <a:t> into First order formulas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61CE-56D2-406A-879A-0EC0710A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" y="1159527"/>
            <a:ext cx="10945506" cy="5698474"/>
          </a:xfrm>
        </p:spPr>
        <p:txBody>
          <a:bodyPr>
            <a:normAutofit/>
          </a:bodyPr>
          <a:lstStyle/>
          <a:p>
            <a:r>
              <a:rPr lang="ro-RO" sz="2000" dirty="0"/>
              <a:t>H1</a:t>
            </a:r>
            <a:r>
              <a:rPr lang="en-US" sz="2000" dirty="0"/>
              <a:t>: If</a:t>
            </a:r>
            <a:r>
              <a:rPr lang="en-US" sz="2000" b="1" dirty="0"/>
              <a:t> x </a:t>
            </a:r>
            <a:r>
              <a:rPr lang="en-US" sz="2000" dirty="0"/>
              <a:t>is the king and </a:t>
            </a:r>
            <a:r>
              <a:rPr lang="en-US" sz="2000" b="1" dirty="0"/>
              <a:t>y </a:t>
            </a:r>
            <a:r>
              <a:rPr lang="en-US" sz="2000" dirty="0"/>
              <a:t>is his oldest son, then </a:t>
            </a:r>
            <a:r>
              <a:rPr lang="en-US" sz="2000" b="1" dirty="0"/>
              <a:t>y</a:t>
            </a:r>
            <a:r>
              <a:rPr lang="en-US" sz="2000" dirty="0"/>
              <a:t> can become the king.</a:t>
            </a:r>
          </a:p>
          <a:p>
            <a:r>
              <a:rPr lang="en-US" sz="2000" dirty="0"/>
              <a:t>H2: If</a:t>
            </a:r>
            <a:r>
              <a:rPr lang="en-US" sz="2000" b="1" dirty="0"/>
              <a:t> x </a:t>
            </a:r>
            <a:r>
              <a:rPr lang="en-US" sz="2000" dirty="0"/>
              <a:t>is the king and</a:t>
            </a:r>
            <a:r>
              <a:rPr lang="en-US" sz="2000" b="1" dirty="0"/>
              <a:t> y </a:t>
            </a:r>
            <a:r>
              <a:rPr lang="en-US" sz="2000" dirty="0"/>
              <a:t>defeats </a:t>
            </a:r>
            <a:r>
              <a:rPr lang="en-US" sz="2000" b="1" dirty="0"/>
              <a:t>x</a:t>
            </a:r>
            <a:r>
              <a:rPr lang="en-US" sz="2000" dirty="0"/>
              <a:t>, then </a:t>
            </a:r>
            <a:r>
              <a:rPr lang="en-US" sz="2000" b="1" dirty="0"/>
              <a:t>y </a:t>
            </a:r>
            <a:r>
              <a:rPr lang="en-US" sz="2000" dirty="0"/>
              <a:t>will become the king.</a:t>
            </a:r>
          </a:p>
          <a:p>
            <a:r>
              <a:rPr lang="en-US" sz="2000" dirty="0"/>
              <a:t>H3: </a:t>
            </a:r>
            <a:r>
              <a:rPr lang="en-US" sz="2000" u="sng" dirty="0"/>
              <a:t>Richard III</a:t>
            </a:r>
            <a:r>
              <a:rPr lang="en-US" sz="2000" dirty="0"/>
              <a:t> is the king.</a:t>
            </a:r>
          </a:p>
          <a:p>
            <a:r>
              <a:rPr lang="en-US" sz="2000" dirty="0"/>
              <a:t>H4: </a:t>
            </a:r>
            <a:r>
              <a:rPr lang="en-US" sz="2000" u="sng" dirty="0"/>
              <a:t>Henry VII</a:t>
            </a:r>
            <a:r>
              <a:rPr lang="en-US" sz="2000" dirty="0"/>
              <a:t> defeated </a:t>
            </a:r>
            <a:r>
              <a:rPr lang="en-US" sz="2000" u="sng" dirty="0"/>
              <a:t>Richard III</a:t>
            </a:r>
            <a:r>
              <a:rPr lang="en-US" sz="2000" dirty="0"/>
              <a:t>.</a:t>
            </a:r>
          </a:p>
          <a:p>
            <a:r>
              <a:rPr lang="en-US" sz="2000" dirty="0"/>
              <a:t>H5: </a:t>
            </a:r>
            <a:r>
              <a:rPr lang="en-US" sz="2000" u="sng" dirty="0"/>
              <a:t>Henry VIII</a:t>
            </a:r>
            <a:r>
              <a:rPr lang="en-US" sz="2000" dirty="0"/>
              <a:t> is </a:t>
            </a:r>
            <a:r>
              <a:rPr lang="en-US" sz="2000" u="sng" dirty="0"/>
              <a:t>Henry VII</a:t>
            </a:r>
            <a:r>
              <a:rPr lang="en-US" sz="2000" dirty="0"/>
              <a:t>’s oldest son.</a:t>
            </a:r>
          </a:p>
          <a:p>
            <a:r>
              <a:rPr lang="en-US" sz="2000" b="1" dirty="0"/>
              <a:t>Conclusion</a:t>
            </a:r>
            <a:r>
              <a:rPr lang="en-US" sz="2000" dirty="0"/>
              <a:t> C: Can Henry VIII become king ?</a:t>
            </a:r>
          </a:p>
          <a:p>
            <a:pPr marL="0" indent="0" algn="ctr">
              <a:buNone/>
            </a:pPr>
            <a:r>
              <a:rPr lang="ro-RO" sz="2000" b="1" u="sng" dirty="0"/>
              <a:t>T</a:t>
            </a:r>
            <a:r>
              <a:rPr lang="en-US" sz="2000" b="1" u="sng" dirty="0" err="1"/>
              <a:t>ransform</a:t>
            </a:r>
            <a:r>
              <a:rPr lang="ro-RO" sz="2000" b="1" u="sng" dirty="0"/>
              <a:t>ation of</a:t>
            </a:r>
            <a:r>
              <a:rPr lang="en-US" sz="2000" b="1" u="sng" dirty="0"/>
              <a:t> the hypothesis and the conclusion in first order predicate formulas:</a:t>
            </a:r>
          </a:p>
          <a:p>
            <a:r>
              <a:rPr lang="ro-RO" sz="2000" dirty="0"/>
              <a:t>H1</a:t>
            </a:r>
            <a:r>
              <a:rPr lang="en-US" sz="2000" dirty="0"/>
              <a:t>: (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∀x)</a:t>
            </a:r>
            <a:r>
              <a:rPr lang="en-US" sz="2000" dirty="0"/>
              <a:t> (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∀y) (</a:t>
            </a:r>
            <a:r>
              <a:rPr lang="en-US" sz="2000" dirty="0"/>
              <a:t>king(x) </a:t>
            </a:r>
            <a:r>
              <a:rPr lang="el-GR" sz="2000" dirty="0"/>
              <a:t>Λ</a:t>
            </a:r>
            <a:r>
              <a:rPr lang="en-US" sz="2000" dirty="0"/>
              <a:t> oldest-son(y, x) 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lang="ro-RO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king(y))</a:t>
            </a:r>
          </a:p>
          <a:p>
            <a:r>
              <a:rPr lang="ro-RO" sz="2000" dirty="0"/>
              <a:t>H</a:t>
            </a:r>
            <a:r>
              <a:rPr lang="en-US" sz="2000" dirty="0"/>
              <a:t>2: (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∀z)</a:t>
            </a:r>
            <a:r>
              <a:rPr lang="en-US" sz="2000" dirty="0"/>
              <a:t> (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∀t) (</a:t>
            </a:r>
            <a:r>
              <a:rPr lang="en-US" sz="2000" dirty="0"/>
              <a:t>king(z) </a:t>
            </a:r>
            <a:r>
              <a:rPr lang="el-GR" sz="2000" dirty="0"/>
              <a:t>Λ</a:t>
            </a:r>
            <a:r>
              <a:rPr lang="en-US" sz="2000" dirty="0"/>
              <a:t> defeats(t, z) 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lang="ro-RO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king(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ro-RO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))</a:t>
            </a:r>
            <a:endParaRPr lang="en-US" sz="20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ro-RO" sz="2000" dirty="0"/>
              <a:t>H</a:t>
            </a:r>
            <a:r>
              <a:rPr lang="en-US" sz="2000" dirty="0"/>
              <a:t>3:  </a:t>
            </a:r>
            <a:r>
              <a:rPr lang="ro-RO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king(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Richard III</a:t>
            </a:r>
            <a:r>
              <a:rPr lang="ro-RO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ro-RO" sz="2000" dirty="0"/>
              <a:t>H</a:t>
            </a:r>
            <a:r>
              <a:rPr lang="en-US" sz="2000" dirty="0"/>
              <a:t>4: defeats(Henry VII, Richard III)</a:t>
            </a:r>
            <a:endParaRPr lang="ro-RO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ro-RO" sz="2000" dirty="0"/>
              <a:t>H</a:t>
            </a:r>
            <a:r>
              <a:rPr lang="en-US" sz="2000" dirty="0"/>
              <a:t>5: oldest-son(Henry VIII, Henry VII</a:t>
            </a:r>
            <a:r>
              <a:rPr lang="en-US" dirty="0"/>
              <a:t>)</a:t>
            </a:r>
            <a:endParaRPr lang="ro-RO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02F65-58F9-4421-BF52-0B6E0D6E298E}"/>
              </a:ext>
            </a:extLst>
          </p:cNvPr>
          <p:cNvSpPr txBox="1"/>
          <p:nvPr/>
        </p:nvSpPr>
        <p:spPr>
          <a:xfrm>
            <a:off x="6294318" y="4251278"/>
            <a:ext cx="5797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Domain: </a:t>
            </a:r>
            <a:r>
              <a:rPr lang="en-US" dirty="0"/>
              <a:t>D(all people)        </a:t>
            </a:r>
            <a:r>
              <a:rPr lang="en-US" b="1" dirty="0"/>
              <a:t>Variables: </a:t>
            </a:r>
            <a:r>
              <a:rPr lang="en-US" dirty="0"/>
              <a:t>x, y, z, t</a:t>
            </a:r>
          </a:p>
          <a:p>
            <a:r>
              <a:rPr lang="en-US" b="1" dirty="0"/>
              <a:t>Constants: </a:t>
            </a:r>
            <a:r>
              <a:rPr lang="en-US" dirty="0"/>
              <a:t>Richard III, </a:t>
            </a:r>
            <a:r>
              <a:rPr lang="en-US" sz="1800" dirty="0"/>
              <a:t>Henry VII, Henry VII</a:t>
            </a:r>
            <a:r>
              <a:rPr lang="en-US" dirty="0"/>
              <a:t>I</a:t>
            </a:r>
          </a:p>
          <a:p>
            <a:r>
              <a:rPr lang="en-US" b="1" dirty="0"/>
              <a:t>Predicate symbols: </a:t>
            </a:r>
            <a:r>
              <a:rPr lang="en-US" dirty="0"/>
              <a:t>unary: king(x)</a:t>
            </a:r>
          </a:p>
          <a:p>
            <a:r>
              <a:rPr lang="en-US" dirty="0"/>
              <a:t>		binary: oldest-son(y, x), defeats(y, x)</a:t>
            </a:r>
          </a:p>
          <a:p>
            <a:r>
              <a:rPr lang="en-US" dirty="0"/>
              <a:t>king : 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→{T, F}, king(x) = T, if x is king</a:t>
            </a:r>
          </a:p>
          <a:p>
            <a:r>
              <a:rPr lang="en-US" dirty="0"/>
              <a:t>oldest-son : D x 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→{T, F}, oldest-son(x, y) = T, if x is y’s oldest son.</a:t>
            </a:r>
          </a:p>
          <a:p>
            <a:r>
              <a:rPr lang="en-US" dirty="0"/>
              <a:t>defeats : D x 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→{T, F}, defeats(x, y) = T, if x defeated y.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8C6AA2-7FAD-49AB-BDFD-CA71633DBAD3}"/>
              </a:ext>
            </a:extLst>
          </p:cNvPr>
          <p:cNvGrpSpPr/>
          <p:nvPr/>
        </p:nvGrpSpPr>
        <p:grpSpPr>
          <a:xfrm>
            <a:off x="8047630" y="701441"/>
            <a:ext cx="3135573" cy="2727559"/>
            <a:chOff x="8157949" y="1039223"/>
            <a:chExt cx="3135573" cy="27084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FB49C3-E9A5-4282-B5A6-4C0F1C1E0074}"/>
                </a:ext>
              </a:extLst>
            </p:cNvPr>
            <p:cNvSpPr txBox="1"/>
            <p:nvPr/>
          </p:nvSpPr>
          <p:spPr>
            <a:xfrm>
              <a:off x="8826690" y="2317816"/>
              <a:ext cx="246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3200" b="1" dirty="0"/>
                <a:t>Hypotheses</a:t>
              </a:r>
              <a:endParaRPr lang="en-US" sz="28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A20BB4-FA5C-44C6-98AD-048F52BAF3D0}"/>
                </a:ext>
              </a:extLst>
            </p:cNvPr>
            <p:cNvSpPr txBox="1"/>
            <p:nvPr/>
          </p:nvSpPr>
          <p:spPr>
            <a:xfrm>
              <a:off x="8157949" y="1039223"/>
              <a:ext cx="757451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dirty="0">
                  <a:latin typeface="Arial Narrow" panose="020B0606020202030204" pitchFamily="34" charset="0"/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03D042-E9FF-4000-91E3-B5D8B2BF5E7D}"/>
              </a:ext>
            </a:extLst>
          </p:cNvPr>
          <p:cNvSpPr txBox="1">
            <a:spLocks/>
          </p:cNvSpPr>
          <p:nvPr/>
        </p:nvSpPr>
        <p:spPr>
          <a:xfrm>
            <a:off x="511791" y="6308601"/>
            <a:ext cx="5681098" cy="64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C: king(Henry VIII)</a:t>
            </a:r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90A77D96-88ED-4AB2-9A47-C2D8C62D31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91938" y="6357938"/>
            <a:ext cx="347662" cy="3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6"/>
    </mc:Choice>
    <mc:Fallback xmlns="">
      <p:transition spd="slow" advTm="13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CFC8-7C27-4D1F-8116-7B50AFAB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7" y="76471"/>
            <a:ext cx="10561631" cy="1008527"/>
          </a:xfrm>
        </p:spPr>
        <p:txBody>
          <a:bodyPr/>
          <a:lstStyle/>
          <a:p>
            <a:r>
              <a:rPr lang="en-US" dirty="0"/>
              <a:t>2.Building deductions using inference rules.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2AF8-D3BB-4AEB-8BD1-2C621DDF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54" y="1084998"/>
            <a:ext cx="11969086" cy="5773001"/>
          </a:xfrm>
        </p:spPr>
        <p:txBody>
          <a:bodyPr>
            <a:normAutofit fontScale="85000" lnSpcReduction="20000"/>
          </a:bodyPr>
          <a:lstStyle/>
          <a:p>
            <a:pPr marL="2286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Predicate Formulas: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28600" lvl="1" indent="0">
              <a:buNone/>
            </a:pPr>
            <a:endParaRPr lang="en-US" sz="2000" dirty="0"/>
          </a:p>
          <a:p>
            <a:pPr marL="228600" lvl="1" indent="0">
              <a:buNone/>
            </a:pPr>
            <a:endParaRPr lang="en-US" sz="2000" dirty="0"/>
          </a:p>
          <a:p>
            <a:pPr marL="228600" lvl="1" indent="0">
              <a:buNone/>
            </a:pPr>
            <a:endParaRPr lang="en-US" sz="2000" dirty="0"/>
          </a:p>
          <a:p>
            <a:pPr marL="228600" lvl="1" indent="0">
              <a:buNone/>
            </a:pPr>
            <a:endParaRPr lang="en-US" sz="2000" dirty="0"/>
          </a:p>
          <a:p>
            <a:pPr marL="2286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Deductions:</a:t>
            </a:r>
          </a:p>
          <a:p>
            <a:pPr marL="228600" lvl="1" indent="0">
              <a:buNone/>
            </a:pPr>
            <a:r>
              <a:rPr lang="en-US" sz="2000" dirty="0"/>
              <a:t>   H1 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sz="1050" b="0" i="0" dirty="0">
                <a:solidFill>
                  <a:srgbClr val="202122"/>
                </a:solidFill>
                <a:latin typeface="Arial" panose="020B0604020202020204" pitchFamily="34" charset="0"/>
              </a:rPr>
              <a:t>universal instantiation  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dirty="0"/>
              <a:t>king(Henry VII) </a:t>
            </a:r>
            <a:r>
              <a:rPr lang="el-GR" sz="2000" dirty="0"/>
              <a:t>Λ</a:t>
            </a:r>
            <a:r>
              <a:rPr lang="en-US" sz="2000" dirty="0"/>
              <a:t> oldest-son(Henry VIII, Henry VII) 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lang="ro-RO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king(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Henry VIII</a:t>
            </a:r>
            <a:r>
              <a:rPr lang="ro-RO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))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: F6</a:t>
            </a:r>
          </a:p>
          <a:p>
            <a:pPr marL="228600" lvl="1" indent="0">
              <a:buNone/>
            </a:pPr>
            <a:r>
              <a:rPr lang="en-US" sz="2000" dirty="0"/>
              <a:t>   H2 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sz="1050" b="0" i="0" dirty="0">
                <a:solidFill>
                  <a:srgbClr val="202122"/>
                </a:solidFill>
                <a:latin typeface="Arial" panose="020B0604020202020204" pitchFamily="34" charset="0"/>
              </a:rPr>
              <a:t>universal instantiation  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dirty="0"/>
              <a:t>king(Richard III) </a:t>
            </a:r>
            <a:r>
              <a:rPr lang="el-GR" sz="2000" dirty="0"/>
              <a:t>Λ</a:t>
            </a:r>
            <a:r>
              <a:rPr lang="en-US" sz="2000" dirty="0"/>
              <a:t> defeats(Henry VII, Richard III) 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lang="ro-RO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king(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Henry VII</a:t>
            </a:r>
            <a:r>
              <a:rPr lang="ro-RO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))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: F7</a:t>
            </a:r>
          </a:p>
          <a:p>
            <a:pPr marL="228600" lvl="1" indent="0">
              <a:buNone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  H3, H4 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conjunction</a:t>
            </a:r>
            <a:r>
              <a:rPr lang="en-US" sz="105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/>
              <a:t>king(Richard III) </a:t>
            </a:r>
            <a:r>
              <a:rPr lang="el-GR" sz="2000" dirty="0"/>
              <a:t>Λ</a:t>
            </a:r>
            <a:r>
              <a:rPr lang="en-US" sz="2000" dirty="0"/>
              <a:t> defeats(Henry VII, Richard III) : F8</a:t>
            </a:r>
          </a:p>
          <a:p>
            <a:pPr marL="228600" lvl="1" indent="0">
              <a:buNone/>
            </a:pPr>
            <a:r>
              <a:rPr lang="en-US" sz="2000" dirty="0"/>
              <a:t>   F7, F8 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sz="105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modus ponens </a:t>
            </a:r>
            <a:r>
              <a:rPr lang="ro-RO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king(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Henry VII</a:t>
            </a:r>
            <a:r>
              <a:rPr lang="ro-RO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))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: F9</a:t>
            </a:r>
          </a:p>
          <a:p>
            <a:pPr marL="228600" lvl="1" indent="0">
              <a:buNone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  F9, H5 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conjunction</a:t>
            </a:r>
            <a:r>
              <a:rPr lang="en-US" sz="105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 </a:t>
            </a:r>
            <a:r>
              <a:rPr lang="en-US" sz="2000" dirty="0"/>
              <a:t>king(Henry VII) </a:t>
            </a:r>
            <a:r>
              <a:rPr lang="el-GR" sz="2000" dirty="0"/>
              <a:t>Λ</a:t>
            </a:r>
            <a:r>
              <a:rPr lang="en-US" sz="2000" dirty="0"/>
              <a:t> oldest-son(Henry VIII, Henry VII) </a:t>
            </a:r>
            <a:r>
              <a:rPr lang="en-US" sz="20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F10</a:t>
            </a:r>
          </a:p>
          <a:p>
            <a:pPr marL="228600" lvl="1" indent="0">
              <a:buNone/>
            </a:pPr>
            <a:r>
              <a:rPr lang="en-US" sz="2000" b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F10,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F6 </a:t>
            </a:r>
            <a:r>
              <a:rPr lang="en-US" sz="1900" b="1" dirty="0">
                <a:solidFill>
                  <a:srgbClr val="222222"/>
                </a:solidFill>
                <a:latin typeface="arial" panose="020B0604020202020204" pitchFamily="34" charset="0"/>
              </a:rPr>
              <a:t>⊢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modus ponens </a:t>
            </a:r>
            <a:r>
              <a:rPr lang="en-US" sz="1900" dirty="0">
                <a:solidFill>
                  <a:srgbClr val="222222"/>
                </a:solidFill>
                <a:latin typeface="arial" panose="020B0604020202020204" pitchFamily="34" charset="0"/>
              </a:rPr>
              <a:t>king(Henry VIII) : F11 </a:t>
            </a:r>
            <a:r>
              <a:rPr lang="en-US" sz="1900" b="1" dirty="0">
                <a:solidFill>
                  <a:srgbClr val="222222"/>
                </a:solidFill>
                <a:latin typeface="arial" panose="020B0604020202020204" pitchFamily="34" charset="0"/>
              </a:rPr>
              <a:t>= C</a:t>
            </a:r>
            <a:endParaRPr lang="en-US" sz="1900" b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buNone/>
            </a:pPr>
            <a:endParaRPr lang="en-US" sz="2200" b="1" dirty="0"/>
          </a:p>
          <a:p>
            <a:pPr marL="228600" lvl="1" indent="0">
              <a:buNone/>
            </a:pPr>
            <a:endParaRPr lang="en-US" sz="2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16507-C96A-41B3-8C29-06B6942B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8" y="1814300"/>
            <a:ext cx="5245028" cy="2367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EE600-C14F-4B00-A706-7969CC1E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037" y="1173079"/>
            <a:ext cx="3706098" cy="35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379B-6BD1-4C70-9A44-BE6408EA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17973"/>
            <a:ext cx="7729728" cy="1188720"/>
          </a:xfrm>
        </p:spPr>
        <p:txBody>
          <a:bodyPr/>
          <a:lstStyle/>
          <a:p>
            <a:r>
              <a:rPr lang="en-US" dirty="0"/>
              <a:t>3.Conclusion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2385-1BA6-4BF1-A8A4-80C14B44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719" y="2638044"/>
            <a:ext cx="9519313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222222"/>
                </a:solidFill>
                <a:latin typeface="arial" panose="020B0604020202020204" pitchFamily="34" charset="0"/>
              </a:rPr>
              <a:t>So C is deductible from (H1, H2, H3, H4, H5, F6, F7, F8, F9, F10, F11)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222222"/>
                </a:solidFill>
                <a:latin typeface="arial" panose="020B0604020202020204" pitchFamily="34" charset="0"/>
              </a:rPr>
              <a:t>OR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222222"/>
                </a:solidFill>
                <a:latin typeface="arial" panose="020B0604020202020204" pitchFamily="34" charset="0"/>
              </a:rPr>
              <a:t>H1, H2, H3, H4, H5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⊢ C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52610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385</TotalTime>
  <Words>519</Words>
  <Application>Microsoft Office PowerPoint</Application>
  <PresentationFormat>Widescreen</PresentationFormat>
  <Paragraphs>50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Arial Narrow</vt:lpstr>
      <vt:lpstr>Corbel</vt:lpstr>
      <vt:lpstr>Gill Sans MT</vt:lpstr>
      <vt:lpstr>Times New Roman</vt:lpstr>
      <vt:lpstr>Parcel</vt:lpstr>
      <vt:lpstr>Predicate Logic: Succession to the British throne</vt:lpstr>
      <vt:lpstr>1. Transform Hypothesis and conclusion into First order formulas</vt:lpstr>
      <vt:lpstr>2.Building deductions using inference rules.</vt:lpstr>
      <vt:lpstr>3.Conclusion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Succession to the British throne</dc:title>
  <dc:creator>David Truta</dc:creator>
  <cp:lastModifiedBy>David Truta</cp:lastModifiedBy>
  <cp:revision>30</cp:revision>
  <dcterms:created xsi:type="dcterms:W3CDTF">2020-11-03T10:35:35Z</dcterms:created>
  <dcterms:modified xsi:type="dcterms:W3CDTF">2020-11-09T14:03:02Z</dcterms:modified>
</cp:coreProperties>
</file>