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themeOverride+xml" PartName="/ppt/theme/themeOverride1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embeddedFontLst>
    <p:embeddedFont>
      <p:font typeface="Century Schoolbook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g6QlgP6oObErLpnoOfLjcgJMI4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Schoolbook-bold.fntdata"/><Relationship Id="rId30" Type="http://schemas.openxmlformats.org/officeDocument/2006/relationships/font" Target="fonts/CenturySchoolbook-regular.fntdata"/><Relationship Id="rId11" Type="http://schemas.openxmlformats.org/officeDocument/2006/relationships/slide" Target="slides/slide6.xml"/><Relationship Id="rId33" Type="http://schemas.openxmlformats.org/officeDocument/2006/relationships/font" Target="fonts/CenturySchoolbook-boldItalic.fntdata"/><Relationship Id="rId10" Type="http://schemas.openxmlformats.org/officeDocument/2006/relationships/slide" Target="slides/slide5.xml"/><Relationship Id="rId32" Type="http://schemas.openxmlformats.org/officeDocument/2006/relationships/font" Target="fonts/CenturySchoolbook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6"/>
          <p:cNvSpPr/>
          <p:nvPr/>
        </p:nvSpPr>
        <p:spPr>
          <a:xfrm>
            <a:off x="276225" y="0"/>
            <a:ext cx="104775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6"/>
          <p:cNvSpPr/>
          <p:nvPr/>
        </p:nvSpPr>
        <p:spPr>
          <a:xfrm>
            <a:off x="990600" y="0"/>
            <a:ext cx="182563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6"/>
          <p:cNvSpPr/>
          <p:nvPr/>
        </p:nvSpPr>
        <p:spPr>
          <a:xfrm>
            <a:off x="1141413" y="0"/>
            <a:ext cx="230187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Google Shape;22;p26"/>
          <p:cNvCxnSpPr/>
          <p:nvPr/>
        </p:nvCxnSpPr>
        <p:spPr>
          <a:xfrm>
            <a:off x="106363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26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26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26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26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26"/>
          <p:cNvCxnSpPr/>
          <p:nvPr/>
        </p:nvCxnSpPr>
        <p:spPr>
          <a:xfrm>
            <a:off x="9113838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p26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6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6"/>
          <p:cNvSpPr/>
          <p:nvPr/>
        </p:nvSpPr>
        <p:spPr>
          <a:xfrm>
            <a:off x="1309688" y="4867275"/>
            <a:ext cx="641350" cy="641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6"/>
          <p:cNvSpPr/>
          <p:nvPr/>
        </p:nvSpPr>
        <p:spPr>
          <a:xfrm>
            <a:off x="1090613" y="5500688"/>
            <a:ext cx="138112" cy="136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6"/>
          <p:cNvSpPr/>
          <p:nvPr/>
        </p:nvSpPr>
        <p:spPr>
          <a:xfrm>
            <a:off x="1663700" y="5788025"/>
            <a:ext cx="274638" cy="2746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6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6"/>
          <p:cNvSpPr txBox="1"/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" type="subTitle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0" type="dt"/>
          </p:nvPr>
        </p:nvSpPr>
        <p:spPr>
          <a:xfrm rot="5400000">
            <a:off x="7764463" y="117475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1" type="ftr"/>
          </p:nvPr>
        </p:nvSpPr>
        <p:spPr>
          <a:xfrm rot="5400000">
            <a:off x="7077076" y="4181475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2" type="sldNum"/>
          </p:nvPr>
        </p:nvSpPr>
        <p:spPr>
          <a:xfrm>
            <a:off x="1325563" y="4929188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5"/>
          <p:cNvSpPr txBox="1"/>
          <p:nvPr>
            <p:ph idx="1" type="body"/>
          </p:nvPr>
        </p:nvSpPr>
        <p:spPr>
          <a:xfrm rot="5400000">
            <a:off x="1754187" y="303212"/>
            <a:ext cx="4873625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35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5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5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6"/>
          <p:cNvSpPr txBox="1"/>
          <p:nvPr>
            <p:ph type="title"/>
          </p:nvPr>
        </p:nvSpPr>
        <p:spPr>
          <a:xfrm rot="5400000">
            <a:off x="4541837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36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6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6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27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28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9"/>
          <p:cNvSpPr/>
          <p:nvPr/>
        </p:nvSpPr>
        <p:spPr>
          <a:xfrm>
            <a:off x="276225" y="0"/>
            <a:ext cx="104775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9"/>
          <p:cNvSpPr/>
          <p:nvPr/>
        </p:nvSpPr>
        <p:spPr>
          <a:xfrm>
            <a:off x="990600" y="0"/>
            <a:ext cx="182563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9"/>
          <p:cNvSpPr/>
          <p:nvPr/>
        </p:nvSpPr>
        <p:spPr>
          <a:xfrm>
            <a:off x="1141413" y="0"/>
            <a:ext cx="230187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29"/>
          <p:cNvCxnSpPr/>
          <p:nvPr/>
        </p:nvCxnSpPr>
        <p:spPr>
          <a:xfrm>
            <a:off x="106363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29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29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29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29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29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9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9"/>
          <p:cNvSpPr/>
          <p:nvPr/>
        </p:nvSpPr>
        <p:spPr>
          <a:xfrm>
            <a:off x="1323975" y="4867275"/>
            <a:ext cx="642938" cy="641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9"/>
          <p:cNvSpPr/>
          <p:nvPr/>
        </p:nvSpPr>
        <p:spPr>
          <a:xfrm>
            <a:off x="1090613" y="5500688"/>
            <a:ext cx="138112" cy="136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9"/>
          <p:cNvSpPr/>
          <p:nvPr/>
        </p:nvSpPr>
        <p:spPr>
          <a:xfrm>
            <a:off x="1663700" y="5791200"/>
            <a:ext cx="274638" cy="2746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9"/>
          <p:cNvSpPr/>
          <p:nvPr/>
        </p:nvSpPr>
        <p:spPr>
          <a:xfrm>
            <a:off x="1879600" y="4479925"/>
            <a:ext cx="365125" cy="3651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66;p29"/>
          <p:cNvCxnSpPr/>
          <p:nvPr/>
        </p:nvCxnSpPr>
        <p:spPr>
          <a:xfrm>
            <a:off x="9097963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29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b="1" sz="3000" cap="small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9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9"/>
          <p:cNvSpPr txBox="1"/>
          <p:nvPr>
            <p:ph idx="10" type="dt"/>
          </p:nvPr>
        </p:nvSpPr>
        <p:spPr>
          <a:xfrm rot="5400000">
            <a:off x="7762875" y="1169988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1" type="ftr"/>
          </p:nvPr>
        </p:nvSpPr>
        <p:spPr>
          <a:xfrm rot="5400000">
            <a:off x="7077076" y="4178300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2" type="sldNum"/>
          </p:nvPr>
        </p:nvSpPr>
        <p:spPr>
          <a:xfrm>
            <a:off x="1339850" y="4929188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" type="body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2" type="body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 txBox="1"/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" type="body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2" type="body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31"/>
          <p:cNvSpPr/>
          <p:nvPr>
            <p:ph idx="3" type="body"/>
          </p:nvPr>
        </p:nvSpPr>
        <p:spPr>
          <a:xfrm>
            <a:off x="4572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31"/>
          <p:cNvSpPr/>
          <p:nvPr>
            <p:ph idx="4" type="body"/>
          </p:nvPr>
        </p:nvSpPr>
        <p:spPr>
          <a:xfrm>
            <a:off x="43434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31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1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2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2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2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33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33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33"/>
          <p:cNvCxnSpPr/>
          <p:nvPr/>
        </p:nvCxnSpPr>
        <p:spPr>
          <a:xfrm>
            <a:off x="6192838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33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3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33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3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3"/>
          <p:cNvSpPr txBox="1"/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 cap="small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3"/>
          <p:cNvSpPr txBox="1"/>
          <p:nvPr>
            <p:ph idx="1" type="body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33"/>
          <p:cNvSpPr txBox="1"/>
          <p:nvPr>
            <p:ph idx="2" type="body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33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3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33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34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34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34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34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34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34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34"/>
          <p:cNvCxnSpPr/>
          <p:nvPr/>
        </p:nvCxnSpPr>
        <p:spPr>
          <a:xfrm>
            <a:off x="6192838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34"/>
          <p:cNvSpPr txBox="1"/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4"/>
          <p:cNvSpPr/>
          <p:nvPr>
            <p:ph idx="2" type="pic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E0752F"/>
              </a:buClr>
              <a:buSzPts val="144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ts val="1200"/>
              <a:buFont typeface="Noto Sans Symbols"/>
              <a:buChar char="🞆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6" name="Google Shape;116;p34"/>
          <p:cNvSpPr txBox="1"/>
          <p:nvPr>
            <p:ph idx="1" type="body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SzPts val="840"/>
              <a:buFont typeface="Century Schoolbook"/>
              <a:buNone/>
              <a:defRPr sz="1200"/>
            </a:lvl1pPr>
            <a:lvl2pPr indent="-289560" lvl="1" marL="914400" algn="l"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indent="-266700" lvl="2" marL="1371600" algn="l">
              <a:spcBef>
                <a:spcPts val="200"/>
              </a:spcBef>
              <a:spcAft>
                <a:spcPts val="0"/>
              </a:spcAft>
              <a:buSzPts val="600"/>
              <a:buChar char="🞆"/>
              <a:defRPr sz="1000"/>
            </a:lvl3pPr>
            <a:lvl4pPr indent="-262889" lvl="3" marL="1828800" algn="l">
              <a:spcBef>
                <a:spcPts val="180"/>
              </a:spcBef>
              <a:spcAft>
                <a:spcPts val="0"/>
              </a:spcAft>
              <a:buSzPts val="540"/>
              <a:buChar char="🞆"/>
              <a:defRPr sz="900"/>
            </a:lvl4pPr>
            <a:lvl5pPr indent="-267461" lvl="4" marL="2286000" algn="l"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34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4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34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25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" name="Google Shape;7;p2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0752F"/>
              </a:buClr>
              <a:buSzPts val="144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ts val="1200"/>
              <a:buFont typeface="Noto Sans Symbols"/>
              <a:buChar char="🞆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" name="Google Shape;9;p25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5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25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5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25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Google Shape;14;p25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2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25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/>
          <p:nvPr>
            <p:ph type="ctrTitle"/>
          </p:nvPr>
        </p:nvSpPr>
        <p:spPr>
          <a:xfrm>
            <a:off x="1828800" y="2362200"/>
            <a:ext cx="70866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Simplification of Boolean Functions</a:t>
            </a:r>
            <a:br>
              <a:rPr lang="en-US" sz="2700"/>
            </a:br>
            <a:br>
              <a:rPr lang="en-US" sz="2700"/>
            </a:br>
            <a:r>
              <a:rPr lang="en-US" sz="2700"/>
              <a:t>		</a:t>
            </a:r>
            <a:endParaRPr sz="2700"/>
          </a:p>
        </p:txBody>
      </p:sp>
      <p:sp>
        <p:nvSpPr>
          <p:cNvPr id="137" name="Google Shape;137;p1"/>
          <p:cNvSpPr txBox="1"/>
          <p:nvPr>
            <p:ph idx="1" type="subTitle"/>
          </p:nvPr>
        </p:nvSpPr>
        <p:spPr>
          <a:xfrm>
            <a:off x="2362200" y="358140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lang="en-US" sz="2800"/>
              <a:t>Veitch-Karnaugh diagrams</a:t>
            </a:r>
            <a:endParaRPr/>
          </a:p>
        </p:txBody>
      </p:sp>
      <p:pic>
        <p:nvPicPr>
          <p:cNvPr id="138" name="Google Shape;13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"/>
          <p:cNvSpPr txBox="1"/>
          <p:nvPr>
            <p:ph type="title"/>
          </p:nvPr>
        </p:nvSpPr>
        <p:spPr>
          <a:xfrm>
            <a:off x="457200" y="274638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/>
              <a:t>Examples of factorizations (I)</a:t>
            </a:r>
            <a:endParaRPr sz="2600"/>
          </a:p>
        </p:txBody>
      </p:sp>
      <p:pic>
        <p:nvPicPr>
          <p:cNvPr id="206" name="Google Shape;206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371600"/>
            <a:ext cx="7467600" cy="458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/>
          <p:nvPr>
            <p:ph type="title"/>
          </p:nvPr>
        </p:nvSpPr>
        <p:spPr>
          <a:xfrm>
            <a:off x="457200" y="274638"/>
            <a:ext cx="7467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/>
              <a:t>Examples of factorizations (II)</a:t>
            </a:r>
            <a:endParaRPr sz="2700"/>
          </a:p>
        </p:txBody>
      </p:sp>
      <p:pic>
        <p:nvPicPr>
          <p:cNvPr id="213" name="Google Shape;213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143000"/>
            <a:ext cx="7467600" cy="4684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238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>
            <p:ph type="title"/>
          </p:nvPr>
        </p:nvSpPr>
        <p:spPr>
          <a:xfrm>
            <a:off x="457200" y="274638"/>
            <a:ext cx="746760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/>
              <a:t>Examples of factorizations (III)</a:t>
            </a:r>
            <a:endParaRPr sz="2700"/>
          </a:p>
        </p:txBody>
      </p:sp>
      <p:pic>
        <p:nvPicPr>
          <p:cNvPr id="220" name="Google Shape;220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05000"/>
            <a:ext cx="7467600" cy="46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762000"/>
            <a:ext cx="716280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7200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"/>
          <p:cNvSpPr txBox="1"/>
          <p:nvPr>
            <p:ph type="title"/>
          </p:nvPr>
        </p:nvSpPr>
        <p:spPr>
          <a:xfrm>
            <a:off x="457200" y="274638"/>
            <a:ext cx="746760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/>
              <a:t>Examples of factorizations (IV)</a:t>
            </a:r>
            <a:endParaRPr sz="2700"/>
          </a:p>
        </p:txBody>
      </p:sp>
      <p:pic>
        <p:nvPicPr>
          <p:cNvPr id="228" name="Google Shape;22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676400"/>
            <a:ext cx="6526213" cy="47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685800"/>
            <a:ext cx="6553200" cy="1192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"/>
          <p:cNvSpPr txBox="1"/>
          <p:nvPr>
            <p:ph type="title"/>
          </p:nvPr>
        </p:nvSpPr>
        <p:spPr>
          <a:xfrm>
            <a:off x="457200" y="274638"/>
            <a:ext cx="7467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/>
              <a:t>Examples of factorizations (V)</a:t>
            </a:r>
            <a:endParaRPr sz="2700"/>
          </a:p>
        </p:txBody>
      </p:sp>
      <p:pic>
        <p:nvPicPr>
          <p:cNvPr id="236" name="Google Shape;23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762000"/>
            <a:ext cx="6553200" cy="1192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1905000"/>
            <a:ext cx="6608763" cy="43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2288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"/>
          <p:cNvSpPr txBox="1"/>
          <p:nvPr>
            <p:ph type="title"/>
          </p:nvPr>
        </p:nvSpPr>
        <p:spPr>
          <a:xfrm>
            <a:off x="457200" y="274638"/>
            <a:ext cx="7467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Veitch-Karnaugh Diagrams Method</a:t>
            </a:r>
            <a:br>
              <a:rPr lang="en-US" sz="2700"/>
            </a:br>
            <a:endParaRPr sz="2700"/>
          </a:p>
        </p:txBody>
      </p:sp>
      <p:sp>
        <p:nvSpPr>
          <p:cNvPr id="244" name="Google Shape;244;p15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245" name="Google Shape;24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990600"/>
            <a:ext cx="8086725" cy="55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3225" y="7620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"/>
          <p:cNvSpPr txBox="1"/>
          <p:nvPr>
            <p:ph type="title"/>
          </p:nvPr>
        </p:nvSpPr>
        <p:spPr>
          <a:xfrm>
            <a:off x="457200" y="274638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Example 1</a:t>
            </a:r>
            <a:r>
              <a:rPr b="1" lang="en-US"/>
              <a:t>. </a:t>
            </a:r>
            <a:r>
              <a:rPr b="1" lang="en-US" sz="2400"/>
              <a:t>simplify the Boolean function</a:t>
            </a:r>
            <a:r>
              <a:rPr lang="en-US" sz="2400"/>
              <a:t>:</a:t>
            </a:r>
            <a:endParaRPr sz="2400"/>
          </a:p>
        </p:txBody>
      </p:sp>
      <p:pic>
        <p:nvPicPr>
          <p:cNvPr id="252" name="Google Shape;25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219200"/>
            <a:ext cx="75438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4500" y="6985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"/>
          <p:cNvSpPr txBox="1"/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Example 1 </a:t>
            </a:r>
            <a:r>
              <a:rPr b="1" lang="en-US" sz="3200"/>
              <a:t>– </a:t>
            </a:r>
            <a:r>
              <a:rPr b="1" lang="en-US" sz="2400"/>
              <a:t>Factorization process</a:t>
            </a:r>
            <a:endParaRPr b="1" sz="2400"/>
          </a:p>
        </p:txBody>
      </p:sp>
      <p:pic>
        <p:nvPicPr>
          <p:cNvPr id="259" name="Google Shape;25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963" y="1219200"/>
            <a:ext cx="7629525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3713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"/>
          <p:cNvSpPr txBox="1"/>
          <p:nvPr>
            <p:ph type="title"/>
          </p:nvPr>
        </p:nvSpPr>
        <p:spPr>
          <a:xfrm>
            <a:off x="457200" y="274638"/>
            <a:ext cx="7467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Example 1</a:t>
            </a:r>
            <a:r>
              <a:rPr b="1" lang="en-US" sz="2400"/>
              <a:t>(contd.)</a:t>
            </a:r>
            <a:endParaRPr b="1" sz="2400"/>
          </a:p>
        </p:txBody>
      </p:sp>
      <p:pic>
        <p:nvPicPr>
          <p:cNvPr id="266" name="Google Shape;26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066800"/>
            <a:ext cx="7924800" cy="54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53975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/>
          <p:nvPr>
            <p:ph type="title"/>
          </p:nvPr>
        </p:nvSpPr>
        <p:spPr>
          <a:xfrm>
            <a:off x="457200" y="274638"/>
            <a:ext cx="7467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/>
              <a:t>Example 2. simplify the Boolean function</a:t>
            </a:r>
            <a:r>
              <a:rPr lang="en-US" sz="2340"/>
              <a:t>:</a:t>
            </a:r>
            <a:endParaRPr sz="2340"/>
          </a:p>
        </p:txBody>
      </p:sp>
      <p:pic>
        <p:nvPicPr>
          <p:cNvPr id="273" name="Google Shape;27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990600"/>
            <a:ext cx="8215313" cy="51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>
            <p:ph type="title"/>
          </p:nvPr>
        </p:nvSpPr>
        <p:spPr>
          <a:xfrm>
            <a:off x="457200" y="274638"/>
            <a:ext cx="7467600" cy="4111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Definitions (I)</a:t>
            </a:r>
            <a:endParaRPr sz="2700"/>
          </a:p>
        </p:txBody>
      </p:sp>
      <p:sp>
        <p:nvSpPr>
          <p:cNvPr id="144" name="Google Shape;144;p2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145" name="Google Shape;14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914400"/>
            <a:ext cx="7772400" cy="54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238" y="7938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"/>
          <p:cNvSpPr txBox="1"/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Example 2- </a:t>
            </a:r>
            <a:r>
              <a:rPr b="1" lang="en-US" sz="2400"/>
              <a:t>Simplified forms</a:t>
            </a:r>
            <a:endParaRPr b="1" sz="2400"/>
          </a:p>
        </p:txBody>
      </p:sp>
      <p:pic>
        <p:nvPicPr>
          <p:cNvPr id="280" name="Google Shape;28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219200"/>
            <a:ext cx="7629525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"/>
          <p:cNvSpPr txBox="1"/>
          <p:nvPr>
            <p:ph type="title"/>
          </p:nvPr>
        </p:nvSpPr>
        <p:spPr>
          <a:xfrm>
            <a:off x="457200" y="274638"/>
            <a:ext cx="7467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/>
              <a:t>Example 3. simplify the Boolean function</a:t>
            </a:r>
            <a:endParaRPr b="1" sz="2340"/>
          </a:p>
        </p:txBody>
      </p:sp>
      <p:pic>
        <p:nvPicPr>
          <p:cNvPr id="287" name="Google Shape;28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990600"/>
            <a:ext cx="7772400" cy="55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84138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"/>
          <p:cNvSpPr txBox="1"/>
          <p:nvPr>
            <p:ph type="title"/>
          </p:nvPr>
        </p:nvSpPr>
        <p:spPr>
          <a:xfrm>
            <a:off x="457200" y="274638"/>
            <a:ext cx="79248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/>
              <a:t>Example 4. simplify the Boolean function</a:t>
            </a:r>
            <a:endParaRPr sz="2600"/>
          </a:p>
        </p:txBody>
      </p:sp>
      <p:pic>
        <p:nvPicPr>
          <p:cNvPr id="294" name="Google Shape;29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371600"/>
            <a:ext cx="8229600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3400" y="30163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"/>
          <p:cNvSpPr txBox="1"/>
          <p:nvPr>
            <p:ph type="title"/>
          </p:nvPr>
        </p:nvSpPr>
        <p:spPr>
          <a:xfrm>
            <a:off x="457200" y="274638"/>
            <a:ext cx="746760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/>
              <a:t>Example 4 (contd.)</a:t>
            </a:r>
            <a:endParaRPr sz="2340"/>
          </a:p>
        </p:txBody>
      </p:sp>
      <p:pic>
        <p:nvPicPr>
          <p:cNvPr id="301" name="Google Shape;30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762000"/>
            <a:ext cx="8382000" cy="57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1175" y="-7938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4"/>
          <p:cNvSpPr txBox="1"/>
          <p:nvPr>
            <p:ph type="title"/>
          </p:nvPr>
        </p:nvSpPr>
        <p:spPr>
          <a:xfrm>
            <a:off x="457200" y="274638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/>
              <a:t>Example 4 (contd.)</a:t>
            </a:r>
            <a:endParaRPr sz="2600"/>
          </a:p>
        </p:txBody>
      </p:sp>
      <p:pic>
        <p:nvPicPr>
          <p:cNvPr id="308" name="Google Shape;30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219200"/>
            <a:ext cx="8001000" cy="42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6088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/>
          <p:nvPr>
            <p:ph type="title"/>
          </p:nvPr>
        </p:nvSpPr>
        <p:spPr>
          <a:xfrm>
            <a:off x="457200" y="274638"/>
            <a:ext cx="7467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Definitions (II)</a:t>
            </a:r>
            <a:endParaRPr/>
          </a:p>
        </p:txBody>
      </p:sp>
      <p:pic>
        <p:nvPicPr>
          <p:cNvPr id="152" name="Google Shape;152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914400"/>
            <a:ext cx="8382000" cy="5389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3550" y="-1588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 txBox="1"/>
          <p:nvPr>
            <p:ph type="title"/>
          </p:nvPr>
        </p:nvSpPr>
        <p:spPr>
          <a:xfrm>
            <a:off x="457200" y="274638"/>
            <a:ext cx="746760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Definitions (III)</a:t>
            </a:r>
            <a:endParaRPr sz="2700"/>
          </a:p>
        </p:txBody>
      </p:sp>
      <p:sp>
        <p:nvSpPr>
          <p:cNvPr id="159" name="Google Shape;159;p4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160" name="Google Shape;16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838200"/>
            <a:ext cx="8077200" cy="54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42288" y="22225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 txBox="1"/>
          <p:nvPr>
            <p:ph type="title"/>
          </p:nvPr>
        </p:nvSpPr>
        <p:spPr>
          <a:xfrm>
            <a:off x="457200" y="274638"/>
            <a:ext cx="7467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 u="sng"/>
              <a:t>Simplification of Boolean Functions</a:t>
            </a:r>
            <a:endParaRPr b="1" sz="2700" u="sng"/>
          </a:p>
        </p:txBody>
      </p:sp>
      <p:sp>
        <p:nvSpPr>
          <p:cNvPr id="167" name="Google Shape;167;p5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168" name="Google Shape;16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95400"/>
            <a:ext cx="76962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30163"/>
            <a:ext cx="631825" cy="7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>
            <p:ph type="title"/>
          </p:nvPr>
        </p:nvSpPr>
        <p:spPr>
          <a:xfrm>
            <a:off x="457200" y="274638"/>
            <a:ext cx="746760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Simplification Algorithm</a:t>
            </a:r>
            <a:endParaRPr b="1" sz="2400"/>
          </a:p>
        </p:txBody>
      </p:sp>
      <p:pic>
        <p:nvPicPr>
          <p:cNvPr id="175" name="Google Shape;175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609600"/>
            <a:ext cx="7848600" cy="58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6088" y="7938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Simplification Methods</a:t>
            </a:r>
            <a:endParaRPr b="1" u="sng"/>
          </a:p>
        </p:txBody>
      </p:sp>
      <p:pic>
        <p:nvPicPr>
          <p:cNvPr id="182" name="Google Shape;182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905000"/>
            <a:ext cx="80772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52388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 txBox="1"/>
          <p:nvPr>
            <p:ph type="title"/>
          </p:nvPr>
        </p:nvSpPr>
        <p:spPr>
          <a:xfrm>
            <a:off x="457200" y="457200"/>
            <a:ext cx="7467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30"/>
              <a:t>Veitch-Karnaugh Diagrams Method</a:t>
            </a:r>
            <a:br>
              <a:rPr lang="en-US" sz="2700"/>
            </a:br>
            <a:endParaRPr sz="2700"/>
          </a:p>
        </p:txBody>
      </p:sp>
      <p:pic>
        <p:nvPicPr>
          <p:cNvPr id="189" name="Google Shape;18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09600"/>
            <a:ext cx="5018088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8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191" name="Google Shape;19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447800"/>
            <a:ext cx="7391400" cy="5151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4825" y="-1588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 txBox="1"/>
          <p:nvPr>
            <p:ph type="title"/>
          </p:nvPr>
        </p:nvSpPr>
        <p:spPr>
          <a:xfrm>
            <a:off x="381000" y="762000"/>
            <a:ext cx="746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Veitch-Karnaugh Diagrams Method</a:t>
            </a:r>
            <a:br>
              <a:rPr lang="en-US" sz="2700"/>
            </a:br>
            <a:endParaRPr sz="2700"/>
          </a:p>
        </p:txBody>
      </p:sp>
      <p:sp>
        <p:nvSpPr>
          <p:cNvPr id="198" name="Google Shape;198;p9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199" name="Google Shape;19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066800"/>
            <a:ext cx="7867650" cy="53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7938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Oriel">
    <a:dk1>
      <a:srgbClr val="000000"/>
    </a:dk1>
    <a:lt1>
      <a:srgbClr val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2017-10-28T06:03:07Z</dcterms:created>
  <dc:creator>LEN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0x0101000FA8A726F49FE2479F8C696AC9273336</vt:lpwstr>
  </property>
</Properties>
</file>