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64" r:id="rId20"/>
    <p:sldId id="276" r:id="rId21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o-RO" altLang="en-US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o-RO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02693-07B8-4C07-8800-1C4E5A1D120A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457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B037-27C5-42D1-95B2-1F5E9E58CD5D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529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07309-DFDB-43FF-93DB-9080A3AD39C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4651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2FB9-EFE2-4FCA-855B-224CE9D42BDC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585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5CF4-8220-4954-B075-B870B9908845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179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3A0-E259-40C7-8D71-CFC5C4A93DD9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0532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1CD-A8F1-4E86-A1C5-88710B2360A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786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73499-7A86-4EFA-880B-DD5C1F31A1F0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82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17DAA-85FD-444A-833D-B01002FC4441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17388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2C4A-E78A-49D4-B8EB-BE52BF3F7B93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39695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203D2-D394-4B23-95A5-0842D0CB1CE4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9464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5605-30A1-461D-9C6B-CE1C6047DB88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</p:spTree>
    <p:extLst>
      <p:ext uri="{BB962C8B-B14F-4D97-AF65-F5344CB8AC3E}">
        <p14:creationId xmlns:p14="http://schemas.microsoft.com/office/powerpoint/2010/main" val="2723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en-US" smtClean="0"/>
              <a:t>Click to edit Master text styles</a:t>
            </a:r>
          </a:p>
          <a:p>
            <a:pPr lvl="1"/>
            <a:r>
              <a:rPr lang="ro-RO" altLang="en-US" smtClean="0"/>
              <a:t>Second level</a:t>
            </a:r>
          </a:p>
          <a:p>
            <a:pPr lvl="2"/>
            <a:r>
              <a:rPr lang="ro-RO" altLang="en-US" smtClean="0"/>
              <a:t>Third level</a:t>
            </a:r>
          </a:p>
          <a:p>
            <a:pPr lvl="3"/>
            <a:r>
              <a:rPr lang="ro-RO" altLang="en-US" smtClean="0"/>
              <a:t>Fourth level</a:t>
            </a:r>
          </a:p>
          <a:p>
            <a:pPr lvl="4"/>
            <a:r>
              <a:rPr lang="ro-RO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ro-RO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98CDEFC-3780-4A19-9044-93BF379D6C57}" type="slidenum">
              <a:rPr lang="ro-RO" altLang="en-US"/>
              <a:pPr>
                <a:defRPr/>
              </a:pPr>
              <a:t>‹#›</a:t>
            </a:fld>
            <a:endParaRPr lang="ro-RO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smtClean="0"/>
              <a:t>Numeration systems</a:t>
            </a:r>
            <a:endParaRPr lang="ro-RO" sz="3200" u="sng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9550" y="990600"/>
            <a:ext cx="8915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Numeration systems</a:t>
            </a:r>
            <a:r>
              <a:rPr lang="en-US" sz="2200" dirty="0" smtClean="0"/>
              <a:t> are used to represent and manipulate numeric values.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We have to distinguish between a </a:t>
            </a:r>
            <a:r>
              <a:rPr lang="en-US" sz="2200" b="1" dirty="0" smtClean="0"/>
              <a:t>numeric value</a:t>
            </a:r>
            <a:r>
              <a:rPr lang="en-US" sz="2200" dirty="0" smtClean="0"/>
              <a:t> and a </a:t>
            </a:r>
            <a:r>
              <a:rPr lang="en-US" sz="2200" b="1" dirty="0" smtClean="0"/>
              <a:t>numeric representation</a:t>
            </a:r>
            <a:r>
              <a:rPr lang="en-US" sz="2200" dirty="0" smtClean="0"/>
              <a:t>: </a:t>
            </a:r>
            <a:endParaRPr lang="en-US" sz="2200" i="1" dirty="0" smtClean="0"/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i="1" dirty="0" smtClean="0"/>
              <a:t>a </a:t>
            </a:r>
            <a:r>
              <a:rPr lang="en-US" sz="2200" b="1" i="1" dirty="0" smtClean="0"/>
              <a:t>value</a:t>
            </a:r>
            <a:r>
              <a:rPr lang="en-US" sz="2200" b="1" dirty="0" smtClean="0"/>
              <a:t> </a:t>
            </a:r>
            <a:r>
              <a:rPr lang="en-US" sz="2200" dirty="0" smtClean="0"/>
              <a:t>(abstract concept) is a measure of an attribute of a collection of objects;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b="1" i="1" dirty="0" smtClean="0"/>
              <a:t>representation</a:t>
            </a:r>
            <a:r>
              <a:rPr lang="en-US" sz="2200" b="1" dirty="0" smtClean="0"/>
              <a:t> </a:t>
            </a:r>
            <a:r>
              <a:rPr lang="en-US" sz="2200" dirty="0" smtClean="0"/>
              <a:t>is the means by which we display a value and manipulate it. 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endParaRPr lang="en-US" sz="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A value has different representations.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Example</a:t>
            </a:r>
            <a:r>
              <a:rPr lang="en-US" sz="2200" dirty="0" smtClean="0"/>
              <a:t>: the numeric value “5” has more representations: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dirty="0" smtClean="0"/>
              <a:t> </a:t>
            </a:r>
            <a:r>
              <a:rPr lang="en-US" sz="2200" b="1" dirty="0" smtClean="0"/>
              <a:t>5</a:t>
            </a:r>
            <a:r>
              <a:rPr lang="en-US" sz="2200" dirty="0" smtClean="0"/>
              <a:t> (decimal system) ,  </a:t>
            </a:r>
            <a:r>
              <a:rPr lang="en-US" sz="2200" b="1" dirty="0" smtClean="0"/>
              <a:t>V</a:t>
            </a:r>
            <a:r>
              <a:rPr lang="en-US" sz="2200" dirty="0" smtClean="0"/>
              <a:t> (Roman system),  </a:t>
            </a:r>
            <a:r>
              <a:rPr lang="en-US" sz="2200" b="1" dirty="0" smtClean="0"/>
              <a:t> 101</a:t>
            </a:r>
            <a:r>
              <a:rPr lang="en-US" sz="2200" dirty="0" smtClean="0"/>
              <a:t>( binary system)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</a:pPr>
            <a:r>
              <a:rPr lang="en-US" sz="2200" b="1" dirty="0" err="1" smtClean="0"/>
              <a:t>cinci</a:t>
            </a:r>
            <a:r>
              <a:rPr lang="en-US" sz="2200" b="1" dirty="0" smtClean="0"/>
              <a:t> </a:t>
            </a:r>
            <a:r>
              <a:rPr lang="en-US" sz="2200" dirty="0" smtClean="0"/>
              <a:t>(Romanian language),   </a:t>
            </a:r>
            <a:r>
              <a:rPr lang="en-US" sz="2200" b="1" dirty="0" smtClean="0"/>
              <a:t>five </a:t>
            </a:r>
            <a:r>
              <a:rPr lang="en-US" sz="2200" dirty="0" smtClean="0"/>
              <a:t>(English language)       </a:t>
            </a:r>
            <a:endParaRPr lang="ro-RO" sz="2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"/>
            <a:ext cx="7543800" cy="639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Correspondence table</a:t>
            </a:r>
            <a:r>
              <a:rPr lang="en-US" sz="2800" smtClean="0"/>
              <a:t> – bases: 10,2,4,8,16 </a:t>
            </a:r>
            <a:endParaRPr lang="ro-RO" sz="28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2578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09687"/>
            <a:ext cx="79248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42" y="16002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813"/>
            <a:ext cx="7543800" cy="1036637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:</a:t>
            </a:r>
            <a:br>
              <a:rPr lang="en-US" sz="2800" smtClean="0"/>
            </a:br>
            <a:r>
              <a:rPr lang="en-US" sz="2800" smtClean="0"/>
              <a:t>         conversions between bases: 2,4,8,16</a:t>
            </a:r>
            <a:endParaRPr lang="ro-RO" sz="2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510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219200"/>
            <a:ext cx="8628062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70" y="12954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-274638"/>
            <a:ext cx="7543800" cy="1019176"/>
          </a:xfrm>
        </p:spPr>
        <p:txBody>
          <a:bodyPr/>
          <a:lstStyle/>
          <a:p>
            <a:pPr eaLnBrk="1" hangingPunct="1"/>
            <a:r>
              <a:rPr lang="en-US" sz="2800" u="sng" smtClean="0"/>
              <a:t>Rapid conversions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9975"/>
            <a:ext cx="8077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71023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200" u="sng" smtClean="0"/>
              <a:t>Conversion methods</a:t>
            </a:r>
            <a:endParaRPr lang="ro-RO" sz="3200" u="sng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57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Conversions between arbitrary numeration bases for real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numbers: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       </a:t>
            </a:r>
            <a:r>
              <a:rPr lang="en-US" sz="2400" b="1" i="1" smtClean="0"/>
              <a:t>N</a:t>
            </a:r>
            <a:r>
              <a:rPr lang="en-US" sz="1600" b="1" smtClean="0"/>
              <a:t>(</a:t>
            </a:r>
            <a:r>
              <a:rPr lang="en-US" sz="1600" b="1" i="1" smtClean="0"/>
              <a:t>b</a:t>
            </a:r>
            <a:r>
              <a:rPr lang="en-US" sz="1600" b="1" smtClean="0"/>
              <a:t>)</a:t>
            </a:r>
            <a:r>
              <a:rPr lang="en-US" sz="2400" b="1" smtClean="0"/>
              <a:t> = </a:t>
            </a:r>
            <a:r>
              <a:rPr lang="en-US" sz="2400" b="1" i="1" smtClean="0"/>
              <a:t>N’</a:t>
            </a:r>
            <a:r>
              <a:rPr lang="en-US" sz="1600" b="1" smtClean="0"/>
              <a:t>(</a:t>
            </a:r>
            <a:r>
              <a:rPr lang="en-US" sz="1600" b="1" i="1" smtClean="0"/>
              <a:t>h</a:t>
            </a:r>
            <a:r>
              <a:rPr lang="en-US" sz="1600" b="1" smtClean="0"/>
              <a:t>)</a:t>
            </a:r>
            <a:r>
              <a:rPr lang="en-US" sz="2400" b="1" smtClean="0"/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   </a:t>
            </a:r>
            <a:r>
              <a:rPr lang="en-US" sz="2400" b="1" i="1" smtClean="0"/>
              <a:t>b</a:t>
            </a:r>
            <a:r>
              <a:rPr lang="en-US" sz="2400" b="1" smtClean="0"/>
              <a:t>- source base,  </a:t>
            </a:r>
            <a:r>
              <a:rPr lang="en-US" sz="2400" b="1" i="1" smtClean="0"/>
              <a:t>h</a:t>
            </a:r>
            <a:r>
              <a:rPr lang="en-US" sz="2400" b="1" smtClean="0"/>
              <a:t>- destination base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1. the </a:t>
            </a:r>
            <a:r>
              <a:rPr lang="it-IT" sz="2400" b="1" i="1" smtClean="0"/>
              <a:t>substitution method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2. the </a:t>
            </a:r>
            <a:r>
              <a:rPr lang="en-US" sz="2400" b="1" i="1" smtClean="0"/>
              <a:t>method of successive divisions/multiplications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smtClean="0"/>
              <a:t>3. the </a:t>
            </a:r>
            <a:r>
              <a:rPr lang="en-US" sz="2400" b="1" i="1" smtClean="0"/>
              <a:t>method</a:t>
            </a:r>
            <a:r>
              <a:rPr lang="en-US" sz="2400" b="1" smtClean="0"/>
              <a:t> that </a:t>
            </a:r>
            <a:r>
              <a:rPr lang="en-US" sz="2400" b="1" i="1" smtClean="0"/>
              <a:t>uses an intermediate base</a:t>
            </a:r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44056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28600"/>
            <a:ext cx="7543800" cy="1295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4800"/>
            <a:ext cx="862965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80" y="2594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200" i="1" u="sng" smtClean="0"/>
              <a:t>Substitution method</a:t>
            </a:r>
            <a:r>
              <a:rPr lang="en-US" sz="3200" smtClean="0"/>
              <a:t> - examples</a:t>
            </a:r>
            <a:endParaRPr lang="ro-RO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59" y="1128409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u="sng" dirty="0" smtClean="0"/>
              <a:t>2. The method of </a:t>
            </a:r>
            <a:br>
              <a:rPr lang="en-US" sz="2600" u="sng" dirty="0" smtClean="0"/>
            </a:br>
            <a:r>
              <a:rPr lang="en-US" sz="2600" dirty="0" smtClean="0"/>
              <a:t>    </a:t>
            </a:r>
            <a:r>
              <a:rPr lang="en-US" sz="2600" i="1" u="sng" dirty="0" smtClean="0"/>
              <a:t>successive divisions and multiplications</a:t>
            </a:r>
            <a:endParaRPr lang="ro-RO" sz="2600" i="1" u="sng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0"/>
            <a:ext cx="8763000" cy="30829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it is recommended for </a:t>
            </a:r>
            <a:r>
              <a:rPr lang="en-US" sz="2200" b="1" i="1" smtClean="0"/>
              <a:t>b </a:t>
            </a:r>
            <a:r>
              <a:rPr lang="en-US" sz="2200" smtClean="0"/>
              <a:t>&gt; </a:t>
            </a:r>
            <a:r>
              <a:rPr lang="en-US" sz="2200" b="1" i="1" smtClean="0"/>
              <a:t>h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calculations are performed in the source base (</a:t>
            </a:r>
            <a:r>
              <a:rPr lang="en-US" sz="2200" b="1" i="1" smtClean="0"/>
              <a:t>b</a:t>
            </a:r>
            <a:r>
              <a:rPr lang="en-US" sz="2200" smtClean="0"/>
              <a:t>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integer part the method of </a:t>
            </a:r>
            <a:r>
              <a:rPr lang="en-US" sz="2200" b="1" i="1" smtClean="0"/>
              <a:t>successive divisions</a:t>
            </a:r>
            <a:r>
              <a:rPr lang="en-US" sz="2200" smtClean="0"/>
              <a:t> 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 is applied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200" smtClean="0"/>
              <a:t>for the fractional part we apply a complementary method: </a:t>
            </a:r>
            <a:r>
              <a:rPr lang="en-US" sz="2200" b="1" i="1" smtClean="0"/>
              <a:t>successive multiplications </a:t>
            </a:r>
            <a:r>
              <a:rPr lang="en-US" sz="2200" smtClean="0"/>
              <a:t>by the destination base (</a:t>
            </a:r>
            <a:r>
              <a:rPr lang="en-US" sz="2200" b="1" i="1" smtClean="0"/>
              <a:t>h</a:t>
            </a:r>
            <a:r>
              <a:rPr lang="en-US" sz="2200" smtClean="0"/>
              <a:t>)</a:t>
            </a:r>
            <a:endParaRPr lang="ro-RO" sz="22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10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543800" cy="1020763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 method of s</a:t>
            </a:r>
            <a:r>
              <a:rPr lang="en-US" sz="2800" i="1" u="sng" smtClean="0"/>
              <a:t>uccessive divisions</a:t>
            </a:r>
            <a:endParaRPr lang="ro-RO" sz="2800" i="1" u="sng" smtClean="0"/>
          </a:p>
        </p:txBody>
      </p:sp>
      <p:graphicFrame>
        <p:nvGraphicFramePr>
          <p:cNvPr id="44071" name="Group 39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458200" cy="4743450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74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the integer part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(destination base) obtaining a quotient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and a remainder.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quotient is divided by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obtaining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 new quotient an a new remainder,…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successive divisions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ends when 0 is obtained as quotient.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remainders, in the reverse 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of obtaining them, are the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the new representation in base </a:t>
                      </a: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7289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4111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r>
              <a:rPr lang="en-US" sz="2800" i="1" smtClean="0"/>
              <a:t>successive multiplications</a:t>
            </a:r>
            <a:endParaRPr lang="ro-RO" sz="2800" i="1" smtClean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8915400" cy="6400800"/>
        </p:xfrm>
        <a:graphic>
          <a:graphicData uri="http://schemas.openxmlformats.org/drawingml/2006/table">
            <a:tbl>
              <a:tblPr/>
              <a:tblGrid>
                <a:gridCol w="5257800"/>
                <a:gridCol w="3657600"/>
              </a:tblGrid>
              <a:tr h="6400800">
                <a:tc>
                  <a:txBody>
                    <a:bodyPr/>
                    <a:lstStyle/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the fractional part is multiplied by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a number with an integer part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and a fractional one;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we continue with the multiplication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this new fractional part,...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process of the successive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multiplications continues until one of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the following conditions is satisfied: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a)  the fractional part becomes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b)  an established number of digits 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the fractional part were calculated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</a:t>
                      </a:r>
                      <a:r>
                        <a:rPr kumimoji="0" lang="it-I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c)  periodicity is obtained.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the integer parts, in the order of 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obtaining them are the digits of the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fractional part in the destination</a:t>
                      </a:r>
                    </a:p>
                    <a:p>
                      <a:pPr marL="34448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representation.  </a:t>
                      </a: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 =?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0,17*5 =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  <a:endParaRPr kumimoji="0" lang="it-IT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0,85*5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0,25*5 = 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!!! periodicity.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0,17=0,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04(1)</a:t>
                      </a:r>
                      <a:r>
                        <a:rPr kumimoji="0" lang="it-IT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(5)</a:t>
                      </a:r>
                      <a:r>
                        <a:rPr kumimoji="0" lang="it-IT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5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o-RO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it-IT" sz="5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o-RO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038"/>
            <a:ext cx="8382000" cy="1020762"/>
          </a:xfrm>
        </p:spPr>
        <p:txBody>
          <a:bodyPr/>
          <a:lstStyle/>
          <a:p>
            <a:pPr eaLnBrk="1" hangingPunct="1"/>
            <a:r>
              <a:rPr lang="en-US" sz="2800" smtClean="0"/>
              <a:t>The method of </a:t>
            </a:r>
            <a:br>
              <a:rPr lang="en-US" sz="2800" smtClean="0"/>
            </a:br>
            <a:r>
              <a:rPr lang="en-US" sz="2800" i="1" smtClean="0"/>
              <a:t>successive divisions and multiplications</a:t>
            </a:r>
            <a:endParaRPr lang="ro-RO" sz="2800" i="1" smtClean="0"/>
          </a:p>
        </p:txBody>
      </p:sp>
      <p:sp>
        <p:nvSpPr>
          <p:cNvPr id="2150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52400"/>
            <a:ext cx="7543800" cy="762000"/>
          </a:xfrm>
        </p:spPr>
        <p:txBody>
          <a:bodyPr/>
          <a:lstStyle/>
          <a:p>
            <a:pPr eaLnBrk="1" hangingPunct="1"/>
            <a:r>
              <a:rPr lang="en-US" sz="3600" u="sng" smtClean="0"/>
              <a:t>Numeration systems</a:t>
            </a:r>
            <a:r>
              <a:rPr lang="en-US" sz="3600" smtClean="0"/>
              <a:t> (contd.)</a:t>
            </a:r>
            <a:endParaRPr lang="ro-RO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At the mental level </a:t>
            </a:r>
            <a:r>
              <a:rPr lang="en-US" sz="2400" b="1" smtClean="0"/>
              <a:t>people work</a:t>
            </a:r>
            <a:r>
              <a:rPr lang="en-US" sz="2400" smtClean="0"/>
              <a:t> with </a:t>
            </a:r>
            <a:r>
              <a:rPr lang="en-US" sz="2400" b="1" smtClean="0"/>
              <a:t>values</a:t>
            </a:r>
            <a:r>
              <a:rPr lang="en-US" sz="2400" smtClean="0"/>
              <a:t>, but for displaying and manipulating them, different numeration systems are used (now the decimal system). 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400" b="1" smtClean="0"/>
              <a:t>Computers work</a:t>
            </a:r>
            <a:r>
              <a:rPr lang="en-US" sz="2400" smtClean="0"/>
              <a:t> with </a:t>
            </a:r>
            <a:r>
              <a:rPr lang="en-US" sz="2400" b="1" smtClean="0"/>
              <a:t>number representations</a:t>
            </a:r>
            <a:r>
              <a:rPr lang="en-US" sz="2400" smtClean="0"/>
              <a:t> using the binary system.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sz="300" b="1" smtClean="0"/>
          </a:p>
          <a:p>
            <a:pPr eaLnBrk="1" hangingPunct="1">
              <a:lnSpc>
                <a:spcPct val="115000"/>
              </a:lnSpc>
            </a:pPr>
            <a:r>
              <a:rPr lang="en-US" sz="2400" b="1" smtClean="0"/>
              <a:t>Numeration system </a:t>
            </a:r>
            <a:r>
              <a:rPr lang="en-US" sz="2400" smtClean="0"/>
              <a:t>-  </a:t>
            </a:r>
            <a:r>
              <a:rPr lang="en-US" sz="2200" smtClean="0"/>
              <a:t>a set of rules for the representation and manipulation (operations) of numerical values using symbols called </a:t>
            </a:r>
            <a:r>
              <a:rPr lang="en-US" sz="2200" b="1" smtClean="0"/>
              <a:t>digits</a:t>
            </a:r>
            <a:r>
              <a:rPr lang="en-US" sz="2200" smtClean="0"/>
              <a:t>.</a:t>
            </a:r>
          </a:p>
          <a:p>
            <a:pPr eaLnBrk="1" hangingPunct="1"/>
            <a:r>
              <a:rPr lang="en-US" sz="2400" smtClean="0"/>
              <a:t>The total number of digits is called </a:t>
            </a:r>
            <a:r>
              <a:rPr lang="en-US" sz="2400" b="1" smtClean="0"/>
              <a:t>numeration base</a:t>
            </a:r>
            <a:r>
              <a:rPr lang="en-US" sz="2400" smtClean="0"/>
              <a:t>(radix)</a:t>
            </a:r>
            <a:r>
              <a:rPr lang="en-US" sz="2400" b="1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400" b="1" smtClean="0"/>
              <a:t>    Classification of numeration systems:</a:t>
            </a:r>
            <a:endParaRPr lang="en-US" sz="240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200" smtClean="0"/>
              <a:t> </a:t>
            </a:r>
            <a:r>
              <a:rPr lang="en-US" sz="2200" b="1" smtClean="0"/>
              <a:t>	positional systems</a:t>
            </a:r>
            <a:r>
              <a:rPr lang="en-US" sz="2200" smtClean="0"/>
              <a:t> and </a:t>
            </a:r>
            <a:r>
              <a:rPr lang="en-US" sz="2200" b="1" smtClean="0"/>
              <a:t>non-positional systems</a:t>
            </a:r>
            <a:endParaRPr lang="ro-RO" sz="2200" b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84150"/>
            <a:ext cx="73914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3.The method that uses </a:t>
            </a:r>
            <a:br>
              <a:rPr lang="en-US" sz="2800" smtClean="0"/>
            </a:br>
            <a:r>
              <a:rPr lang="en-US" sz="2800" smtClean="0"/>
              <a:t>			an intermediate base</a:t>
            </a:r>
            <a:endParaRPr lang="ro-RO" sz="28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839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 smtClean="0"/>
              <a:t> </a:t>
            </a:r>
            <a:r>
              <a:rPr lang="en-US" sz="2000" b="1" i="1" smtClean="0"/>
              <a:t>b </a:t>
            </a:r>
            <a:r>
              <a:rPr lang="en-US" sz="2000" b="1" smtClean="0"/>
              <a:t>-  </a:t>
            </a:r>
            <a:r>
              <a:rPr lang="en-US" sz="2000" b="1" i="1" smtClean="0"/>
              <a:t>source</a:t>
            </a:r>
            <a:r>
              <a:rPr lang="en-US" sz="2000" b="1" smtClean="0"/>
              <a:t> base,  </a:t>
            </a:r>
            <a:r>
              <a:rPr lang="en-US" sz="2000" b="1" i="1" smtClean="0"/>
              <a:t>g </a:t>
            </a:r>
            <a:r>
              <a:rPr lang="en-US" sz="2000" b="1" smtClean="0"/>
              <a:t>– </a:t>
            </a:r>
            <a:r>
              <a:rPr lang="en-US" sz="2000" b="1" i="1" smtClean="0"/>
              <a:t>intermediate</a:t>
            </a:r>
            <a:r>
              <a:rPr lang="en-US" sz="2000" b="1" smtClean="0"/>
              <a:t> base,  </a:t>
            </a:r>
            <a:r>
              <a:rPr lang="en-US" sz="2000" b="1" i="1" smtClean="0"/>
              <a:t>h </a:t>
            </a:r>
            <a:r>
              <a:rPr lang="en-US" sz="2000" b="1" smtClean="0"/>
              <a:t>- </a:t>
            </a:r>
            <a:r>
              <a:rPr lang="en-US" sz="2000" b="1" i="1" smtClean="0"/>
              <a:t>destination</a:t>
            </a:r>
            <a:r>
              <a:rPr lang="en-US" sz="2000" b="1" smtClean="0"/>
              <a:t> base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700" b="1" smtClean="0"/>
              <a:t>a)</a:t>
            </a:r>
            <a:r>
              <a:rPr lang="en-US" sz="1000" b="1" smtClean="0"/>
              <a:t> </a:t>
            </a:r>
            <a:r>
              <a:rPr lang="en-US" sz="2000" b="1" smtClean="0"/>
              <a:t>usually  </a:t>
            </a:r>
            <a:r>
              <a:rPr lang="en-US" sz="2000" b="1" i="1" smtClean="0"/>
              <a:t>g </a:t>
            </a:r>
            <a:r>
              <a:rPr lang="en-US" sz="2000" b="1" smtClean="0"/>
              <a:t>= 10 –  calculation in base 10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b</a:t>
            </a:r>
            <a:r>
              <a:rPr lang="en-US" sz="1800" b="1" smtClean="0"/>
              <a:t> into base 10 – using the substitution method,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h</a:t>
            </a:r>
            <a:r>
              <a:rPr lang="en-US" sz="1800" b="1" smtClean="0"/>
              <a:t> – using the method of successive  divisions/multiplications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b) </a:t>
            </a:r>
            <a:r>
              <a:rPr lang="en-US" sz="2000" b="1" smtClean="0"/>
              <a:t>if</a:t>
            </a:r>
            <a:r>
              <a:rPr lang="en-US" sz="2000" b="1" i="1" smtClean="0"/>
              <a:t> b</a:t>
            </a:r>
            <a:r>
              <a:rPr lang="en-US" sz="2000" b="1" smtClean="0"/>
              <a:t> and </a:t>
            </a:r>
            <a:r>
              <a:rPr lang="en-US" sz="2000" b="1" i="1" smtClean="0"/>
              <a:t>h </a:t>
            </a:r>
            <a:r>
              <a:rPr lang="en-US" sz="2000" b="1" smtClean="0"/>
              <a:t>are powers of 2, then</a:t>
            </a:r>
            <a:r>
              <a:rPr lang="en-US" sz="2000" b="1" i="1" smtClean="0"/>
              <a:t> g </a:t>
            </a:r>
            <a:r>
              <a:rPr lang="en-US" sz="2000" b="1" smtClean="0"/>
              <a:t>= 2 and rapid conversions are applied</a:t>
            </a:r>
            <a:r>
              <a:rPr lang="en-US" sz="1800" b="1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1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c)</a:t>
            </a:r>
            <a:r>
              <a:rPr lang="en-US" sz="1800" smtClean="0"/>
              <a:t> </a:t>
            </a:r>
            <a:r>
              <a:rPr lang="en-US" sz="2000" b="1" smtClean="0"/>
              <a:t>if </a:t>
            </a:r>
            <a:r>
              <a:rPr lang="en-US" sz="2000" b="1" i="1" smtClean="0"/>
              <a:t>b </a:t>
            </a:r>
            <a:r>
              <a:rPr lang="en-US" sz="2000" b="1" smtClean="0"/>
              <a:t>= 10 and </a:t>
            </a:r>
            <a:r>
              <a:rPr lang="en-US" sz="2000" b="1" i="1" smtClean="0"/>
              <a:t>h </a:t>
            </a:r>
            <a:r>
              <a:rPr lang="en-US" sz="2000" b="1" smtClean="0"/>
              <a:t>= 2 then for efficiency we use </a:t>
            </a:r>
            <a:r>
              <a:rPr lang="en-US" sz="2000" b="1" i="1" smtClean="0"/>
              <a:t>g </a:t>
            </a:r>
            <a:r>
              <a:rPr lang="en-US" sz="2000" b="1" smtClean="0"/>
              <a:t>= 8 or </a:t>
            </a:r>
            <a:r>
              <a:rPr lang="en-US" sz="2000" b="1" i="1" smtClean="0"/>
              <a:t>g </a:t>
            </a:r>
            <a:r>
              <a:rPr lang="en-US" sz="2000" b="1" smtClean="0"/>
              <a:t>= 16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10 into base </a:t>
            </a:r>
            <a:r>
              <a:rPr lang="en-US" sz="1800" b="1" i="1" smtClean="0"/>
              <a:t>g</a:t>
            </a:r>
            <a:r>
              <a:rPr lang="en-US" sz="1800" b="1" smtClean="0"/>
              <a:t> - the method of successive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 b="1" smtClean="0"/>
              <a:t>           divisions/multiplications is applied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smtClean="0"/>
              <a:t>conversion from base </a:t>
            </a:r>
            <a:r>
              <a:rPr lang="en-US" sz="1800" b="1" i="1" smtClean="0"/>
              <a:t>g</a:t>
            </a:r>
            <a:r>
              <a:rPr lang="en-US" sz="1800" b="1" smtClean="0"/>
              <a:t> into base 2 – rapid conversions are applied </a:t>
            </a:r>
            <a:endParaRPr lang="ro-RO" sz="1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895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600" u="sng" smtClean="0"/>
              <a:t>Non-positional systems</a:t>
            </a:r>
            <a:r>
              <a:rPr lang="en-US" sz="2600" smtClean="0"/>
              <a:t>: </a:t>
            </a:r>
            <a:r>
              <a:rPr lang="en-US" sz="2600" i="1" smtClean="0"/>
              <a:t>Roman system</a:t>
            </a:r>
            <a:r>
              <a:rPr lang="en-US" sz="2800" smtClean="0"/>
              <a:t> </a:t>
            </a:r>
            <a:r>
              <a:rPr lang="en-US" sz="2400" smtClean="0"/>
              <a:t>(500BC)</a:t>
            </a:r>
            <a:endParaRPr lang="ro-RO" sz="24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b="1" dirty="0" smtClean="0"/>
              <a:t>digits</a:t>
            </a:r>
            <a:r>
              <a:rPr lang="en-US" sz="2200" dirty="0" smtClean="0"/>
              <a:t>:               I ,    V ,   X ,   L ,   C ,       D ,      M</a:t>
            </a:r>
            <a:endParaRPr lang="en-US" sz="2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     values: </a:t>
            </a:r>
            <a:r>
              <a:rPr lang="en-US" sz="2200" dirty="0" smtClean="0"/>
              <a:t>    1      5    10   50    100    500    1000</a:t>
            </a:r>
          </a:p>
          <a:p>
            <a:pPr eaLnBrk="1" hangingPunct="1">
              <a:lnSpc>
                <a:spcPct val="90000"/>
              </a:lnSpc>
            </a:pPr>
            <a:endParaRPr lang="en-US" sz="5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each symbol (digit) represents a value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it is an </a:t>
            </a:r>
            <a:r>
              <a:rPr lang="en-US" sz="2200" b="1" dirty="0" smtClean="0"/>
              <a:t>additive system</a:t>
            </a:r>
            <a:r>
              <a:rPr lang="en-US" sz="22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- the value of a number representation is obtained as the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sum (difference) of the values of its digits according to some rules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Disadvantages: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value 0 cannot be represented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there are different representations of the same value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</a:t>
            </a:r>
            <a:r>
              <a:rPr lang="en-US" sz="2200" i="1" u="sng" dirty="0" smtClean="0"/>
              <a:t>example</a:t>
            </a:r>
            <a:r>
              <a:rPr lang="en-US" sz="2200" u="sng" dirty="0" smtClean="0"/>
              <a:t>:</a:t>
            </a:r>
            <a:r>
              <a:rPr lang="en-US" sz="2200" dirty="0" smtClean="0"/>
              <a:t> </a:t>
            </a:r>
            <a:r>
              <a:rPr lang="en-US" sz="2200" b="1" dirty="0" smtClean="0"/>
              <a:t>CDXC</a:t>
            </a:r>
            <a:r>
              <a:rPr lang="en-US" sz="2200" dirty="0" smtClean="0"/>
              <a:t> and </a:t>
            </a:r>
            <a:r>
              <a:rPr lang="en-US" sz="2200" b="1" dirty="0" smtClean="0"/>
              <a:t>XD</a:t>
            </a:r>
            <a:r>
              <a:rPr lang="en-US" sz="2200" dirty="0" smtClean="0"/>
              <a:t> have the same value </a:t>
            </a:r>
            <a:r>
              <a:rPr lang="en-US" sz="2200" b="1" dirty="0" smtClean="0"/>
              <a:t>490</a:t>
            </a:r>
          </a:p>
          <a:p>
            <a:pPr eaLnBrk="1" hangingPunct="1">
              <a:lnSpc>
                <a:spcPct val="115000"/>
              </a:lnSpc>
            </a:pPr>
            <a:r>
              <a:rPr lang="en-US" sz="2200" dirty="0" smtClean="0"/>
              <a:t>the much greater difficulty of performing mathematical operations, such as addition, subtraction, multiplication, and division</a:t>
            </a:r>
            <a:r>
              <a:rPr lang="ro-RO" sz="22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447800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563563"/>
          </a:xfrm>
        </p:spPr>
        <p:txBody>
          <a:bodyPr/>
          <a:lstStyle/>
          <a:p>
            <a:pPr eaLnBrk="1" hangingPunct="1"/>
            <a:r>
              <a:rPr lang="en-US" sz="2800" i="1" u="sng" smtClean="0"/>
              <a:t>Roman system</a:t>
            </a:r>
            <a:r>
              <a:rPr lang="en-US" sz="2800" u="sng" smtClean="0"/>
              <a:t> - rules</a:t>
            </a:r>
            <a:endParaRPr lang="ro-RO" sz="2800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867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arenR"/>
            </a:pPr>
            <a:r>
              <a:rPr lang="en-US" sz="2000" b="1" dirty="0" smtClean="0"/>
              <a:t>the value of two or more identical consecutive digits is the sum of the values of these digits.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ex:   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III   ,    CCC,     MM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    3   ,     300,    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5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b) the value of a pair of different digits, with the biggest one in front of the other is the sum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</a:t>
            </a:r>
            <a:r>
              <a:rPr lang="it-IT" sz="2000" b="1" dirty="0" smtClean="0"/>
              <a:t>ex: </a:t>
            </a:r>
            <a:r>
              <a:rPr lang="it-IT" sz="2000" b="1" i="1" dirty="0" smtClean="0"/>
              <a:t>numeric representations</a:t>
            </a:r>
            <a:r>
              <a:rPr lang="it-IT" sz="2000" b="1" dirty="0" smtClean="0"/>
              <a:t>: VI  ,          CL                   MD </a:t>
            </a:r>
            <a:r>
              <a:rPr lang="it-IT" sz="20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t-IT" sz="2000" dirty="0" smtClean="0"/>
              <a:t>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5+1=6 ,  100+50=150,  1000+500=1500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c)  </a:t>
            </a:r>
            <a:r>
              <a:rPr lang="en-US" sz="2000" b="1" dirty="0" smtClean="0"/>
              <a:t>the value of a pair of different digits, with the smallest one in front of the other is the difference of these two digits values: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 ex: </a:t>
            </a:r>
            <a:r>
              <a:rPr lang="en-US" sz="2000" b="1" i="1" dirty="0" smtClean="0"/>
              <a:t>numeric representations</a:t>
            </a:r>
            <a:r>
              <a:rPr lang="en-US" sz="2000" b="1" dirty="0" smtClean="0"/>
              <a:t>:        XC   ,       IX    ,            CM   </a:t>
            </a:r>
            <a:endParaRPr 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                    </a:t>
            </a:r>
            <a:r>
              <a:rPr lang="en-US" sz="2000" b="1" i="1" dirty="0" smtClean="0"/>
              <a:t>numeric values</a:t>
            </a:r>
            <a:r>
              <a:rPr lang="en-US" sz="2000" b="1" dirty="0" smtClean="0"/>
              <a:t>:     100-10=90,   10-1=9 , 1000-100=900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d) </a:t>
            </a:r>
            <a:r>
              <a:rPr lang="en-US" sz="2000" b="1" dirty="0" smtClean="0"/>
              <a:t>for big numbers a horizontal line over the digit is used,  meaning the  multiplication of  the digit’s value with 1000: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 dirty="0" smtClean="0"/>
              <a:t>    ex: the numeric value of        is   5000</a:t>
            </a:r>
            <a:endParaRPr lang="ro-RO" sz="2000" b="1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43600"/>
            <a:ext cx="219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9084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Positional systems</a:t>
            </a:r>
            <a:r>
              <a:rPr lang="en-US" sz="2800" dirty="0" smtClean="0"/>
              <a:t>:  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i="1" dirty="0" smtClean="0"/>
              <a:t>Hindu-Arabic numeration systems </a:t>
            </a:r>
            <a:r>
              <a:rPr lang="en-US" sz="2800" dirty="0" smtClean="0"/>
              <a:t> </a:t>
            </a:r>
            <a:endParaRPr lang="ro-RO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62" y="1231014"/>
            <a:ext cx="8763000" cy="483393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position of a digit in a representation implies an association with a “positional value”</a:t>
            </a:r>
          </a:p>
          <a:p>
            <a:pPr eaLnBrk="1" hangingPunct="1">
              <a:lnSpc>
                <a:spcPct val="125000"/>
              </a:lnSpc>
            </a:pPr>
            <a:endParaRPr lang="en-US" sz="400" dirty="0" smtClean="0"/>
          </a:p>
          <a:p>
            <a:pPr eaLnBrk="1" hangingPunct="1">
              <a:lnSpc>
                <a:spcPct val="125000"/>
              </a:lnSpc>
            </a:pPr>
            <a:r>
              <a:rPr lang="en-US" sz="2200" dirty="0" smtClean="0"/>
              <a:t>the numeric value is the sum of the positional values of all the digits from the representation</a:t>
            </a:r>
            <a:endParaRPr lang="it-IT" sz="2200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binary system</a:t>
            </a:r>
            <a:r>
              <a:rPr lang="it-IT" sz="2200" dirty="0" smtClean="0"/>
              <a:t>:             base =  2, digits : 0,1 , </a:t>
            </a:r>
            <a:r>
              <a:rPr lang="it-IT" sz="2200" b="1" dirty="0" smtClean="0"/>
              <a:t>ex</a:t>
            </a:r>
            <a:r>
              <a:rPr lang="it-IT" sz="2200" dirty="0" smtClean="0"/>
              <a:t>:  </a:t>
            </a:r>
            <a:r>
              <a:rPr lang="it-IT" sz="2200" b="1" dirty="0" smtClean="0"/>
              <a:t>11001</a:t>
            </a:r>
            <a:r>
              <a:rPr lang="it-IT" sz="1200" b="1" dirty="0" smtClean="0"/>
              <a:t>(2)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sz="2200" u="sng" dirty="0" smtClean="0"/>
              <a:t>octal system</a:t>
            </a:r>
            <a:r>
              <a:rPr lang="it-IT" sz="2200" dirty="0" smtClean="0"/>
              <a:t>:               base =  8, digits: 0-7,  </a:t>
            </a:r>
            <a:r>
              <a:rPr lang="it-IT" sz="2200" b="1" dirty="0" smtClean="0"/>
              <a:t>ex:</a:t>
            </a:r>
            <a:r>
              <a:rPr lang="it-IT" sz="2200" dirty="0" smtClean="0"/>
              <a:t> </a:t>
            </a:r>
            <a:r>
              <a:rPr lang="it-IT" sz="2200" b="1" dirty="0" smtClean="0"/>
              <a:t>7564</a:t>
            </a:r>
            <a:r>
              <a:rPr lang="it-IT" sz="1200" dirty="0" smtClean="0"/>
              <a:t>(8)</a:t>
            </a:r>
            <a:endParaRPr lang="it-IT" sz="1200" b="1" dirty="0" smtClean="0"/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decimal system</a:t>
            </a:r>
            <a:r>
              <a:rPr lang="pt-BR" sz="2200" dirty="0" smtClean="0"/>
              <a:t>(1800BC) base =10, digits: 0-9,  </a:t>
            </a:r>
            <a:r>
              <a:rPr lang="pt-BR" sz="2200" b="1" dirty="0" smtClean="0"/>
              <a:t>ex</a:t>
            </a:r>
            <a:r>
              <a:rPr lang="pt-BR" sz="2200" dirty="0" smtClean="0"/>
              <a:t>: </a:t>
            </a:r>
            <a:r>
              <a:rPr lang="pt-BR" sz="2200" b="1" dirty="0" smtClean="0"/>
              <a:t>2343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200" u="sng" dirty="0" smtClean="0"/>
              <a:t>hexadecimal system</a:t>
            </a:r>
            <a:r>
              <a:rPr lang="pt-BR" sz="2200" dirty="0" smtClean="0"/>
              <a:t>:  base =16, digits: 0-9,A,B,C,D,E,F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2200" dirty="0" smtClean="0"/>
              <a:t>         where:  A</a:t>
            </a:r>
            <a:r>
              <a:rPr lang="en-US" sz="1200" dirty="0" smtClean="0"/>
              <a:t>(16)</a:t>
            </a:r>
            <a:r>
              <a:rPr lang="en-US" sz="2200" dirty="0" smtClean="0"/>
              <a:t>=10, B</a:t>
            </a:r>
            <a:r>
              <a:rPr lang="en-US" sz="1200" dirty="0" smtClean="0"/>
              <a:t>(16)</a:t>
            </a:r>
            <a:r>
              <a:rPr lang="en-US" sz="2200" dirty="0" smtClean="0"/>
              <a:t> =11, C</a:t>
            </a:r>
            <a:r>
              <a:rPr lang="en-US" sz="1200" dirty="0" smtClean="0"/>
              <a:t>(16)</a:t>
            </a:r>
            <a:r>
              <a:rPr lang="en-US" sz="2200" dirty="0" smtClean="0"/>
              <a:t>=12, D</a:t>
            </a:r>
            <a:r>
              <a:rPr lang="en-US" sz="1200" dirty="0" smtClean="0"/>
              <a:t>(16)</a:t>
            </a:r>
            <a:r>
              <a:rPr lang="en-US" sz="2200" dirty="0" smtClean="0"/>
              <a:t>=13, E</a:t>
            </a:r>
            <a:r>
              <a:rPr lang="en-US" sz="1200" dirty="0" smtClean="0"/>
              <a:t>(16)</a:t>
            </a:r>
            <a:r>
              <a:rPr lang="en-US" sz="2200" dirty="0" smtClean="0"/>
              <a:t>=14, F</a:t>
            </a:r>
            <a:r>
              <a:rPr lang="en-US" sz="1200" dirty="0" smtClean="0"/>
              <a:t>(16)</a:t>
            </a:r>
            <a:r>
              <a:rPr lang="en-US" sz="2200" dirty="0" smtClean="0"/>
              <a:t>=15,   </a:t>
            </a:r>
            <a:r>
              <a:rPr lang="en-US" sz="2200" b="1" dirty="0" smtClean="0"/>
              <a:t>                   	example: 2AF</a:t>
            </a:r>
            <a:r>
              <a:rPr lang="en-US" sz="1200" b="1" dirty="0" smtClean="0"/>
              <a:t>(16)</a:t>
            </a:r>
            <a:r>
              <a:rPr lang="en-US" sz="2200" dirty="0" smtClean="0"/>
              <a:t> </a:t>
            </a:r>
            <a:endParaRPr lang="ro-RO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0067"/>
            <a:ext cx="1600200" cy="836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304800"/>
            <a:ext cx="87852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81" y="379627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5638" name="Group 38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686800" cy="49530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2478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27" name="Text Box 40"/>
          <p:cNvSpPr txBox="1">
            <a:spLocks noChangeArrowheads="1"/>
          </p:cNvSpPr>
          <p:nvPr/>
        </p:nvSpPr>
        <p:spPr bwMode="auto">
          <a:xfrm>
            <a:off x="381000" y="41148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922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7772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045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z="3200" smtClean="0"/>
              <a:t>Examples</a:t>
            </a:r>
            <a:endParaRPr lang="ro-RO" sz="3200" smtClean="0"/>
          </a:p>
        </p:txBody>
      </p:sp>
      <p:graphicFrame>
        <p:nvGraphicFramePr>
          <p:cNvPr id="28694" name="Group 22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4000" cy="468312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5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3962400"/>
            <a:ext cx="88122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94901"/>
            <a:ext cx="632515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2326"/>
            <a:ext cx="7543800" cy="12954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516637"/>
            <a:ext cx="632515" cy="792549"/>
          </a:xfrm>
          <a:prstGeom prst="rect">
            <a:avLst/>
          </a:prstGeom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04800"/>
            <a:ext cx="792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2" ma:contentTypeDescription="Create a new document." ma:contentTypeScope="" ma:versionID="580fe2e4805fff247e010ea75467a77f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8408ea50973ff85f3406887afe53e8b1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87350-A280-43BC-81B2-867567EB5579}"/>
</file>

<file path=customXml/itemProps2.xml><?xml version="1.0" encoding="utf-8"?>
<ds:datastoreItem xmlns:ds="http://schemas.openxmlformats.org/officeDocument/2006/customXml" ds:itemID="{770052F2-B036-4F37-B779-2B6E35A828DD}"/>
</file>

<file path=customXml/itemProps3.xml><?xml version="1.0" encoding="utf-8"?>
<ds:datastoreItem xmlns:ds="http://schemas.openxmlformats.org/officeDocument/2006/customXml" ds:itemID="{D1FBF46B-ACFA-446E-8C8F-82FAFCA7337D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1705</TotalTime>
  <Words>1061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Network</vt:lpstr>
      <vt:lpstr>Numeration systems</vt:lpstr>
      <vt:lpstr>Numeration systems (contd.)</vt:lpstr>
      <vt:lpstr>Non-positional systems: Roman system (500BC)</vt:lpstr>
      <vt:lpstr>Roman system - rules</vt:lpstr>
      <vt:lpstr>Positional systems:           Hindu-Arabic numeration systems  </vt:lpstr>
      <vt:lpstr>PowerPoint Presentation</vt:lpstr>
      <vt:lpstr>Examples</vt:lpstr>
      <vt:lpstr>Examples</vt:lpstr>
      <vt:lpstr>PowerPoint Presentation</vt:lpstr>
      <vt:lpstr>Correspondence table – bases: 10,2,4,8,16 </vt:lpstr>
      <vt:lpstr>Rapid conversions:          conversions between bases: 2,4,8,16</vt:lpstr>
      <vt:lpstr>Rapid conversions (contd.)</vt:lpstr>
      <vt:lpstr>Conversion methods</vt:lpstr>
      <vt:lpstr>PowerPoint Presentation</vt:lpstr>
      <vt:lpstr>Substitution method - examples</vt:lpstr>
      <vt:lpstr>2. The method of      successive divisions and multiplications</vt:lpstr>
      <vt:lpstr>The method of successive divisions</vt:lpstr>
      <vt:lpstr>The method of successive multiplications</vt:lpstr>
      <vt:lpstr>The method of  successive divisions and multiplications</vt:lpstr>
      <vt:lpstr>3.The method that uses     an intermediate base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Iulian Lupea</dc:creator>
  <cp:lastModifiedBy>MIHAELA-ANA LUPEA</cp:lastModifiedBy>
  <cp:revision>65</cp:revision>
  <dcterms:created xsi:type="dcterms:W3CDTF">2017-10-04T15:14:35Z</dcterms:created>
  <dcterms:modified xsi:type="dcterms:W3CDTF">2020-10-01T07:07:24Z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