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qmQiLlunr7uwqTO+aeP+vrT48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B675A7-CD0D-4496-ABFD-4D26A37F9A49}">
  <a:tblStyle styleId="{18B675A7-CD0D-4496-ABFD-4D26A37F9A4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3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" type="body"/>
          </p:nvPr>
        </p:nvSpPr>
        <p:spPr>
          <a:xfrm rot="5400000">
            <a:off x="2535237" y="-20638"/>
            <a:ext cx="4530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1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34" name="Google Shape;34;p31"/>
            <p:cNvSpPr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5" name="Google Shape;35;p31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36" name="Google Shape;36;p31"/>
              <p:cNvSpPr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31"/>
              <p:cNvSpPr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8" name="Google Shape;38;p31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" name="Google Shape;39;p31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40" name="Google Shape;40;p31"/>
              <p:cNvSpPr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1" name="Google Shape;41;p31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2" name="Google Shape;42;p31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5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0" type="dt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1" type="ftr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■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6" name="Google Shape;56;p33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■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7" name="Google Shape;57;p3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■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4" name="Google Shape;6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■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6" name="Google Shape;66;p3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640"/>
              </a:spcBef>
              <a:spcAft>
                <a:spcPts val="0"/>
              </a:spcAft>
              <a:buSzPts val="2880"/>
              <a:buChar char="■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12419" lvl="2" marL="13716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1" name="Google Shape;8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3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1" name="Google Shape;11;p28"/>
            <p:cNvSpPr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Google Shape;12;p28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3" name="Google Shape;13;p28"/>
              <p:cNvSpPr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" name="Google Shape;14;p28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" name="Google Shape;15;p2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2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8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20.png"/><Relationship Id="rId6" Type="http://schemas.openxmlformats.org/officeDocument/2006/relationships/image" Target="../media/image31.png"/><Relationship Id="rId7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34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Numbers representations</a:t>
            </a:r>
            <a:endParaRPr b="1" sz="3200"/>
          </a:p>
        </p:txBody>
      </p:sp>
      <p:sp>
        <p:nvSpPr>
          <p:cNvPr id="109" name="Google Shape;109;p1"/>
          <p:cNvSpPr txBox="1"/>
          <p:nvPr>
            <p:ph idx="1" type="body"/>
          </p:nvPr>
        </p:nvSpPr>
        <p:spPr>
          <a:xfrm>
            <a:off x="533400" y="1600200"/>
            <a:ext cx="8382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⧫"/>
            </a:pPr>
            <a:r>
              <a:rPr b="1" lang="en-US" sz="2400"/>
              <a:t>Representations for </a:t>
            </a:r>
            <a:r>
              <a:rPr b="1" i="1" lang="en-US" sz="2400"/>
              <a:t>integers</a:t>
            </a:r>
            <a:r>
              <a:rPr b="1" lang="en-US" sz="2400"/>
              <a:t>: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⮚"/>
            </a:pPr>
            <a:r>
              <a:rPr b="1" lang="en-US" sz="2200"/>
              <a:t> </a:t>
            </a:r>
            <a:r>
              <a:rPr b="1" i="1" lang="en-US" sz="2200"/>
              <a:t>unsigned representation</a:t>
            </a:r>
            <a:r>
              <a:rPr b="1" lang="en-US" sz="2200"/>
              <a:t>: only for natural numbers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⮚"/>
            </a:pPr>
            <a:r>
              <a:rPr b="1" i="1" lang="en-US" sz="2200"/>
              <a:t> signed representations (codes)</a:t>
            </a:r>
            <a:r>
              <a:rPr b="1" lang="en-US" sz="2200"/>
              <a:t>: for integers with sign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Noto Sans Symbols"/>
              <a:buChar char="▪"/>
            </a:pPr>
            <a:r>
              <a:rPr b="1" lang="en-US" sz="2100"/>
              <a:t>direct code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Noto Sans Symbols"/>
              <a:buChar char="▪"/>
            </a:pPr>
            <a:r>
              <a:rPr b="1" lang="en-US" sz="2100"/>
              <a:t>inverse code (one’s complement)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Noto Sans Symbols"/>
              <a:buChar char="▪"/>
            </a:pPr>
            <a:r>
              <a:rPr b="1" lang="en-US" sz="2100"/>
              <a:t>complementary code (two’s complement)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⧫"/>
            </a:pPr>
            <a:r>
              <a:rPr b="1" lang="en-US" sz="2400"/>
              <a:t>Representations for </a:t>
            </a:r>
            <a:r>
              <a:rPr b="1" i="1" lang="en-US" sz="2400"/>
              <a:t>real numbers</a:t>
            </a:r>
            <a:r>
              <a:rPr b="1" lang="en-US" sz="2400"/>
              <a:t>: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⮚"/>
            </a:pPr>
            <a:r>
              <a:rPr b="1" i="1" lang="en-US" sz="2200"/>
              <a:t>fixed-point representation</a:t>
            </a:r>
            <a:r>
              <a:rPr b="1" lang="en-US" sz="2200"/>
              <a:t>	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⮚"/>
            </a:pPr>
            <a:r>
              <a:rPr b="1" i="1" lang="en-US" sz="2200"/>
              <a:t>floating-point representation</a:t>
            </a:r>
            <a:endParaRPr b="1" i="1" sz="2200"/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Addition and subtraction of integers   </a:t>
            </a:r>
            <a:br>
              <a:rPr b="1" lang="en-US" sz="3200"/>
            </a:br>
            <a:r>
              <a:rPr b="1" lang="en-US" sz="3200"/>
              <a:t>                                  in complementary code</a:t>
            </a:r>
            <a:endParaRPr b="1" sz="3200"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0"/>
            <a:ext cx="86106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113" y="0"/>
            <a:ext cx="631826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Examples</a:t>
            </a:r>
            <a:endParaRPr b="1" sz="3600"/>
          </a:p>
        </p:txBody>
      </p:sp>
      <p:graphicFrame>
        <p:nvGraphicFramePr>
          <p:cNvPr id="192" name="Google Shape;192;p11"/>
          <p:cNvGraphicFramePr/>
          <p:nvPr/>
        </p:nvGraphicFramePr>
        <p:xfrm>
          <a:off x="6096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{18B675A7-CD0D-4496-ABFD-4D26A37F9A49}</a:tableStyleId>
              </a:tblPr>
              <a:tblGrid>
                <a:gridCol w="8077200"/>
              </a:tblGrid>
              <a:tr h="160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00200"/>
            <a:ext cx="7104063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200400"/>
            <a:ext cx="72390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4876800"/>
            <a:ext cx="7535863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914400" y="277813"/>
            <a:ext cx="77724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/>
              <a:t>Subunitary convention</a:t>
            </a:r>
            <a:r>
              <a:rPr lang="en-US"/>
              <a:t> </a:t>
            </a:r>
            <a:endParaRPr/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71600"/>
            <a:ext cx="8229600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12"/>
          <p:cNvGraphicFramePr/>
          <p:nvPr/>
        </p:nvGraphicFramePr>
        <p:xfrm>
          <a:off x="609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{18B675A7-CD0D-4496-ABFD-4D26A37F9A49}</a:tableStyleId>
              </a:tblPr>
              <a:tblGrid>
                <a:gridCol w="3810000"/>
                <a:gridCol w="4419600"/>
              </a:tblGrid>
              <a:tr h="144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4" name="Google Shape;2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3276600"/>
            <a:ext cx="35814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3276600"/>
            <a:ext cx="3581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4800600"/>
            <a:ext cx="5105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-158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609600" y="27781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00" u="sng"/>
              <a:t>Codes</a:t>
            </a:r>
            <a:r>
              <a:rPr lang="en-US" sz="3800"/>
              <a:t> </a:t>
            </a:r>
            <a:r>
              <a:rPr b="1" lang="en-US" sz="3800"/>
              <a:t>for signed subunitary numbers</a:t>
            </a:r>
            <a:endParaRPr b="1" sz="3800"/>
          </a:p>
        </p:txBody>
      </p:sp>
      <p:graphicFrame>
        <p:nvGraphicFramePr>
          <p:cNvPr id="213" name="Google Shape;213;p13"/>
          <p:cNvGraphicFramePr/>
          <p:nvPr/>
        </p:nvGraphicFramePr>
        <p:xfrm>
          <a:off x="228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{18B675A7-CD0D-4496-ABFD-4D26A37F9A49}</a:tableStyleId>
              </a:tblPr>
              <a:tblGrid>
                <a:gridCol w="4267200"/>
                <a:gridCol w="4495800"/>
              </a:tblGrid>
              <a:tr h="453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05000"/>
            <a:ext cx="432435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698626"/>
            <a:ext cx="3962400" cy="409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/>
              <a:t>Addition and subtraction</a:t>
            </a:r>
            <a:r>
              <a:rPr b="1" lang="en-US" sz="3200"/>
              <a:t> of subunitary numbers in complementary code</a:t>
            </a:r>
            <a:endParaRPr b="1" sz="3200"/>
          </a:p>
        </p:txBody>
      </p:sp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3999"/>
            <a:ext cx="8077200" cy="46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533400" y="304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/>
              <a:t>Examples:</a:t>
            </a:r>
            <a:r>
              <a:rPr b="1" lang="en-US" sz="3200"/>
              <a:t> </a:t>
            </a:r>
            <a:br>
              <a:rPr b="1" lang="en-US" sz="3200"/>
            </a:br>
            <a:r>
              <a:rPr b="1" lang="en-US" sz="3200"/>
              <a:t>addition and subtraction of subunitary numbers</a:t>
            </a:r>
            <a:endParaRPr b="1" sz="3200"/>
          </a:p>
        </p:txBody>
      </p:sp>
      <p:graphicFrame>
        <p:nvGraphicFramePr>
          <p:cNvPr id="231" name="Google Shape;231;p15"/>
          <p:cNvGraphicFramePr/>
          <p:nvPr/>
        </p:nvGraphicFramePr>
        <p:xfrm>
          <a:off x="9144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{18B675A7-CD0D-4496-ABFD-4D26A37F9A49}</a:tableStyleId>
              </a:tblPr>
              <a:tblGrid>
                <a:gridCol w="7772400"/>
              </a:tblGrid>
              <a:tr h="167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2" name="Google Shape;2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64770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200400"/>
            <a:ext cx="65532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5105400"/>
            <a:ext cx="6694488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Fixed-point representation</a:t>
            </a:r>
            <a:r>
              <a:rPr lang="en-US" sz="3200"/>
              <a:t> </a:t>
            </a:r>
            <a:r>
              <a:rPr b="1" lang="en-US" sz="3200"/>
              <a:t>of real numbers</a:t>
            </a:r>
            <a:endParaRPr b="1" sz="3200"/>
          </a:p>
        </p:txBody>
      </p:sp>
      <p:sp>
        <p:nvSpPr>
          <p:cNvPr id="241" name="Google Shape;241;p16"/>
          <p:cNvSpPr txBox="1"/>
          <p:nvPr>
            <p:ph idx="1" type="body"/>
          </p:nvPr>
        </p:nvSpPr>
        <p:spPr>
          <a:xfrm>
            <a:off x="609600" y="1600200"/>
            <a:ext cx="8153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2000"/>
              <a:t>Dimensions of memory location:  </a:t>
            </a:r>
            <a:r>
              <a:rPr b="1" i="1" lang="en-US" sz="2000"/>
              <a:t>n </a:t>
            </a:r>
            <a:r>
              <a:rPr b="1" lang="en-US" sz="2000"/>
              <a:t>= 16,32,64  bits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2000"/>
              <a:t>3 zones of the memory location with predefined dimensions (1,I,F): 1+I+F = </a:t>
            </a:r>
            <a:r>
              <a:rPr b="1" i="1" lang="en-US" sz="2000"/>
              <a:t>n </a:t>
            </a:r>
            <a:r>
              <a:rPr b="1" lang="en-US" sz="2000"/>
              <a:t>bits </a:t>
            </a:r>
            <a:endParaRPr/>
          </a:p>
          <a:p>
            <a:pPr indent="-257175" lvl="1" marL="74295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Noto Sans Symbols"/>
              <a:buNone/>
            </a:pPr>
            <a:r>
              <a:t/>
            </a:r>
            <a:endParaRPr b="1" sz="5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2000" u="sng"/>
              <a:t>the most significant bit (S)</a:t>
            </a:r>
            <a:r>
              <a:rPr b="1" lang="en-US" sz="2000"/>
              <a:t>, position </a:t>
            </a:r>
            <a:r>
              <a:rPr b="1" i="1" lang="en-US" sz="2000"/>
              <a:t>n</a:t>
            </a:r>
            <a:r>
              <a:rPr b="1" lang="en-US" sz="2000"/>
              <a:t>-1, is the sign bit with the values: 0 for positive numbers and 1 for negative numbers;</a:t>
            </a:r>
            <a:endParaRPr/>
          </a:p>
          <a:p>
            <a:pPr indent="-261937" lvl="1" marL="74295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75"/>
              <a:buNone/>
            </a:pPr>
            <a:r>
              <a:t/>
            </a:r>
            <a:endParaRPr b="1" sz="5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2000"/>
              <a:t>the decimal point has a </a:t>
            </a:r>
            <a:r>
              <a:rPr b="1" i="1" lang="en-US" sz="2000" u="sng"/>
              <a:t>fixed position</a:t>
            </a:r>
            <a:r>
              <a:rPr b="1" lang="en-US" sz="2000"/>
              <a:t>, a virtual one, separating the integer part from the fractional one;</a:t>
            </a:r>
            <a:endParaRPr b="1" sz="2000"/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648200"/>
            <a:ext cx="73914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350" y="0"/>
            <a:ext cx="633413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914400" y="277813"/>
            <a:ext cx="77724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Fixed-point representation (contd.)</a:t>
            </a:r>
            <a:endParaRPr b="1" sz="3200"/>
          </a:p>
        </p:txBody>
      </p:sp>
      <p:sp>
        <p:nvSpPr>
          <p:cNvPr id="249" name="Google Shape;249;p17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⧫"/>
            </a:pPr>
            <a:r>
              <a:rPr b="1" lang="en-US" sz="1800" u="sng"/>
              <a:t>the integer part</a:t>
            </a:r>
            <a:r>
              <a:rPr b="1" lang="en-US" sz="1800"/>
              <a:t> (I bits)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1" lang="en-US" sz="1800"/>
              <a:t> memorizes (aligned to the right relative to the virtual position of the decimal point) the digits of the absolute integer value of the number converted into binary;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1" lang="en-US" sz="1800"/>
              <a:t> if I &gt; the number of digits of the binary representation of the absolute integer value of the number, the remaining bits to the left are filled with 0.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1" lang="en-US" sz="1800"/>
              <a:t> if I &lt;  the number of digits of the binary representation of the absolute value of the number, then </a:t>
            </a:r>
            <a:r>
              <a:rPr b="1" lang="en-US" sz="1800" u="sng"/>
              <a:t>the most significant digits of the integer part are lost   </a:t>
            </a:r>
            <a:r>
              <a:rPr b="1" lang="en-US" sz="1800">
                <a:solidFill>
                  <a:schemeClr val="accent2"/>
                </a:solidFill>
              </a:rPr>
              <a:t>(!! disadvantage).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⧫"/>
            </a:pPr>
            <a:r>
              <a:rPr b="1" lang="en-US" sz="1800"/>
              <a:t>t</a:t>
            </a:r>
            <a:r>
              <a:rPr b="1" lang="en-US" sz="1800" u="sng"/>
              <a:t>he fractional part</a:t>
            </a:r>
            <a:r>
              <a:rPr b="1" lang="en-US" sz="1800"/>
              <a:t> (F bits)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1" lang="en-US" sz="1800"/>
              <a:t>memorizes (aligned to the left relative to the virtual position of the decimal point) the digits of the fractional part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1" lang="en-US" sz="1800"/>
              <a:t>if F &gt; the number of binary digits of the fractional part then the remaining digits to the right are filled with 0.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1" lang="en-US" sz="1800"/>
              <a:t>if F &lt; the number of binary digits of the fractional part then the least significant digits of the fractional part are lost.</a:t>
            </a:r>
            <a:r>
              <a:rPr lang="en-US" sz="1800"/>
              <a:t> </a:t>
            </a:r>
            <a:endParaRPr sz="1800"/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38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Fixed-point representation (contd.)</a:t>
            </a:r>
            <a:endParaRPr b="1" sz="2600"/>
          </a:p>
        </p:txBody>
      </p:sp>
      <p:pic>
        <p:nvPicPr>
          <p:cNvPr id="256" name="Google Shape;2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79248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914400" y="277813"/>
            <a:ext cx="7772400" cy="63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1</a:t>
            </a:r>
            <a:endParaRPr b="1" sz="2600" u="sng"/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914400"/>
            <a:ext cx="7696200" cy="55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914400" y="457200"/>
            <a:ext cx="7772400" cy="325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Binary representations of integers</a:t>
            </a:r>
            <a:endParaRPr b="1" sz="2800"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902" y="1198562"/>
            <a:ext cx="8610600" cy="527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9525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914400" y="277813"/>
            <a:ext cx="77724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 2</a:t>
            </a:r>
            <a:endParaRPr b="1" sz="2600" u="sng"/>
          </a:p>
        </p:txBody>
      </p:sp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914400" y="322263"/>
            <a:ext cx="81534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 </a:t>
            </a:r>
            <a:r>
              <a:rPr b="1" lang="en-US" sz="2800"/>
              <a:t>Floating point representation of real numbers</a:t>
            </a:r>
            <a:endParaRPr b="1" sz="2800"/>
          </a:p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304800" y="1600200"/>
            <a:ext cx="8382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⧫"/>
            </a:pPr>
            <a:r>
              <a:rPr b="1" lang="en-US" sz="2000"/>
              <a:t>used to represent very large and very small numbers with a high precision</a:t>
            </a:r>
            <a:endParaRPr b="1" i="1" sz="2000"/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⧫"/>
            </a:pPr>
            <a:r>
              <a:rPr b="1" i="1" lang="en-US" sz="2000" u="sng"/>
              <a:t>advantage</a:t>
            </a:r>
            <a:r>
              <a:rPr b="1" lang="en-US" sz="2000"/>
              <a:t>: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2000"/>
              <a:t>          if there is an overflow, then the </a:t>
            </a:r>
            <a:r>
              <a:rPr b="1" i="1" lang="en-US" sz="2000"/>
              <a:t>least significant digits are lost</a:t>
            </a:r>
            <a:endParaRPr b="1" i="1" sz="2000"/>
          </a:p>
        </p:txBody>
      </p:sp>
      <p:pic>
        <p:nvPicPr>
          <p:cNvPr id="280" name="Google Shape;2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352800"/>
            <a:ext cx="77724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Definitions</a:t>
            </a:r>
            <a:endParaRPr b="1" sz="3200"/>
          </a:p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88" name="Google Shape;2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82296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905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Floating point representation (contd.)</a:t>
            </a:r>
            <a:endParaRPr b="1" sz="3200"/>
          </a:p>
        </p:txBody>
      </p:sp>
      <p:sp>
        <p:nvSpPr>
          <p:cNvPr id="295" name="Google Shape;295;p2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1113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/>
          <p:nvPr>
            <p:ph type="title"/>
          </p:nvPr>
        </p:nvSpPr>
        <p:spPr>
          <a:xfrm>
            <a:off x="914400" y="277813"/>
            <a:ext cx="77724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IEEE Standards:  1&lt;mantissa&lt; 2</a:t>
            </a:r>
            <a:r>
              <a:rPr lang="en-US"/>
              <a:t> </a:t>
            </a:r>
            <a:endParaRPr/>
          </a:p>
        </p:txBody>
      </p:sp>
      <p:sp>
        <p:nvSpPr>
          <p:cNvPr id="303" name="Google Shape;303;p2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304" name="Google Shape;3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80772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914400" y="277813"/>
            <a:ext cx="77724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Floating point representation</a:t>
            </a:r>
            <a:r>
              <a:rPr lang="en-US" sz="2800"/>
              <a:t> (contd.)</a:t>
            </a:r>
            <a:endParaRPr sz="2800"/>
          </a:p>
        </p:txBody>
      </p:sp>
      <p:sp>
        <p:nvSpPr>
          <p:cNvPr id="311" name="Google Shape;311;p2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143000"/>
            <a:ext cx="80772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Min and max values</a:t>
            </a:r>
            <a:endParaRPr/>
          </a:p>
        </p:txBody>
      </p:sp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320" name="Google Shape;3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57400"/>
            <a:ext cx="8229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title"/>
          </p:nvPr>
        </p:nvSpPr>
        <p:spPr>
          <a:xfrm>
            <a:off x="609600" y="277813"/>
            <a:ext cx="8382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      </a:t>
            </a:r>
            <a:r>
              <a:rPr b="1" lang="en-US" sz="2700" u="sng"/>
              <a:t>Example</a:t>
            </a:r>
            <a:r>
              <a:rPr b="1" lang="en-US" sz="2700"/>
              <a:t>: </a:t>
            </a:r>
            <a:r>
              <a:rPr b="1" lang="en-US" sz="2400"/>
              <a:t>Represent in floating point notation,</a:t>
            </a:r>
            <a:br>
              <a:rPr b="1" lang="en-US" sz="2400"/>
            </a:br>
            <a:r>
              <a:rPr b="1" lang="en-US" sz="2400"/>
              <a:t>             single precision, with mantissa&gt;1, the number  2530,41.</a:t>
            </a:r>
            <a:endParaRPr b="1" sz="2400"/>
          </a:p>
        </p:txBody>
      </p:sp>
      <p:sp>
        <p:nvSpPr>
          <p:cNvPr id="327" name="Google Shape;327;p27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328" name="Google Shape;3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6"/>
            <a:ext cx="8534400" cy="540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400" y="-36513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Unsigned representation</a:t>
            </a:r>
            <a:endParaRPr b="1" sz="2800"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533400" y="1905000"/>
            <a:ext cx="792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94" y="1524000"/>
            <a:ext cx="78486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35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609600" y="277813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Examples of representations and operations on 8 bits</a:t>
            </a:r>
            <a:endParaRPr b="1" sz="2800"/>
          </a:p>
        </p:txBody>
      </p:sp>
      <p:graphicFrame>
        <p:nvGraphicFramePr>
          <p:cNvPr id="132" name="Google Shape;132;p4"/>
          <p:cNvGraphicFramePr/>
          <p:nvPr/>
        </p:nvGraphicFramePr>
        <p:xfrm>
          <a:off x="3810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{18B675A7-CD0D-4496-ABFD-4D26A37F9A49}</a:tableStyleId>
              </a:tblPr>
              <a:tblGrid>
                <a:gridCol w="4343400"/>
                <a:gridCol w="4191000"/>
              </a:tblGrid>
              <a:tr h="220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05000"/>
            <a:ext cx="38100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905000"/>
            <a:ext cx="36576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3962400"/>
            <a:ext cx="41148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0600" y="4038600"/>
            <a:ext cx="40386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Signed representations – </a:t>
            </a:r>
            <a:r>
              <a:rPr b="1" i="1" lang="en-US" sz="2800" u="sng"/>
              <a:t>codes</a:t>
            </a:r>
            <a:br>
              <a:rPr b="1" i="1" lang="en-US" sz="2800"/>
            </a:br>
            <a:r>
              <a:rPr b="1" lang="en-US" sz="2800"/>
              <a:t>		(direct, inverse, complementary)</a:t>
            </a:r>
            <a:endParaRPr b="1" sz="2800"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1524000"/>
            <a:ext cx="8001000" cy="478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Direct code</a:t>
            </a:r>
            <a:endParaRPr b="1" sz="3600"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875" y="0"/>
            <a:ext cx="633413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914400" y="533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Inverse code (one’s complement)</a:t>
            </a:r>
            <a:endParaRPr b="1" sz="3200"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117" y="1524000"/>
            <a:ext cx="8001000" cy="441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9144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Complementary code (two’s complement)</a:t>
            </a:r>
            <a:endParaRPr b="1" sz="3200"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34" y="1503362"/>
            <a:ext cx="83058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Examples of codes on 8 bits</a:t>
            </a:r>
            <a:endParaRPr b="1" sz="3600"/>
          </a:p>
        </p:txBody>
      </p:sp>
      <p:graphicFrame>
        <p:nvGraphicFramePr>
          <p:cNvPr id="175" name="Google Shape;175;p9"/>
          <p:cNvGraphicFramePr/>
          <p:nvPr/>
        </p:nvGraphicFramePr>
        <p:xfrm>
          <a:off x="914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{18B675A7-CD0D-4496-ABFD-4D26A37F9A49}</a:tableStyleId>
              </a:tblPr>
              <a:tblGrid>
                <a:gridCol w="6705600"/>
              </a:tblGrid>
              <a:tr h="226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76400"/>
            <a:ext cx="5105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038600"/>
            <a:ext cx="51816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2017-10-08T16:17:14Z</dcterms:created>
  <dc:creator>Iulian Lupea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