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uaLDYYkyO3qi35jsHMZb/Z7ia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ADE2D8-3084-42C3-9CDB-58EEDE44B036}">
  <a:tblStyle styleId="{21ADE2D8-3084-42C3-9CDB-58EEDE44B0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2535237" y="-20638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9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35" name="Google Shape;35;p29"/>
            <p:cNvSpPr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6" name="Google Shape;36;p29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37" name="Google Shape;37;p29"/>
              <p:cNvSpPr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9"/>
              <p:cNvSpPr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9" name="Google Shape;39;p29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" name="Google Shape;40;p29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1" name="Google Shape;41;p29"/>
              <p:cNvSpPr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2" name="Google Shape;42;p29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3" name="Google Shape;43;p29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912813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3354388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3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5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7" name="Google Shape;7;p25"/>
            <p:cNvSpPr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oogle Shape;8;p25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9" name="Google Shape;9;p25"/>
              <p:cNvSpPr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0" name="Google Shape;10;p25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" name="Google Shape;11;p25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25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4.png"/><Relationship Id="rId8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Relationship Id="rId5" Type="http://schemas.openxmlformats.org/officeDocument/2006/relationships/image" Target="../media/image46.png"/><Relationship Id="rId6" Type="http://schemas.openxmlformats.org/officeDocument/2006/relationships/image" Target="../media/image8.png"/><Relationship Id="rId7" Type="http://schemas.openxmlformats.org/officeDocument/2006/relationships/image" Target="../media/image44.png"/><Relationship Id="rId8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7.png"/><Relationship Id="rId7" Type="http://schemas.openxmlformats.org/officeDocument/2006/relationships/image" Target="../media/image51.png"/><Relationship Id="rId8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914400" y="277813"/>
            <a:ext cx="80010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 Rounded"/>
                <a:ea typeface="Arial Rounded"/>
                <a:cs typeface="Arial Rounded"/>
                <a:sym typeface="Arial Rounded"/>
              </a:rPr>
              <a:t>PROPOSITIONAL LOGIC  -   </a:t>
            </a:r>
            <a:r>
              <a:rPr b="1" lang="en-US" sz="2400" u="sng"/>
              <a:t>SYNTAX </a:t>
            </a:r>
            <a:r>
              <a:rPr b="1" lang="en-US" sz="2400"/>
              <a:t>-</a:t>
            </a:r>
            <a:endParaRPr b="1" sz="2400"/>
          </a:p>
        </p:txBody>
      </p:sp>
      <p:sp>
        <p:nvSpPr>
          <p:cNvPr id="105" name="Google Shape;105;p1"/>
          <p:cNvSpPr txBox="1"/>
          <p:nvPr>
            <p:ph idx="1" type="body"/>
          </p:nvPr>
        </p:nvSpPr>
        <p:spPr>
          <a:xfrm>
            <a:off x="685800" y="1600200"/>
            <a:ext cx="8077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Logical equivalences</a:t>
            </a:r>
            <a:endParaRPr b="1" sz="3200"/>
          </a:p>
        </p:txBody>
      </p:sp>
      <p:graphicFrame>
        <p:nvGraphicFramePr>
          <p:cNvPr id="180" name="Google Shape;180;p10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Logical equivalences (contd.)</a:t>
            </a:r>
            <a:endParaRPr b="1" sz="3200"/>
          </a:p>
        </p:txBody>
      </p:sp>
      <p:graphicFrame>
        <p:nvGraphicFramePr>
          <p:cNvPr id="190" name="Google Shape;190;p11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Logical equivalences (contd.)</a:t>
            </a:r>
            <a:br>
              <a:rPr b="1" lang="en-US" sz="3200"/>
            </a:br>
            <a:r>
              <a:rPr b="1" lang="en-US" sz="3200"/>
              <a:t>--- </a:t>
            </a:r>
            <a:r>
              <a:rPr b="1" lang="en-US" sz="2800">
                <a:solidFill>
                  <a:schemeClr val="hlink"/>
                </a:solidFill>
              </a:rPr>
              <a:t>Definitions of the connectives</a:t>
            </a:r>
            <a:r>
              <a:rPr b="1" lang="en-US" sz="3000">
                <a:solidFill>
                  <a:schemeClr val="hlink"/>
                </a:solidFill>
              </a:rPr>
              <a:t> </a:t>
            </a:r>
            <a:r>
              <a:rPr b="1" lang="en-US" sz="3200"/>
              <a:t>---</a:t>
            </a:r>
            <a:endParaRPr b="1" sz="3200"/>
          </a:p>
        </p:txBody>
      </p:sp>
      <p:graphicFrame>
        <p:nvGraphicFramePr>
          <p:cNvPr id="199" name="Google Shape;199;p12"/>
          <p:cNvGraphicFramePr/>
          <p:nvPr/>
        </p:nvGraphicFramePr>
        <p:xfrm>
          <a:off x="914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914400" y="277813"/>
            <a:ext cx="7772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1828800" y="103188"/>
            <a:ext cx="77724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Sets of propositional formulas</a:t>
            </a:r>
            <a:endParaRPr b="1" sz="2800" u="sng"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914400" y="277813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Theorems (semantic results)</a:t>
            </a:r>
            <a:endParaRPr b="1" sz="2800" u="sng"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 Example</a:t>
            </a:r>
            <a:endParaRPr b="1" sz="3200"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Example (contd.)</a:t>
            </a:r>
            <a:endParaRPr b="1" sz="3200"/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8229600"/>
              </a:tblGrid>
              <a:tr h="264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914400" y="277813"/>
            <a:ext cx="7772400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Example (contd.) – Truth table </a:t>
            </a:r>
            <a:endParaRPr b="1" sz="2800"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914400" y="1600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914400" y="277813"/>
            <a:ext cx="77724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Normal forms - </a:t>
            </a:r>
            <a:r>
              <a:rPr b="1" i="1" lang="en-US" sz="3200"/>
              <a:t>definitions</a:t>
            </a:r>
            <a:endParaRPr b="1" i="1" sz="3200"/>
          </a:p>
        </p:txBody>
      </p:sp>
      <p:graphicFrame>
        <p:nvGraphicFramePr>
          <p:cNvPr id="257" name="Google Shape;257;p19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literal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a propositional variable or its negation. 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clause 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a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disjunction 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a finite number of literals. 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cube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a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conjunction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a finite number of literals. 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formula is in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disjunctive normal form 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(DNF), if it is written as a disjunction of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cubes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98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formula is in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conjunctive normal form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(CNF), if it is written as a conjunction of clauses:</a:t>
                      </a: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914400" y="241300"/>
            <a:ext cx="7467600" cy="407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00100" lvl="0" marL="8001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 sz="3800"/>
            </a:br>
            <a:r>
              <a:rPr b="1" i="1" lang="en-US" sz="2400" u="sng"/>
              <a:t>Semantics of propositional logic</a:t>
            </a:r>
            <a:br>
              <a:rPr b="1" i="1" lang="en-US" sz="2400"/>
            </a:br>
            <a:endParaRPr b="1" i="1" sz="2400"/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Property</a:t>
            </a:r>
            <a:endParaRPr b="1" sz="3200"/>
          </a:p>
        </p:txBody>
      </p:sp>
      <p:graphicFrame>
        <p:nvGraphicFramePr>
          <p:cNvPr id="271" name="Google Shape;271;p2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/>
              <a:t>Normalization algorithm</a:t>
            </a:r>
            <a:endParaRPr b="1" i="1" sz="3200"/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304800" y="1600200"/>
            <a:ext cx="8382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914400" y="277813"/>
            <a:ext cx="7772400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2800"/>
            </a:br>
            <a:r>
              <a:rPr b="1" lang="en-US" sz="2800"/>
              <a:t>Normal forms – </a:t>
            </a:r>
            <a:r>
              <a:rPr b="1" i="1" lang="en-US" sz="2800"/>
              <a:t>theoretical results</a:t>
            </a:r>
            <a:endParaRPr b="1" i="1" sz="2800"/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289" name="Google Shape;2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762000" y="-19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/>
              <a:t>Example</a:t>
            </a:r>
            <a:r>
              <a:rPr lang="en-US" sz="2600" u="sng"/>
              <a:t> 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914400" y="277813"/>
            <a:ext cx="7696200" cy="407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Example</a:t>
            </a:r>
            <a:r>
              <a:rPr b="1" lang="en-US" sz="2800"/>
              <a:t> – </a:t>
            </a:r>
            <a:r>
              <a:rPr b="1" i="1" lang="en-US" sz="2800"/>
              <a:t>models of a formula</a:t>
            </a:r>
            <a:endParaRPr sz="2800"/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914400" y="277813"/>
            <a:ext cx="75438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Truth tables</a:t>
            </a:r>
            <a:endParaRPr b="1" sz="2800" u="sng"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200" y="304800"/>
            <a:ext cx="8458200" cy="712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Stylistic variants in English for logical connectives</a:t>
            </a:r>
            <a:r>
              <a:rPr lang="en-US" sz="3800"/>
              <a:t> </a:t>
            </a:r>
            <a:endParaRPr/>
          </a:p>
        </p:txBody>
      </p:sp>
      <p:graphicFrame>
        <p:nvGraphicFramePr>
          <p:cNvPr id="129" name="Google Shape;129;p4"/>
          <p:cNvGraphicFramePr/>
          <p:nvPr/>
        </p:nvGraphicFramePr>
        <p:xfrm>
          <a:off x="601663" y="12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{21ADE2D8-3084-42C3-9CDB-58EEDE44B036}</a:tableStyleId>
              </a:tblPr>
              <a:tblGrid>
                <a:gridCol w="1828800"/>
                <a:gridCol w="1676400"/>
                <a:gridCol w="2590800"/>
                <a:gridCol w="2438400"/>
              </a:tblGrid>
              <a:tr h="4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2160"/>
                        <a:buFont typeface="Noto Sans Symbol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and B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A and 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A, but B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A, although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as well as 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A, B 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A, also B 	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or B 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Either A or 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unless B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A, then B 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A, B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is a sufficient condition for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is sufficient for B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case A, B 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Provided that A,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then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provided that 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is necessary for 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only if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 if A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if and only if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is equivalent to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 is necessary and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sufficient for 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2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just in case B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609600" y="457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Interpretation of a propositional formula</a:t>
            </a:r>
            <a:endParaRPr sz="3200"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914400" y="277813"/>
            <a:ext cx="7772400" cy="636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/>
              <a:t>Semantic concepts</a:t>
            </a:r>
            <a:endParaRPr b="1" sz="2800" u="sng"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Semantic concepts (contd.)</a:t>
            </a:r>
            <a:endParaRPr b="1" sz="3200"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Problems in propositional logic</a:t>
            </a:r>
            <a:endParaRPr b="1" sz="3200"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533400" y="1524000"/>
            <a:ext cx="8458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⮚"/>
            </a:pPr>
            <a:r>
              <a:rPr lang="en-US" sz="2400"/>
              <a:t>Check the </a:t>
            </a:r>
            <a:r>
              <a:rPr b="1" i="1" lang="en-US" sz="2400"/>
              <a:t>validity</a:t>
            </a:r>
            <a:r>
              <a:rPr i="1" lang="en-US" sz="2400"/>
              <a:t> </a:t>
            </a:r>
            <a:r>
              <a:rPr lang="en-US" sz="2400"/>
              <a:t>/ </a:t>
            </a:r>
            <a:r>
              <a:rPr b="1" i="1" lang="en-US" sz="2400"/>
              <a:t>consistency</a:t>
            </a:r>
            <a:r>
              <a:rPr i="1" lang="en-US" sz="2400"/>
              <a:t> </a:t>
            </a:r>
            <a:r>
              <a:rPr lang="en-US" sz="2400"/>
              <a:t>/ </a:t>
            </a:r>
            <a:r>
              <a:rPr i="1" lang="en-US" sz="2400"/>
              <a:t>i</a:t>
            </a:r>
            <a:r>
              <a:rPr b="1" i="1" lang="en-US" sz="2400"/>
              <a:t>nconsistency</a:t>
            </a:r>
            <a:r>
              <a:rPr lang="en-US" sz="2400"/>
              <a:t> property of a propositional formula;</a:t>
            </a:r>
            <a:endParaRPr/>
          </a:p>
          <a:p>
            <a:pPr indent="-28575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⮚"/>
            </a:pPr>
            <a:r>
              <a:rPr lang="en-US" sz="2400"/>
              <a:t>Find the </a:t>
            </a:r>
            <a:r>
              <a:rPr b="1" i="1" lang="en-US" sz="2400"/>
              <a:t>models</a:t>
            </a:r>
            <a:r>
              <a:rPr lang="en-US" sz="2400"/>
              <a:t> and </a:t>
            </a:r>
            <a:r>
              <a:rPr b="1" i="1" lang="en-US" sz="2400"/>
              <a:t>anti-models</a:t>
            </a:r>
            <a:r>
              <a:rPr lang="en-US" sz="2400"/>
              <a:t> of a consistent formula</a:t>
            </a:r>
            <a:endParaRPr/>
          </a:p>
          <a:p>
            <a:pPr indent="-28575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⮚"/>
            </a:pPr>
            <a:r>
              <a:rPr lang="en-US" sz="2400"/>
              <a:t>Check the </a:t>
            </a:r>
            <a:r>
              <a:rPr b="1" i="1" lang="en-US" sz="2400"/>
              <a:t>logical equivalence</a:t>
            </a:r>
            <a:r>
              <a:rPr lang="en-US" sz="2400"/>
              <a:t> and </a:t>
            </a:r>
            <a:r>
              <a:rPr b="1" i="1" lang="en-US" sz="2400"/>
              <a:t>logical consequence</a:t>
            </a:r>
            <a:r>
              <a:rPr lang="en-US" sz="2400"/>
              <a:t> relations between two propositional formulas</a:t>
            </a:r>
            <a:endParaRPr/>
          </a:p>
          <a:p>
            <a:pPr indent="-28575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t/>
            </a:r>
            <a:endParaRPr sz="1000"/>
          </a:p>
          <a:p>
            <a:pPr indent="-342900" lvl="0" marL="342900" rtl="0" algn="l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⮚"/>
            </a:pPr>
            <a:r>
              <a:rPr lang="en-US" sz="2400"/>
              <a:t>Check the </a:t>
            </a:r>
            <a:r>
              <a:rPr b="1" i="1" lang="en-US" sz="2400"/>
              <a:t>logical consequence</a:t>
            </a:r>
            <a:r>
              <a:rPr lang="en-US" sz="2400"/>
              <a:t> relation between a </a:t>
            </a:r>
            <a:r>
              <a:rPr b="1" i="1" lang="en-US" sz="2400"/>
              <a:t>set of premises (hypotheses</a:t>
            </a:r>
            <a:r>
              <a:rPr i="1" lang="en-US" sz="2400"/>
              <a:t>) and a </a:t>
            </a:r>
            <a:r>
              <a:rPr b="1" i="1" lang="en-US" sz="2400"/>
              <a:t>conclusion</a:t>
            </a:r>
            <a:r>
              <a:rPr i="1" lang="en-US" sz="2400"/>
              <a:t>.</a:t>
            </a:r>
            <a:endParaRPr/>
          </a:p>
          <a:p>
            <a:pPr indent="-2057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i="1" sz="2400"/>
          </a:p>
          <a:p>
            <a:pPr indent="-2057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09600" y="0"/>
            <a:ext cx="80772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Example 1.</a:t>
            </a:r>
            <a:r>
              <a:rPr b="1" lang="en-US" sz="2800"/>
              <a:t> </a:t>
            </a:r>
            <a:r>
              <a:rPr b="1" lang="en-US" sz="2400"/>
              <a:t>Build the truth tables of the formulas:</a:t>
            </a:r>
            <a:r>
              <a:rPr lang="en-US" sz="2400"/>
              <a:t> 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2017-10-15T14:41:12Z</dcterms:created>
  <dc:creator>Iulian Lupea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</Properties>
</file>