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Century Schoolbook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rbOGDGhyHLWmwA2TrehCFGYt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italic.fntdata"/><Relationship Id="rId3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Schoolboo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5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5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5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5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5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5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5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0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0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30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3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30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0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3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3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0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0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0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0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30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3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2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2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2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2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3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32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3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2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3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3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3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3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3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3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6" name="Google Shape;116;p33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4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4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4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24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36.png"/><Relationship Id="rId13" Type="http://schemas.openxmlformats.org/officeDocument/2006/relationships/image" Target="../media/image34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Relationship Id="rId15" Type="http://schemas.openxmlformats.org/officeDocument/2006/relationships/image" Target="../media/image39.png"/><Relationship Id="rId14" Type="http://schemas.openxmlformats.org/officeDocument/2006/relationships/image" Target="../media/image46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50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5.png"/><Relationship Id="rId5" Type="http://schemas.openxmlformats.org/officeDocument/2006/relationships/image" Target="../media/image58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1" Type="http://schemas.openxmlformats.org/officeDocument/2006/relationships/image" Target="../media/image5.png"/><Relationship Id="rId10" Type="http://schemas.openxmlformats.org/officeDocument/2006/relationships/image" Target="../media/image21.png"/><Relationship Id="rId12" Type="http://schemas.openxmlformats.org/officeDocument/2006/relationships/image" Target="../media/image25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10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4572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none"/>
              <a:t>           PROPOSITIONAL LOGIC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1295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4000">
                <a:solidFill>
                  <a:srgbClr val="3667C4"/>
                </a:solidFill>
              </a:rPr>
              <a:t>      Syntactic Approach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COMPACTNESS PROPERTY (CONTD.)</a:t>
            </a:r>
            <a:endParaRPr sz="2400" cap="none"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78486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/>
              <a:t>PROPOSITIONAL INFERENCE RULES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152400" y="0"/>
            <a:ext cx="8077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/>
              <a:t>WHICH RULE OF INFERENCE IS USED IN EACH ARGUMENT BELOW?</a:t>
            </a:r>
            <a:br>
              <a:rPr b="1" lang="en-US" sz="1600" cap="none"/>
            </a:br>
            <a:endParaRPr sz="1600"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685800"/>
            <a:ext cx="8145517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1066800"/>
            <a:ext cx="914400" cy="30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503" y="1432049"/>
            <a:ext cx="8145517" cy="717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46887" y="1722438"/>
            <a:ext cx="963188" cy="31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974" y="2132220"/>
            <a:ext cx="8132577" cy="10866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6006" y="2630420"/>
            <a:ext cx="1324994" cy="32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102" y="3218901"/>
            <a:ext cx="8123951" cy="11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55589" y="3785485"/>
            <a:ext cx="1503872" cy="30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2673" y="4305582"/>
            <a:ext cx="8130654" cy="102841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76006" y="4923637"/>
            <a:ext cx="1512678" cy="2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0102" y="5332074"/>
            <a:ext cx="8123951" cy="1106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96489" y="5908167"/>
            <a:ext cx="1228311" cy="29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type="title"/>
          </p:nvPr>
        </p:nvSpPr>
        <p:spPr>
          <a:xfrm>
            <a:off x="457200" y="228600"/>
            <a:ext cx="7467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FALLACIES</a:t>
            </a:r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30918"/>
            <a:ext cx="7239000" cy="440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300" y="5472754"/>
            <a:ext cx="56388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FALLACIES (contd.)</a:t>
            </a:r>
            <a:endParaRPr sz="2400"/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6800"/>
            <a:ext cx="6290998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171091" y="228600"/>
            <a:ext cx="7982309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THEOREM OF DEDUCTION AND ITS REVERSE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381000" y="152400"/>
            <a:ext cx="739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br>
              <a:rPr b="1" lang="en-US" sz="2430" cap="none"/>
            </a:br>
            <a:r>
              <a:rPr b="1" lang="en-US" sz="2430" u="sng" cap="none"/>
              <a:t>Theorem of deduction - consequences</a:t>
            </a:r>
            <a:endParaRPr sz="2430" u="sng" cap="none"/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Proof</a:t>
            </a:r>
            <a:endParaRPr/>
          </a:p>
        </p:txBody>
      </p:sp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39329"/>
            <a:ext cx="6477000" cy="58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286000"/>
            <a:ext cx="74866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EXAMPLE</a:t>
            </a:r>
            <a:r>
              <a:rPr lang="en-US" sz="2400" cap="none"/>
              <a:t> </a:t>
            </a:r>
            <a:r>
              <a:rPr b="1" lang="en-US" sz="2400" cap="none"/>
              <a:t>4 </a:t>
            </a:r>
            <a:r>
              <a:rPr lang="en-US" sz="2400" cap="none"/>
              <a:t>– THEOREM OF DEDUCTION</a:t>
            </a:r>
            <a:endParaRPr sz="2400"/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7924800" cy="206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849" y="3043330"/>
            <a:ext cx="7307931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850677"/>
            <a:ext cx="5867400" cy="5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562600"/>
            <a:ext cx="29432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457200" y="274638"/>
            <a:ext cx="7467600" cy="543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EXAMPLE 4</a:t>
            </a:r>
            <a:r>
              <a:rPr lang="en-US" sz="2400" cap="none"/>
              <a:t> (CONTD.)</a:t>
            </a:r>
            <a:endParaRPr/>
          </a:p>
        </p:txBody>
      </p:sp>
      <p:pic>
        <p:nvPicPr>
          <p:cNvPr id="307" name="Google Shape;30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76962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304800" y="274638"/>
            <a:ext cx="8382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 cap="none"/>
              <a:t>AXIOMATIC (FORMAL) SYSTEM</a:t>
            </a:r>
            <a:r>
              <a:rPr lang="en-US" sz="2000" cap="none"/>
              <a:t>:</a:t>
            </a:r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470" y="990600"/>
            <a:ext cx="8215313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457200" y="274638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60" u="sng" cap="none"/>
              <a:t>EXAMPLE 4</a:t>
            </a:r>
            <a:r>
              <a:rPr lang="en-US" sz="2160" cap="none"/>
              <a:t> (CONTD.)</a:t>
            </a:r>
            <a:endParaRPr sz="2160"/>
          </a:p>
        </p:txBody>
      </p:sp>
      <p:pic>
        <p:nvPicPr>
          <p:cNvPr id="314" name="Google Shape;3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96" y="845389"/>
            <a:ext cx="69818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351" y="2245564"/>
            <a:ext cx="36861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351" y="3125907"/>
            <a:ext cx="270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799" y="3996725"/>
            <a:ext cx="66198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2176" y="4838968"/>
            <a:ext cx="3162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9186" y="5646526"/>
            <a:ext cx="6948488" cy="85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EXAMPLE 4</a:t>
            </a:r>
            <a:r>
              <a:rPr lang="en-US" sz="2400" cap="none"/>
              <a:t> (CONTD.)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75" y="800100"/>
            <a:ext cx="7772401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19600"/>
            <a:ext cx="49530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457200" y="274638"/>
            <a:ext cx="8153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/>
              <a:t>CLASSIFICATION OF PROOF METHODS</a:t>
            </a:r>
            <a:endParaRPr/>
          </a:p>
        </p:txBody>
      </p:sp>
      <p:pic>
        <p:nvPicPr>
          <p:cNvPr id="334" name="Google Shape;33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1534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457200" y="304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DECISION PROBLEMS</a:t>
            </a:r>
            <a:r>
              <a:rPr lang="en-US" sz="2400" cap="none"/>
              <a:t> </a:t>
            </a:r>
            <a:br>
              <a:rPr lang="en-US" sz="2400" cap="none"/>
            </a:br>
            <a:r>
              <a:rPr lang="en-US" sz="2400" cap="none"/>
              <a:t>	                </a:t>
            </a:r>
            <a:r>
              <a:rPr b="1" lang="en-US" sz="2400" u="sng" cap="none"/>
              <a:t>IN PROPOSITIONAL LOGIC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457200" y="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DEDUCTION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3048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PROPERTIES OF DERIVABILITY RELATION</a:t>
            </a:r>
            <a:endParaRPr/>
          </a:p>
        </p:txBody>
      </p:sp>
      <p:pic>
        <p:nvPicPr>
          <p:cNvPr id="162" name="Google Shape;16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600"/>
            <a:ext cx="79248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457200" y="0"/>
            <a:ext cx="80010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 cap="none"/>
              <a:t>EXAMPLE</a:t>
            </a:r>
            <a:r>
              <a:rPr lang="en-US" sz="2200" u="sng" cap="none"/>
              <a:t> </a:t>
            </a:r>
            <a:r>
              <a:rPr b="1" lang="en-US" sz="2200" u="sng" cap="none"/>
              <a:t>1</a:t>
            </a:r>
            <a:r>
              <a:rPr lang="en-US" sz="2200" u="sng" cap="none"/>
              <a:t> OF REASONING MODELING: </a:t>
            </a:r>
            <a:r>
              <a:rPr i="1" lang="en-US" sz="2200" u="sng" cap="none"/>
              <a:t>PARTY</a:t>
            </a:r>
            <a:endParaRPr/>
          </a:p>
        </p:txBody>
      </p:sp>
      <p:pic>
        <p:nvPicPr>
          <p:cNvPr id="169" name="Google Shape;16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68" y="1600200"/>
            <a:ext cx="5562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914400"/>
            <a:ext cx="3581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200"/>
            <a:ext cx="6248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685800"/>
            <a:ext cx="7010400" cy="189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585" y="2724795"/>
            <a:ext cx="4206815" cy="42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8020" y="3175892"/>
            <a:ext cx="5105400" cy="39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6325" y="3753082"/>
            <a:ext cx="4982653" cy="32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325" y="4251394"/>
            <a:ext cx="5471988" cy="35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6325" y="4817563"/>
            <a:ext cx="5629275" cy="35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3400" y="5273835"/>
            <a:ext cx="7543800" cy="76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34559" y="1090143"/>
            <a:ext cx="1714500" cy="42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457200" y="274638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EXAMPLE 2</a:t>
            </a:r>
            <a:endParaRPr sz="2400"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74295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462357"/>
            <a:ext cx="71247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7775" y="2948257"/>
            <a:ext cx="58864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7775" y="4191000"/>
            <a:ext cx="25812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" y="5722728"/>
            <a:ext cx="79533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4320" y="1882983"/>
            <a:ext cx="1714500" cy="4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34295" y="2306244"/>
            <a:ext cx="1914525" cy="28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PROPERTIES OF PROPOSITIONAL LOGIC</a:t>
            </a:r>
            <a:endParaRPr/>
          </a:p>
        </p:txBody>
      </p:sp>
      <p:pic>
        <p:nvPicPr>
          <p:cNvPr id="205" name="Google Shape;20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7848600" cy="49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/>
              <a:t>COMPACTNESS PROPERTY</a:t>
            </a:r>
            <a:endParaRPr/>
          </a:p>
        </p:txBody>
      </p:sp>
      <p:pic>
        <p:nvPicPr>
          <p:cNvPr id="212" name="Google Shape;21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3058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8775" y="76200"/>
            <a:ext cx="708025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2017-10-24T14:24:02Z</dcterms:created>
  <dc:creator>LEN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