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themeOverride+xml" PartName="/ppt/theme/themeOverride1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hXpDd1e6D01kX2a44m4Vg89HYP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8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8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8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28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28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28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28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8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8"/>
          <p:cNvCxnSpPr/>
          <p:nvPr/>
        </p:nvCxnSpPr>
        <p:spPr>
          <a:xfrm>
            <a:off x="9113838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28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8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8"/>
          <p:cNvSpPr/>
          <p:nvPr/>
        </p:nvSpPr>
        <p:spPr>
          <a:xfrm>
            <a:off x="1309688" y="4867275"/>
            <a:ext cx="641350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8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8"/>
          <p:cNvSpPr/>
          <p:nvPr/>
        </p:nvSpPr>
        <p:spPr>
          <a:xfrm>
            <a:off x="1663700" y="5788025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8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 rot="5400000">
            <a:off x="7764463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 rot="5400000">
            <a:off x="7077076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1325563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1" type="body"/>
          </p:nvPr>
        </p:nvSpPr>
        <p:spPr>
          <a:xfrm rot="5400000">
            <a:off x="1754187" y="303212"/>
            <a:ext cx="4873625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7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8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8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8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8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29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30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1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1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31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3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31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31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3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31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1"/>
          <p:cNvSpPr/>
          <p:nvPr/>
        </p:nvSpPr>
        <p:spPr>
          <a:xfrm>
            <a:off x="1323975" y="4867275"/>
            <a:ext cx="642938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1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1"/>
          <p:cNvSpPr/>
          <p:nvPr/>
        </p:nvSpPr>
        <p:spPr>
          <a:xfrm>
            <a:off x="1663700" y="5791200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1"/>
          <p:cNvSpPr/>
          <p:nvPr/>
        </p:nvSpPr>
        <p:spPr>
          <a:xfrm>
            <a:off x="1879600" y="4479925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31"/>
          <p:cNvCxnSpPr/>
          <p:nvPr/>
        </p:nvCxnSpPr>
        <p:spPr>
          <a:xfrm>
            <a:off x="9097963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31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sz="3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 rot="5400000">
            <a:off x="7762875" y="1169988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 rot="5400000">
            <a:off x="7077076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1339850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3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3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3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35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35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3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35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3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3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5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5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5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35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36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36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36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3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36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36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36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36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6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6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Arial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6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36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2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2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7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7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2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7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7.png"/><Relationship Id="rId11" Type="http://schemas.openxmlformats.org/officeDocument/2006/relationships/image" Target="../media/image24.png"/><Relationship Id="rId10" Type="http://schemas.openxmlformats.org/officeDocument/2006/relationships/image" Target="../media/image19.png"/><Relationship Id="rId12" Type="http://schemas.openxmlformats.org/officeDocument/2006/relationships/image" Target="../media/image18.png"/><Relationship Id="rId9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11" Type="http://schemas.openxmlformats.org/officeDocument/2006/relationships/image" Target="../media/image31.png"/><Relationship Id="rId10" Type="http://schemas.openxmlformats.org/officeDocument/2006/relationships/image" Target="../media/image26.png"/><Relationship Id="rId12" Type="http://schemas.openxmlformats.org/officeDocument/2006/relationships/image" Target="../media/image25.png"/><Relationship Id="rId9" Type="http://schemas.openxmlformats.org/officeDocument/2006/relationships/image" Target="../media/image40.png"/><Relationship Id="rId5" Type="http://schemas.openxmlformats.org/officeDocument/2006/relationships/image" Target="../media/image29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Relationship Id="rId8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Relationship Id="rId7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44.png"/><Relationship Id="rId5" Type="http://schemas.openxmlformats.org/officeDocument/2006/relationships/image" Target="../media/image42.png"/><Relationship Id="rId6" Type="http://schemas.openxmlformats.org/officeDocument/2006/relationships/image" Target="../media/image4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6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50.png"/><Relationship Id="rId5" Type="http://schemas.openxmlformats.org/officeDocument/2006/relationships/image" Target="../media/image60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Relationship Id="rId8" Type="http://schemas.openxmlformats.org/officeDocument/2006/relationships/image" Target="../media/image4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8.png"/><Relationship Id="rId4" Type="http://schemas.openxmlformats.org/officeDocument/2006/relationships/image" Target="../media/image53.png"/><Relationship Id="rId11" Type="http://schemas.openxmlformats.org/officeDocument/2006/relationships/image" Target="../media/image64.png"/><Relationship Id="rId10" Type="http://schemas.openxmlformats.org/officeDocument/2006/relationships/image" Target="../media/image52.png"/><Relationship Id="rId9" Type="http://schemas.openxmlformats.org/officeDocument/2006/relationships/image" Target="../media/image62.png"/><Relationship Id="rId5" Type="http://schemas.openxmlformats.org/officeDocument/2006/relationships/image" Target="../media/image51.png"/><Relationship Id="rId6" Type="http://schemas.openxmlformats.org/officeDocument/2006/relationships/image" Target="../media/image55.png"/><Relationship Id="rId7" Type="http://schemas.openxmlformats.org/officeDocument/2006/relationships/image" Target="../media/image59.png"/><Relationship Id="rId8" Type="http://schemas.openxmlformats.org/officeDocument/2006/relationships/image" Target="../media/image5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5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7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6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3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ctrTitle"/>
          </p:nvPr>
        </p:nvSpPr>
        <p:spPr>
          <a:xfrm>
            <a:off x="2209800" y="2514600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First-order (predicate) Logic</a:t>
            </a:r>
            <a:endParaRPr/>
          </a:p>
        </p:txBody>
      </p:sp>
      <p:sp>
        <p:nvSpPr>
          <p:cNvPr id="137" name="Google Shape;137;p1"/>
          <p:cNvSpPr txBox="1"/>
          <p:nvPr>
            <p:ph idx="1" type="subTitle"/>
          </p:nvPr>
        </p:nvSpPr>
        <p:spPr>
          <a:xfrm>
            <a:off x="2286000" y="50038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  <p:pic>
        <p:nvPicPr>
          <p:cNvPr id="138" name="Google Shape;1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type="title"/>
          </p:nvPr>
        </p:nvSpPr>
        <p:spPr>
          <a:xfrm>
            <a:off x="457200" y="274638"/>
            <a:ext cx="7467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 cap="none"/>
              <a:t>EXAMPLE 1</a:t>
            </a:r>
            <a:r>
              <a:rPr b="1" lang="en-US" sz="2000" cap="none"/>
              <a:t> –MODELING REASONING (contd.)</a:t>
            </a:r>
            <a:endParaRPr/>
          </a:p>
        </p:txBody>
      </p:sp>
      <p:pic>
        <p:nvPicPr>
          <p:cNvPr id="209" name="Google Shape;20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14400"/>
            <a:ext cx="4733925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5029200"/>
            <a:ext cx="3581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4800" y="4876800"/>
            <a:ext cx="46482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22850" y="944563"/>
            <a:ext cx="36861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67709" y="1414882"/>
            <a:ext cx="25908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03208" y="1827303"/>
            <a:ext cx="3400066" cy="77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10546" y="2553906"/>
            <a:ext cx="29051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81624" y="2977166"/>
            <a:ext cx="14001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401034" y="3425229"/>
            <a:ext cx="26574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>
            <p:ph type="title"/>
          </p:nvPr>
        </p:nvSpPr>
        <p:spPr>
          <a:xfrm>
            <a:off x="457200" y="274638"/>
            <a:ext cx="80010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 cap="none"/>
              <a:t>EXAMPLE 1</a:t>
            </a:r>
            <a:r>
              <a:rPr lang="en-US" sz="2400" cap="none"/>
              <a:t> – </a:t>
            </a:r>
            <a:r>
              <a:rPr b="1" lang="en-US" sz="2000" cap="none"/>
              <a:t>BUILDING DEDUCTIONS (LECTURE</a:t>
            </a:r>
            <a:r>
              <a:rPr lang="en-US" sz="2000" cap="none"/>
              <a:t>)</a:t>
            </a:r>
            <a:endParaRPr/>
          </a:p>
        </p:txBody>
      </p:sp>
      <p:pic>
        <p:nvPicPr>
          <p:cNvPr id="224" name="Google Shape;2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1752600"/>
            <a:ext cx="35052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1"/>
          <p:cNvSpPr txBox="1"/>
          <p:nvPr>
            <p:ph idx="1" type="body"/>
          </p:nvPr>
        </p:nvSpPr>
        <p:spPr>
          <a:xfrm>
            <a:off x="457200" y="1600200"/>
            <a:ext cx="7696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226" name="Google Shape;2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219200"/>
            <a:ext cx="4191000" cy="51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6083" y="64293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/>
          <p:nvPr>
            <p:ph type="title"/>
          </p:nvPr>
        </p:nvSpPr>
        <p:spPr>
          <a:xfrm>
            <a:off x="381000" y="153909"/>
            <a:ext cx="746760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Example 2</a:t>
            </a:r>
            <a:endParaRPr sz="2400"/>
          </a:p>
        </p:txBody>
      </p:sp>
      <p:pic>
        <p:nvPicPr>
          <p:cNvPr id="233" name="Google Shape;2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122237"/>
            <a:ext cx="631825" cy="79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025" y="609600"/>
            <a:ext cx="6835775" cy="716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1283515"/>
            <a:ext cx="7343163" cy="10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" y="2266487"/>
            <a:ext cx="8242883" cy="1058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5800" y="3336863"/>
            <a:ext cx="49434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3815" y="3759337"/>
            <a:ext cx="7421257" cy="571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2517" y="4330840"/>
            <a:ext cx="7772400" cy="90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72517" y="5236542"/>
            <a:ext cx="4661483" cy="370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0983" y="5571292"/>
            <a:ext cx="7949617" cy="60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7200" y="6147712"/>
            <a:ext cx="8240130" cy="467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 txBox="1"/>
          <p:nvPr>
            <p:ph idx="4294967295" type="title"/>
          </p:nvPr>
        </p:nvSpPr>
        <p:spPr>
          <a:xfrm>
            <a:off x="204787" y="312019"/>
            <a:ext cx="83058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79" u="sng" cap="none"/>
              <a:t>EXAMPLE 3</a:t>
            </a:r>
            <a:r>
              <a:rPr b="1" lang="en-US" sz="1979" cap="none"/>
              <a:t>: </a:t>
            </a:r>
            <a:r>
              <a:rPr lang="en-US" sz="1979" cap="none"/>
              <a:t>S</a:t>
            </a:r>
            <a:r>
              <a:rPr b="1" lang="en-US" sz="1979" cap="none"/>
              <a:t>UCCESSION TO THE BRITISH THRONE</a:t>
            </a:r>
            <a:endParaRPr/>
          </a:p>
        </p:txBody>
      </p:sp>
      <p:pic>
        <p:nvPicPr>
          <p:cNvPr id="248" name="Google Shape;2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733800"/>
            <a:ext cx="2054225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3733800"/>
            <a:ext cx="2162175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9800" y="3810000"/>
            <a:ext cx="16764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3"/>
          <p:cNvPicPr preferRelativeResize="0"/>
          <p:nvPr>
            <p:ph idx="4294967295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3400" y="762000"/>
            <a:ext cx="68580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type="title"/>
          </p:nvPr>
        </p:nvSpPr>
        <p:spPr>
          <a:xfrm>
            <a:off x="228600" y="304800"/>
            <a:ext cx="8305800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20" u="sng" cap="none"/>
              <a:t>EXAMPLE 3</a:t>
            </a:r>
            <a:r>
              <a:rPr b="1" lang="en-US" sz="1620" cap="none"/>
              <a:t> (HOMEWORK) </a:t>
            </a:r>
            <a:br>
              <a:rPr b="1" lang="en-US" sz="1620" cap="none"/>
            </a:br>
            <a:r>
              <a:rPr b="1" lang="en-US" sz="1620" cap="none"/>
              <a:t>                          </a:t>
            </a:r>
            <a:r>
              <a:rPr lang="en-US" sz="1620" cap="none"/>
              <a:t>S</a:t>
            </a:r>
            <a:r>
              <a:rPr b="1" lang="en-US" sz="1620" cap="none"/>
              <a:t>UCCESSION TO THE BRITISH THRONE </a:t>
            </a:r>
            <a:br>
              <a:rPr lang="en-US" sz="1620" cap="none"/>
            </a:br>
            <a:endParaRPr b="1" sz="1620" cap="none"/>
          </a:p>
        </p:txBody>
      </p:sp>
      <p:pic>
        <p:nvPicPr>
          <p:cNvPr id="258" name="Google Shape;258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63283"/>
            <a:ext cx="66294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276600"/>
            <a:ext cx="7239000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Theorems</a:t>
            </a:r>
            <a:endParaRPr b="1" sz="2400" u="sng"/>
          </a:p>
        </p:txBody>
      </p:sp>
      <p:sp>
        <p:nvSpPr>
          <p:cNvPr id="266" name="Google Shape;266;p1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267" name="Google Shape;2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76200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9212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152400"/>
            <a:ext cx="76962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1" y="990600"/>
            <a:ext cx="4501138" cy="236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937404"/>
            <a:ext cx="4143375" cy="57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256" y="3368613"/>
            <a:ext cx="4467135" cy="291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/>
          <p:nvPr>
            <p:ph type="title"/>
          </p:nvPr>
        </p:nvSpPr>
        <p:spPr>
          <a:xfrm>
            <a:off x="533400" y="381000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430" cap="none"/>
            </a:br>
            <a:br>
              <a:rPr b="1" lang="en-US" sz="2430" cap="none"/>
            </a:br>
            <a:br>
              <a:rPr b="1" lang="en-US" sz="2430" cap="none"/>
            </a:br>
            <a:br>
              <a:rPr b="1" lang="en-US" sz="2430" cap="none"/>
            </a:br>
            <a:br>
              <a:rPr b="1" lang="en-US" sz="2430" cap="none"/>
            </a:br>
            <a:br>
              <a:rPr b="1" lang="en-US" sz="2430" cap="none"/>
            </a:br>
            <a:br>
              <a:rPr b="1" lang="en-US" sz="2430" cap="none"/>
            </a:br>
            <a:br>
              <a:rPr b="1" lang="en-US" sz="2430" cap="none"/>
            </a:br>
            <a:br>
              <a:rPr b="1" lang="en-US" sz="2430" cap="none"/>
            </a:br>
            <a:br>
              <a:rPr b="1" lang="en-US" sz="2430" cap="none"/>
            </a:br>
            <a:br>
              <a:rPr b="1" lang="en-US" sz="2430" cap="none"/>
            </a:br>
            <a:br>
              <a:rPr b="1" lang="en-US" sz="2430" cap="none"/>
            </a:br>
            <a:br>
              <a:rPr b="1" lang="en-US" sz="2430" cap="none"/>
            </a:br>
            <a:br>
              <a:rPr b="1" lang="en-US" sz="2430" cap="none"/>
            </a:br>
            <a:r>
              <a:rPr b="1" lang="en-US" sz="2160" u="sng" cap="none"/>
              <a:t>THE SEMANTICS OF FIRST-ORDER LOGIC</a:t>
            </a:r>
            <a:br>
              <a:rPr b="1" i="1" lang="en-US" sz="2160" cap="none"/>
            </a:br>
            <a:endParaRPr sz="2160" cap="none"/>
          </a:p>
        </p:txBody>
      </p:sp>
      <p:pic>
        <p:nvPicPr>
          <p:cNvPr id="283" name="Google Shape;28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066800"/>
            <a:ext cx="8153400" cy="49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2566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81000"/>
            <a:ext cx="7848600" cy="5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62601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/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Definitions (semantic concepts)</a:t>
            </a:r>
            <a:endParaRPr b="1" sz="2400" u="sng"/>
          </a:p>
        </p:txBody>
      </p:sp>
      <p:pic>
        <p:nvPicPr>
          <p:cNvPr id="297" name="Google Shape;29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066800"/>
            <a:ext cx="8153400" cy="4951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122237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228600" y="274638"/>
            <a:ext cx="8610600" cy="947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none">
                <a:latin typeface="Arial"/>
                <a:ea typeface="Arial"/>
                <a:cs typeface="Arial"/>
                <a:sym typeface="Arial"/>
              </a:rPr>
              <a:t>TRANSFORMATION OF NATURAL LANGUAGE SENTENCES </a:t>
            </a:r>
            <a:br>
              <a:rPr b="1" lang="en-US" sz="1600" cap="none">
                <a:latin typeface="Arial"/>
                <a:ea typeface="Arial"/>
                <a:cs typeface="Arial"/>
                <a:sym typeface="Arial"/>
              </a:rPr>
            </a:br>
            <a:br>
              <a:rPr b="1" lang="en-US" sz="1600" cap="none">
                <a:latin typeface="Arial"/>
                <a:ea typeface="Arial"/>
                <a:cs typeface="Arial"/>
                <a:sym typeface="Arial"/>
              </a:rPr>
            </a:br>
            <a:r>
              <a:rPr b="1" lang="en-US" sz="1600" cap="none">
                <a:latin typeface="Arial"/>
                <a:ea typeface="Arial"/>
                <a:cs typeface="Arial"/>
                <a:sym typeface="Arial"/>
              </a:rPr>
              <a:t>INTO </a:t>
            </a:r>
            <a:r>
              <a:rPr b="1" lang="en-US" sz="1600" u="sng" cap="none">
                <a:latin typeface="Arial"/>
                <a:ea typeface="Arial"/>
                <a:cs typeface="Arial"/>
                <a:sym typeface="Arial"/>
              </a:rPr>
              <a:t>PREDICATE FORMULAS </a:t>
            </a:r>
            <a:endParaRPr sz="1600" u="sng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146" name="Google Shape;14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524000"/>
            <a:ext cx="745807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"/>
          <p:cNvSpPr txBox="1"/>
          <p:nvPr>
            <p:ph type="title"/>
          </p:nvPr>
        </p:nvSpPr>
        <p:spPr>
          <a:xfrm>
            <a:off x="457200" y="274638"/>
            <a:ext cx="746760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Example 5</a:t>
            </a:r>
            <a:endParaRPr sz="2400"/>
          </a:p>
        </p:txBody>
      </p:sp>
      <p:pic>
        <p:nvPicPr>
          <p:cNvPr id="304" name="Google Shape;3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054" y="653801"/>
            <a:ext cx="6498146" cy="82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92" y="1486064"/>
            <a:ext cx="5761008" cy="1518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966" y="3022103"/>
            <a:ext cx="6453338" cy="637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" y="3793106"/>
            <a:ext cx="7610648" cy="53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3000" y="4458239"/>
            <a:ext cx="6150302" cy="51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3000" y="5195944"/>
            <a:ext cx="3581400" cy="40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4966" y="5905703"/>
            <a:ext cx="7369834" cy="30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/>
          <p:nvPr>
            <p:ph type="title"/>
          </p:nvPr>
        </p:nvSpPr>
        <p:spPr>
          <a:xfrm>
            <a:off x="457200" y="274638"/>
            <a:ext cx="7467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/>
              <a:t>Example 5</a:t>
            </a:r>
            <a:r>
              <a:rPr lang="en-US" sz="2000"/>
              <a:t> (contd.)</a:t>
            </a:r>
            <a:endParaRPr/>
          </a:p>
        </p:txBody>
      </p:sp>
      <p:pic>
        <p:nvPicPr>
          <p:cNvPr id="316" name="Google Shape;3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396846"/>
            <a:ext cx="44958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838200"/>
            <a:ext cx="7275864" cy="146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9883" y="2325898"/>
            <a:ext cx="7889515" cy="888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4362" y="3214059"/>
            <a:ext cx="71532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8200" y="3810540"/>
            <a:ext cx="61341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4193" y="4251163"/>
            <a:ext cx="57816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9944" y="4769300"/>
            <a:ext cx="48291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74193" y="5164442"/>
            <a:ext cx="37242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5864" y="5719608"/>
            <a:ext cx="53530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457200" y="274638"/>
            <a:ext cx="81534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 cap="none"/>
              <a:t>LOGICAL EQUIVALENCES IN PREDICATE LOGIC</a:t>
            </a:r>
            <a:br>
              <a:rPr b="1" i="1" lang="en-US" sz="2000" cap="none"/>
            </a:br>
            <a:endParaRPr sz="2000" cap="none"/>
          </a:p>
        </p:txBody>
      </p:sp>
      <p:pic>
        <p:nvPicPr>
          <p:cNvPr id="330" name="Google Shape;330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43000"/>
            <a:ext cx="80010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373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457200" y="3048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Distributive laws</a:t>
            </a:r>
            <a:br>
              <a:rPr lang="en-US" sz="2000"/>
            </a:br>
            <a:endParaRPr/>
          </a:p>
        </p:txBody>
      </p:sp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338" name="Google Shape;3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95400"/>
            <a:ext cx="8382000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8967" y="84137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533400" y="914400"/>
            <a:ext cx="7467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1" lang="en-US" sz="2430" cap="none"/>
            </a:br>
            <a:br>
              <a:rPr b="1" i="1" lang="en-US" sz="2430" cap="none"/>
            </a:br>
            <a:br>
              <a:rPr b="1" i="1" lang="en-US" sz="2430" cap="none"/>
            </a:br>
            <a:br>
              <a:rPr b="1" i="1" lang="en-US" sz="2430" cap="none"/>
            </a:br>
            <a:r>
              <a:rPr b="1" lang="en-US" sz="2160" cap="none"/>
              <a:t>EXTRACTION OF QUANTIFIERS</a:t>
            </a:r>
            <a:br>
              <a:rPr b="1" lang="en-US" sz="2160" cap="none"/>
            </a:br>
            <a:r>
              <a:rPr b="1" lang="en-US" sz="2160" cap="none"/>
              <a:t>                           IN FRONT OF THE FORMULA</a:t>
            </a:r>
            <a:br>
              <a:rPr lang="en-US" sz="2160" cap="none"/>
            </a:br>
            <a:endParaRPr sz="2160" cap="none"/>
          </a:p>
        </p:txBody>
      </p:sp>
      <p:pic>
        <p:nvPicPr>
          <p:cNvPr id="345" name="Google Shape;345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828800"/>
            <a:ext cx="777240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96358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457200" y="274638"/>
            <a:ext cx="7467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20" u="sng"/>
              <a:t>Example 6</a:t>
            </a:r>
            <a:endParaRPr b="1" sz="2520" u="sng"/>
          </a:p>
        </p:txBody>
      </p:sp>
      <p:sp>
        <p:nvSpPr>
          <p:cNvPr id="352" name="Google Shape;352;p2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353" name="Google Shape;3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90600"/>
            <a:ext cx="792480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84137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457200" y="274638"/>
            <a:ext cx="74676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 cap="none"/>
              <a:t>PROPERTIES OF FIRST-ORDER LOGIC</a:t>
            </a:r>
            <a:r>
              <a:rPr lang="en-US" sz="2400" u="sng" cap="none"/>
              <a:t>:</a:t>
            </a:r>
            <a:br>
              <a:rPr lang="en-US" sz="2400" u="sng" cap="none"/>
            </a:br>
            <a:r>
              <a:rPr lang="en-US" cap="none"/>
              <a:t> </a:t>
            </a:r>
            <a:r>
              <a:rPr b="1" lang="en-US" sz="1800" cap="none"/>
              <a:t>SOUNDNESS, COMPLETENESS, SEMI-DECIDABILITY</a:t>
            </a:r>
            <a:endParaRPr/>
          </a:p>
        </p:txBody>
      </p:sp>
      <p:pic>
        <p:nvPicPr>
          <p:cNvPr id="360" name="Google Shape;360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807720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304800" y="274638"/>
            <a:ext cx="83820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20" u="sng"/>
              <a:t>The axioms that define the natural numbers</a:t>
            </a:r>
            <a:endParaRPr b="1" sz="2520" u="sng"/>
          </a:p>
        </p:txBody>
      </p:sp>
      <p:sp>
        <p:nvSpPr>
          <p:cNvPr id="152" name="Google Shape;152;p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153" name="Google Shape;1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3000"/>
            <a:ext cx="769620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820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type="title"/>
          </p:nvPr>
        </p:nvSpPr>
        <p:spPr>
          <a:xfrm>
            <a:off x="232523" y="-230742"/>
            <a:ext cx="83820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 cap="none"/>
              <a:t>AXIOMATIC SYSTEM OF PREDICATE LOGIC       </a:t>
            </a:r>
            <a:endParaRPr b="1" sz="1800" u="sng" cap="none"/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762000"/>
            <a:ext cx="2667000" cy="468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3810000"/>
            <a:ext cx="61722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1219200"/>
            <a:ext cx="83820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77200" y="60047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457200" y="152400"/>
            <a:ext cx="7467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 cap="none"/>
              <a:t>AXIOMATIC SYSTEM </a:t>
            </a:r>
            <a:r>
              <a:rPr lang="en-US" sz="2000" cap="none"/>
              <a:t>(CONTD.)</a:t>
            </a:r>
            <a:endParaRPr/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357982"/>
            <a:ext cx="2667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990600"/>
            <a:ext cx="7924800" cy="51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66087" y="15815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457200" y="457200"/>
            <a:ext cx="7467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 cap="none"/>
              <a:t>OPEN VERSUS CLOSED FORMULAS</a:t>
            </a: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95400"/>
            <a:ext cx="78486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30956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457200" y="228600"/>
            <a:ext cx="7467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 cap="none"/>
              <a:t>DEDUCTION IN FIRST-ORDER LOGIC</a:t>
            </a:r>
            <a:endParaRPr/>
          </a:p>
        </p:txBody>
      </p:sp>
      <p:pic>
        <p:nvPicPr>
          <p:cNvPr id="186" name="Google Shape;18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7848600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533400" y="381000"/>
            <a:ext cx="77724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cap="none"/>
              <a:t>INFERENCE RULES IN FIRST-ORDER LOGIC</a:t>
            </a:r>
            <a:endParaRPr/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19200"/>
            <a:ext cx="76200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57451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idx="4294967295" type="title"/>
          </p:nvPr>
        </p:nvSpPr>
        <p:spPr>
          <a:xfrm>
            <a:off x="457200" y="274638"/>
            <a:ext cx="7467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 cap="none"/>
              <a:t>EXAMPLE 1</a:t>
            </a:r>
            <a:r>
              <a:rPr b="1" lang="en-US" sz="2000" cap="none"/>
              <a:t> – MODELING REASONING</a:t>
            </a:r>
            <a:endParaRPr b="1" sz="2000" cap="none"/>
          </a:p>
        </p:txBody>
      </p:sp>
      <p:pic>
        <p:nvPicPr>
          <p:cNvPr id="200" name="Google Shape;200;p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143000"/>
            <a:ext cx="4114800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914400"/>
            <a:ext cx="43434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9600" y="3352800"/>
            <a:ext cx="3609975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29575" y="46037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el">
    <a:dk1>
      <a:srgbClr val="000000"/>
    </a:dk1>
    <a:lt1>
      <a:srgbClr val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2017-10-28T06:03:07Z</dcterms:created>
  <dc:creator>LEN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