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Ek2oPBduXEStOQsTrQZU+r5I0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F192C-AAEB-437B-B046-EAB71D372438}">
  <a:tblStyle styleId="{3BEF192C-AAEB-437B-B046-EAB71D3724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Tahom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" name="Google Shape;40;p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41" name="Google Shape;41;p2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2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3" name="Google Shape;43;p2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44" name="Google Shape;44;p2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2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" name="Google Shape;46;p2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9" name="Google Shape;49;p2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0" name="Google Shape;70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1" name="Google Shape;71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2" name="Google Shape;72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22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p22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p2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10;p22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9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title"/>
          </p:nvPr>
        </p:nvSpPr>
        <p:spPr>
          <a:xfrm>
            <a:off x="342900" y="307975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DECISION PROBLEMS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	   </a:t>
            </a:r>
            <a:r>
              <a:rPr b="1" lang="en-US" sz="2400" u="sng"/>
              <a:t>IN PROPOSITIONAL/PREDICATE LOGIC</a:t>
            </a:r>
            <a:endParaRPr/>
          </a:p>
        </p:txBody>
      </p:sp>
      <p:sp>
        <p:nvSpPr>
          <p:cNvPr id="107" name="Google Shape;10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990600" y="10033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Theorems </a:t>
            </a:r>
            <a:br>
              <a:rPr b="1" lang="en-US" sz="2400" u="sng"/>
            </a:br>
            <a:br>
              <a:rPr b="1" lang="en-US" sz="2400" u="sng"/>
            </a:br>
            <a:r>
              <a:rPr b="1" lang="en-US" sz="2000"/>
              <a:t>Semantic tableaux method – a </a:t>
            </a:r>
            <a:r>
              <a:rPr b="1" i="1" lang="en-US" sz="2000"/>
              <a:t>refutation</a:t>
            </a:r>
            <a:r>
              <a:rPr b="1" lang="en-US" sz="2000"/>
              <a:t> proof method</a:t>
            </a:r>
            <a:endParaRPr b="1" sz="2000"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446" y="1981200"/>
            <a:ext cx="7815842" cy="415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Predicate logic - undecidable</a:t>
            </a:r>
            <a:endParaRPr sz="3200"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60550"/>
            <a:ext cx="8201891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18" y="4475911"/>
            <a:ext cx="8392881" cy="192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2400"/>
            <a:ext cx="6781800" cy="648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461" y="152400"/>
            <a:ext cx="1276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2</a:t>
            </a:r>
            <a:endParaRPr sz="2400"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8838"/>
            <a:ext cx="855345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52400"/>
            <a:ext cx="1778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12001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9712" y="152400"/>
            <a:ext cx="6338888" cy="660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949325" y="803275"/>
            <a:ext cx="8181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Example 3</a:t>
            </a:r>
            <a:r>
              <a:rPr lang="en-US" sz="2200"/>
              <a:t>. </a:t>
            </a:r>
            <a:br>
              <a:rPr lang="en-US" sz="2200"/>
            </a:br>
            <a:r>
              <a:rPr lang="en-US" sz="2200"/>
              <a:t>Prove the validity of</a:t>
            </a:r>
            <a:br>
              <a:rPr lang="en-US" sz="2200"/>
            </a:br>
            <a:endParaRPr sz="2200"/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9075" y="3067050"/>
            <a:ext cx="36766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94626" y="1004094"/>
            <a:ext cx="1143000" cy="15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48600" y="2819400"/>
            <a:ext cx="1181100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184030" y="76200"/>
            <a:ext cx="7793037" cy="430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/>
              <a:t>Example 4</a:t>
            </a:r>
            <a:r>
              <a:rPr b="1" lang="en-US" sz="2000"/>
              <a:t>.</a:t>
            </a:r>
            <a:r>
              <a:rPr lang="en-US" sz="2000"/>
              <a:t> Build two different semantic tableaux for the formula: 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30" y="944100"/>
            <a:ext cx="4086225" cy="5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958477"/>
            <a:ext cx="3790950" cy="5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0773" y="497368"/>
            <a:ext cx="40195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150938" y="214313"/>
            <a:ext cx="7793037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/>
              <a:t>Example 5:</a:t>
            </a:r>
            <a:endParaRPr sz="2400" u="sng"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"/>
            <a:ext cx="68389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7050" y="409575"/>
            <a:ext cx="5876925" cy="10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1" y="1428570"/>
            <a:ext cx="4724400" cy="96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1" y="2476320"/>
            <a:ext cx="4114800" cy="54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2400" y="3020562"/>
            <a:ext cx="5181600" cy="100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56351" y="3982786"/>
            <a:ext cx="5472113" cy="85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9400" y="4829123"/>
            <a:ext cx="4343400" cy="94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1460" y="1828800"/>
            <a:ext cx="1928078" cy="325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990600" y="312738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762000" y="304801"/>
            <a:ext cx="77930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Classification: </a:t>
            </a:r>
            <a:br>
              <a:rPr b="1" lang="en-US" sz="2400"/>
            </a:br>
            <a:br>
              <a:rPr b="1" lang="en-US" sz="2400"/>
            </a:br>
            <a:r>
              <a:rPr b="1" lang="en-US" sz="2400"/>
              <a:t>	</a:t>
            </a:r>
            <a:r>
              <a:rPr b="1" lang="en-US" sz="2400" u="sng"/>
              <a:t>semantic</a:t>
            </a:r>
            <a:r>
              <a:rPr b="1" lang="en-US" sz="2400"/>
              <a:t> </a:t>
            </a:r>
            <a:r>
              <a:rPr b="1" i="1" lang="en-US" sz="2400"/>
              <a:t>versus</a:t>
            </a:r>
            <a:r>
              <a:rPr b="1" lang="en-US" sz="2400"/>
              <a:t> </a:t>
            </a:r>
            <a:r>
              <a:rPr b="1" lang="en-US" sz="2400" u="sng"/>
              <a:t>syntactic</a:t>
            </a:r>
            <a:r>
              <a:rPr b="1" lang="en-US" sz="2400"/>
              <a:t> proof methods</a:t>
            </a:r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667000"/>
            <a:ext cx="838200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533400" y="214313"/>
            <a:ext cx="8410575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6</a:t>
            </a:r>
            <a:r>
              <a:rPr lang="en-US" sz="2400"/>
              <a:t>: </a:t>
            </a:r>
            <a:r>
              <a:rPr lang="en-US" sz="2200"/>
              <a:t>Prove the non-validity of</a:t>
            </a:r>
            <a:r>
              <a:rPr lang="en-US"/>
              <a:t> </a:t>
            </a:r>
            <a:endParaRPr/>
          </a:p>
        </p:txBody>
      </p:sp>
      <p:graphicFrame>
        <p:nvGraphicFramePr>
          <p:cNvPr id="278" name="Google Shape;278;p21"/>
          <p:cNvGraphicFramePr/>
          <p:nvPr/>
        </p:nvGraphicFramePr>
        <p:xfrm>
          <a:off x="228600" y="1143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{3BEF192C-AAEB-437B-B046-EAB71D372438}</a:tableStyleId>
              </a:tblPr>
              <a:tblGrid>
                <a:gridCol w="4419600"/>
                <a:gridCol w="4343400"/>
              </a:tblGrid>
              <a:tr h="556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4249711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609600"/>
            <a:ext cx="23622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599" y="1462087"/>
            <a:ext cx="414337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Classification: </a:t>
            </a:r>
            <a:br>
              <a:rPr b="1" lang="en-US" sz="2400"/>
            </a:br>
            <a:br>
              <a:rPr b="1" lang="en-US" sz="2400"/>
            </a:br>
            <a:r>
              <a:rPr b="1" lang="en-US" sz="2400"/>
              <a:t>	</a:t>
            </a:r>
            <a:r>
              <a:rPr b="1" lang="en-US" sz="2400" u="sng"/>
              <a:t>direct</a:t>
            </a:r>
            <a:r>
              <a:rPr b="1" lang="en-US" sz="2400"/>
              <a:t> </a:t>
            </a:r>
            <a:r>
              <a:rPr b="1" i="1" lang="en-US" sz="2400"/>
              <a:t>versus</a:t>
            </a:r>
            <a:r>
              <a:rPr b="1" lang="en-US" sz="2400"/>
              <a:t> </a:t>
            </a:r>
            <a:r>
              <a:rPr b="1" lang="en-US" sz="2400" u="sng"/>
              <a:t>refutation</a:t>
            </a:r>
            <a:r>
              <a:rPr b="1" lang="en-US" sz="2400"/>
              <a:t> proof methods</a:t>
            </a:r>
            <a:endParaRPr sz="2400"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9" y="2133600"/>
            <a:ext cx="8639176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150938" y="533400"/>
            <a:ext cx="7793037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Semantic Tableaux Method</a:t>
            </a:r>
            <a:endParaRPr sz="3200"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3048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It was proposed as a proof method for classical logics by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200"/>
              <a:t>    R. Smullyan in 1968.</a:t>
            </a:r>
            <a:endParaRPr/>
          </a:p>
          <a:p>
            <a:pPr indent="-327660" lvl="0" marL="342900" rtl="0" algn="l">
              <a:spcBef>
                <a:spcPts val="8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Dedicated theorem provers: 3TAP, pTAP, leanTAP, Cassandra.</a:t>
            </a:r>
            <a:endParaRPr/>
          </a:p>
          <a:p>
            <a:pPr indent="-327660" lvl="0" marL="342900" rtl="0" algn="l">
              <a:spcBef>
                <a:spcPts val="8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It was easily adapted to </a:t>
            </a:r>
            <a:r>
              <a:rPr i="1" lang="en-US" sz="2200"/>
              <a:t>nonstandard logics</a:t>
            </a:r>
            <a:r>
              <a:rPr lang="en-US" sz="2200"/>
              <a:t> (modal, temporal, many-valued, non-monotonic).</a:t>
            </a:r>
            <a:endParaRPr/>
          </a:p>
          <a:p>
            <a:pPr indent="-327660" lvl="0" marL="342900" rtl="0" algn="l">
              <a:spcBef>
                <a:spcPts val="8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It is based on semantic considerations =&gt; </a:t>
            </a:r>
            <a:r>
              <a:rPr b="1" i="1" lang="en-US" sz="2200"/>
              <a:t>semantic method.</a:t>
            </a:r>
            <a:endParaRPr/>
          </a:p>
          <a:p>
            <a:pPr indent="-327660" lvl="0" marL="342900" rtl="0" algn="l">
              <a:spcBef>
                <a:spcPts val="8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b="1" i="1" sz="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Its basic aim is to decide </a:t>
            </a:r>
            <a:r>
              <a:rPr b="1" i="1" lang="en-US" sz="2200"/>
              <a:t>consistency</a:t>
            </a:r>
            <a:r>
              <a:rPr lang="en-US" sz="2200"/>
              <a:t>  and to find all the models of a formula by decomposing the formula in subformulas.</a:t>
            </a:r>
            <a:endParaRPr/>
          </a:p>
          <a:p>
            <a:pPr indent="-327660" lvl="0" marL="342900" rtl="0" algn="l">
              <a:spcBef>
                <a:spcPts val="8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Char char="■"/>
            </a:pPr>
            <a:r>
              <a:rPr lang="en-US" sz="2200"/>
              <a:t>The </a:t>
            </a:r>
            <a:r>
              <a:rPr b="1" i="1" lang="en-US" sz="2200"/>
              <a:t>validity</a:t>
            </a:r>
            <a:r>
              <a:rPr lang="en-US" sz="2200"/>
              <a:t> of a formula </a:t>
            </a:r>
            <a:r>
              <a:rPr b="1" lang="en-US" sz="2200"/>
              <a:t>is proved by contradiction</a:t>
            </a:r>
            <a:r>
              <a:rPr lang="en-US" sz="2200"/>
              <a:t>=&gt;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b="1" i="1" lang="en-US" sz="2200"/>
              <a:t>                                                              </a:t>
            </a:r>
            <a:r>
              <a:rPr lang="en-US" sz="2200"/>
              <a:t>=&gt;</a:t>
            </a:r>
            <a:r>
              <a:rPr b="1" i="1" lang="en-US" sz="2200"/>
              <a:t> refutation method.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 b="1" i="1" sz="220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79475" y="152400"/>
            <a:ext cx="8610600" cy="700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Decomposition rules for </a:t>
            </a:r>
            <a:r>
              <a:rPr b="1" i="1" lang="en-US" sz="2400"/>
              <a:t>propositional formulas</a:t>
            </a:r>
            <a:endParaRPr b="1" i="1" sz="2400"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28600" y="214313"/>
            <a:ext cx="8686800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    Decomposition rules for </a:t>
            </a:r>
            <a:r>
              <a:rPr b="1" i="1" lang="en-US" sz="2800"/>
              <a:t>predicate formulas</a:t>
            </a:r>
            <a:endParaRPr b="1" i="1" sz="2800"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914400" y="214313"/>
            <a:ext cx="8029575" cy="1157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38200" lvl="0" marL="838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Construction of a semantic tableau</a:t>
            </a:r>
            <a:endParaRPr b="1" sz="3200"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0" y="20574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   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150938" y="214313"/>
            <a:ext cx="7793037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Definitions</a:t>
            </a:r>
            <a:r>
              <a:rPr lang="en-US" sz="2200" u="sng"/>
              <a:t> 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90600"/>
            <a:ext cx="80772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Models of a formula</a:t>
            </a:r>
            <a:endParaRPr b="1" sz="2400" u="sng"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2017-11-03T20:27:27Z</dcterms:created>
  <dc:creator>Iulian Lupea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