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themeOverride+xml" PartName="/ppt/theme/themeOverride1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embeddedFontLst>
    <p:embeddedFont>
      <p:font typeface="Tahoma"/>
      <p:regular r:id="rId37"/>
      <p:bold r:id="rId38"/>
    </p:embeddedFont>
    <p:embeddedFont>
      <p:font typeface="Century Schoolbook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jem0W+nUDvsnuvGIqAFsllA1eT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Schoolbook-bold.fntdata"/><Relationship Id="rId20" Type="http://schemas.openxmlformats.org/officeDocument/2006/relationships/slide" Target="slides/slide15.xml"/><Relationship Id="rId42" Type="http://schemas.openxmlformats.org/officeDocument/2006/relationships/font" Target="fonts/CenturySchoolbook-boldItalic.fntdata"/><Relationship Id="rId41" Type="http://schemas.openxmlformats.org/officeDocument/2006/relationships/font" Target="fonts/CenturySchoolbook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Tahoma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CenturySchoolbook-regular.fntdata"/><Relationship Id="rId16" Type="http://schemas.openxmlformats.org/officeDocument/2006/relationships/slide" Target="slides/slide11.xml"/><Relationship Id="rId38" Type="http://schemas.openxmlformats.org/officeDocument/2006/relationships/font" Target="fonts/Tahom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3"/>
          <p:cNvSpPr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3"/>
          <p:cNvSpPr/>
          <p:nvPr/>
        </p:nvSpPr>
        <p:spPr>
          <a:xfrm>
            <a:off x="990600" y="0"/>
            <a:ext cx="182563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3"/>
          <p:cNvSpPr/>
          <p:nvPr/>
        </p:nvSpPr>
        <p:spPr>
          <a:xfrm>
            <a:off x="1141413" y="0"/>
            <a:ext cx="230187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33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33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33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33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33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33"/>
          <p:cNvCxnSpPr/>
          <p:nvPr/>
        </p:nvCxnSpPr>
        <p:spPr>
          <a:xfrm>
            <a:off x="9113838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33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3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3"/>
          <p:cNvSpPr/>
          <p:nvPr/>
        </p:nvSpPr>
        <p:spPr>
          <a:xfrm>
            <a:off x="1309688" y="4867275"/>
            <a:ext cx="641350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3"/>
          <p:cNvSpPr/>
          <p:nvPr/>
        </p:nvSpPr>
        <p:spPr>
          <a:xfrm>
            <a:off x="1090613" y="5500688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3"/>
          <p:cNvSpPr/>
          <p:nvPr/>
        </p:nvSpPr>
        <p:spPr>
          <a:xfrm>
            <a:off x="1663700" y="5788025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3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0" type="dt"/>
          </p:nvPr>
        </p:nvSpPr>
        <p:spPr>
          <a:xfrm rot="5400000">
            <a:off x="7764463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1" type="ftr"/>
          </p:nvPr>
        </p:nvSpPr>
        <p:spPr>
          <a:xfrm rot="5400000">
            <a:off x="7077076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2" type="sldNum"/>
          </p:nvPr>
        </p:nvSpPr>
        <p:spPr>
          <a:xfrm>
            <a:off x="1325563" y="4929188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2"/>
          <p:cNvSpPr txBox="1"/>
          <p:nvPr>
            <p:ph idx="1" type="body"/>
          </p:nvPr>
        </p:nvSpPr>
        <p:spPr>
          <a:xfrm rot="5400000">
            <a:off x="1754187" y="303212"/>
            <a:ext cx="4873625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42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2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2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3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3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3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3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34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35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6"/>
          <p:cNvSpPr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6"/>
          <p:cNvSpPr/>
          <p:nvPr/>
        </p:nvSpPr>
        <p:spPr>
          <a:xfrm>
            <a:off x="990600" y="0"/>
            <a:ext cx="182563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6"/>
          <p:cNvSpPr/>
          <p:nvPr/>
        </p:nvSpPr>
        <p:spPr>
          <a:xfrm>
            <a:off x="1141413" y="0"/>
            <a:ext cx="230187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36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36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36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36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36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36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6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6"/>
          <p:cNvSpPr/>
          <p:nvPr/>
        </p:nvSpPr>
        <p:spPr>
          <a:xfrm>
            <a:off x="1323975" y="4867275"/>
            <a:ext cx="642938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6"/>
          <p:cNvSpPr/>
          <p:nvPr/>
        </p:nvSpPr>
        <p:spPr>
          <a:xfrm>
            <a:off x="1090613" y="5500688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6"/>
          <p:cNvSpPr/>
          <p:nvPr/>
        </p:nvSpPr>
        <p:spPr>
          <a:xfrm>
            <a:off x="1663700" y="5791200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6"/>
          <p:cNvSpPr/>
          <p:nvPr/>
        </p:nvSpPr>
        <p:spPr>
          <a:xfrm>
            <a:off x="1879600" y="4479925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36"/>
          <p:cNvCxnSpPr/>
          <p:nvPr/>
        </p:nvCxnSpPr>
        <p:spPr>
          <a:xfrm>
            <a:off x="9097963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36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0" type="dt"/>
          </p:nvPr>
        </p:nvSpPr>
        <p:spPr>
          <a:xfrm rot="5400000">
            <a:off x="7762875" y="1169988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1" type="ftr"/>
          </p:nvPr>
        </p:nvSpPr>
        <p:spPr>
          <a:xfrm rot="5400000">
            <a:off x="7077076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2" type="sldNum"/>
          </p:nvPr>
        </p:nvSpPr>
        <p:spPr>
          <a:xfrm>
            <a:off x="1339850" y="4929188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8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8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8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9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4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40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40"/>
          <p:cNvCxnSpPr/>
          <p:nvPr/>
        </p:nvCxnSpPr>
        <p:spPr>
          <a:xfrm>
            <a:off x="6192838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40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4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4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4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0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40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0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40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4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4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4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4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4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41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41"/>
          <p:cNvCxnSpPr/>
          <p:nvPr/>
        </p:nvCxnSpPr>
        <p:spPr>
          <a:xfrm>
            <a:off x="6192838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41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1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0" name="Google Shape;120;p41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41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1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41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32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3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" name="Google Shape;15;p32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32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32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19.png"/><Relationship Id="rId7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Relationship Id="rId5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7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2209800" y="19050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Resolution Proof Method</a:t>
            </a:r>
            <a:endParaRPr/>
          </a:p>
        </p:txBody>
      </p:sp>
      <p:sp>
        <p:nvSpPr>
          <p:cNvPr id="141" name="Google Shape;141;p1"/>
          <p:cNvSpPr txBox="1"/>
          <p:nvPr>
            <p:ph idx="1" type="subTitle"/>
          </p:nvPr>
        </p:nvSpPr>
        <p:spPr>
          <a:xfrm>
            <a:off x="2286000" y="35052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IN  PROPOSITIONAL  LOGIC</a:t>
            </a:r>
            <a:endParaRPr/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>
            <p:ph type="title"/>
          </p:nvPr>
        </p:nvSpPr>
        <p:spPr>
          <a:xfrm>
            <a:off x="457200" y="274638"/>
            <a:ext cx="7924800" cy="1249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0" u="sng"/>
              <a:t>Theorem</a:t>
            </a:r>
            <a:r>
              <a:rPr b="1" lang="en-US" sz="2790"/>
              <a:t> </a:t>
            </a:r>
            <a:br>
              <a:rPr lang="en-US" sz="2700"/>
            </a:br>
            <a:r>
              <a:rPr lang="en-US" sz="2700"/>
              <a:t>  </a:t>
            </a:r>
            <a:r>
              <a:rPr b="1" lang="en-US" sz="2430"/>
              <a:t>(based on Davis-Putman procedure)</a:t>
            </a:r>
            <a:br>
              <a:rPr b="1" lang="en-US" sz="2430"/>
            </a:br>
            <a:endParaRPr b="1" sz="2430"/>
          </a:p>
        </p:txBody>
      </p:sp>
      <p:pic>
        <p:nvPicPr>
          <p:cNvPr id="212" name="Google Shape;21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447800"/>
            <a:ext cx="8153400" cy="42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1802" y="69056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>
            <p:ph type="title"/>
          </p:nvPr>
        </p:nvSpPr>
        <p:spPr>
          <a:xfrm>
            <a:off x="457200" y="274638"/>
            <a:ext cx="80010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20"/>
              <a:t>Strategies and Refinements of Resolution</a:t>
            </a:r>
            <a:endParaRPr b="1" sz="2520"/>
          </a:p>
        </p:txBody>
      </p:sp>
      <p:sp>
        <p:nvSpPr>
          <p:cNvPr id="219" name="Google Shape;219;p11"/>
          <p:cNvSpPr txBox="1"/>
          <p:nvPr>
            <p:ph idx="1" type="body"/>
          </p:nvPr>
        </p:nvSpPr>
        <p:spPr>
          <a:xfrm>
            <a:off x="457200" y="1295400"/>
            <a:ext cx="8001000" cy="517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Strategies: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assure that all the possible clauses to be derived are generated 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try to avoid the derivation of redundant and irrelevant clauses in order to obtain the empty clause.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b="1" lang="en-US"/>
              <a:t>level-saturation</a:t>
            </a:r>
            <a:r>
              <a:rPr lang="en-US"/>
              <a:t> strategy, </a:t>
            </a:r>
            <a:r>
              <a:rPr b="1" lang="en-US"/>
              <a:t>deletion </a:t>
            </a:r>
            <a:r>
              <a:rPr lang="en-US"/>
              <a:t>strategy, </a:t>
            </a:r>
            <a:endParaRPr/>
          </a:p>
          <a:p>
            <a:pPr indent="-273049" lvl="1" marL="639763" rtl="0" algn="l">
              <a:spcBef>
                <a:spcPts val="42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    </a:t>
            </a:r>
            <a:r>
              <a:rPr b="1" lang="en-US"/>
              <a:t>set-of-support</a:t>
            </a:r>
            <a:r>
              <a:rPr lang="en-US"/>
              <a:t> strategy</a:t>
            </a:r>
            <a:endParaRPr/>
          </a:p>
          <a:p>
            <a:pPr indent="-246380" lvl="0" marL="273050" rtl="0" algn="l">
              <a:spcBef>
                <a:spcPts val="600"/>
              </a:spcBef>
              <a:spcAft>
                <a:spcPts val="0"/>
              </a:spcAft>
              <a:buSzPts val="420"/>
              <a:buNone/>
            </a:pPr>
            <a:r>
              <a:t/>
            </a:r>
            <a:endParaRPr b="1" sz="600"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Refinements</a:t>
            </a:r>
            <a:endParaRPr/>
          </a:p>
          <a:p>
            <a:pPr indent="-273049" lvl="1" marL="639763" rtl="0" algn="l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make the resolution process more efficient by imposing  restrictions on the clashing clauses</a:t>
            </a:r>
            <a:endParaRPr/>
          </a:p>
          <a:p>
            <a:pPr indent="-273049" lvl="1" marL="639763" rtl="0" algn="l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b="1" lang="en-US" sz="2200"/>
              <a:t>lock</a:t>
            </a:r>
            <a:r>
              <a:rPr b="1" i="1" lang="en-US" sz="2200"/>
              <a:t> </a:t>
            </a:r>
            <a:r>
              <a:rPr lang="en-US" sz="2200"/>
              <a:t>resolution,</a:t>
            </a:r>
            <a:r>
              <a:rPr i="1" lang="en-US" sz="2200"/>
              <a:t> </a:t>
            </a:r>
            <a:r>
              <a:rPr b="1" lang="en-US" sz="2200"/>
              <a:t>linear </a:t>
            </a:r>
            <a:r>
              <a:rPr lang="en-US" sz="2200"/>
              <a:t>resolution</a:t>
            </a:r>
            <a:r>
              <a:rPr i="1" lang="en-US" sz="2200"/>
              <a:t>,</a:t>
            </a:r>
            <a:r>
              <a:rPr b="1" i="1" lang="en-US" sz="2200"/>
              <a:t> </a:t>
            </a:r>
            <a:endParaRPr/>
          </a:p>
          <a:p>
            <a:pPr indent="-273049" lvl="1" marL="639763" rtl="0" algn="l">
              <a:spcBef>
                <a:spcPts val="44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rPr b="1" i="1" lang="en-US" sz="2200"/>
              <a:t>    </a:t>
            </a:r>
            <a:r>
              <a:rPr b="1" lang="en-US" sz="2200"/>
              <a:t>semantic </a:t>
            </a:r>
            <a:r>
              <a:rPr lang="en-US" sz="2200"/>
              <a:t>resolution</a:t>
            </a:r>
            <a:endParaRPr/>
          </a:p>
        </p:txBody>
      </p:sp>
      <p:pic>
        <p:nvPicPr>
          <p:cNvPr id="220" name="Google Shape;2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2287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>
            <p:ph type="title"/>
          </p:nvPr>
        </p:nvSpPr>
        <p:spPr>
          <a:xfrm>
            <a:off x="457200" y="274638"/>
            <a:ext cx="7467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/>
              <a:t>Remarks</a:t>
            </a:r>
            <a:endParaRPr b="1" sz="2400" u="sng"/>
          </a:p>
        </p:txBody>
      </p:sp>
      <p:sp>
        <p:nvSpPr>
          <p:cNvPr id="227" name="Google Shape;227;p12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228" name="Google Shape;22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914400"/>
            <a:ext cx="8001000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7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 txBox="1"/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Strategies of Resolution</a:t>
            </a:r>
            <a:endParaRPr b="1" sz="2800" u="sng"/>
          </a:p>
        </p:txBody>
      </p:sp>
      <p:pic>
        <p:nvPicPr>
          <p:cNvPr id="235" name="Google Shape;235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143000"/>
            <a:ext cx="8077200" cy="51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>
            <p:ph type="title"/>
          </p:nvPr>
        </p:nvSpPr>
        <p:spPr>
          <a:xfrm>
            <a:off x="457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00" u="sng"/>
              <a:t>Algorithm</a:t>
            </a:r>
            <a:r>
              <a:rPr b="1" lang="en-US" sz="2700"/>
              <a:t>:</a:t>
            </a:r>
            <a:r>
              <a:rPr b="1" i="1" lang="en-US" sz="2700"/>
              <a:t> </a:t>
            </a:r>
            <a:r>
              <a:rPr b="1" lang="en-US" sz="2790"/>
              <a:t>level-saturation-strategy</a:t>
            </a:r>
            <a:endParaRPr b="1" sz="2790"/>
          </a:p>
        </p:txBody>
      </p:sp>
      <p:pic>
        <p:nvPicPr>
          <p:cNvPr id="242" name="Google Shape;242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066800"/>
            <a:ext cx="7772400" cy="51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2580" y="699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/>
          <p:nvPr>
            <p:ph type="title"/>
          </p:nvPr>
        </p:nvSpPr>
        <p:spPr>
          <a:xfrm>
            <a:off x="457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Example 2</a:t>
            </a:r>
            <a:endParaRPr b="1" sz="2800"/>
          </a:p>
        </p:txBody>
      </p:sp>
      <p:sp>
        <p:nvSpPr>
          <p:cNvPr id="249" name="Google Shape;249;p1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250" name="Google Shape;25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0"/>
            <a:ext cx="7696200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914400"/>
            <a:ext cx="7485063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3843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/>
          <p:nvPr>
            <p:ph type="title"/>
          </p:nvPr>
        </p:nvSpPr>
        <p:spPr>
          <a:xfrm>
            <a:off x="457200" y="274638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80"/>
              <a:t>Example 2</a:t>
            </a:r>
            <a:endParaRPr sz="2700"/>
          </a:p>
        </p:txBody>
      </p:sp>
      <p:pic>
        <p:nvPicPr>
          <p:cNvPr id="258" name="Google Shape;25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914400"/>
            <a:ext cx="7485063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336646"/>
            <a:ext cx="8077200" cy="1743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1" y="3051174"/>
            <a:ext cx="4648200" cy="264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8581" y="3027081"/>
            <a:ext cx="3462048" cy="261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5522" y="5662894"/>
            <a:ext cx="8108156" cy="835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/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Example 3. Modeling reasoning</a:t>
            </a:r>
            <a:endParaRPr b="1" sz="2600"/>
          </a:p>
        </p:txBody>
      </p:sp>
      <p:pic>
        <p:nvPicPr>
          <p:cNvPr id="268" name="Google Shape;268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143000"/>
            <a:ext cx="8305800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>
            <p:ph type="title"/>
          </p:nvPr>
        </p:nvSpPr>
        <p:spPr>
          <a:xfrm>
            <a:off x="457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Lock Resolution</a:t>
            </a:r>
            <a:endParaRPr b="1" u="sng"/>
          </a:p>
        </p:txBody>
      </p:sp>
      <p:pic>
        <p:nvPicPr>
          <p:cNvPr id="275" name="Google Shape;27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43000"/>
            <a:ext cx="83058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106158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/>
          <p:nvPr>
            <p:ph type="title"/>
          </p:nvPr>
        </p:nvSpPr>
        <p:spPr>
          <a:xfrm>
            <a:off x="457200" y="274638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Theorems</a:t>
            </a:r>
            <a:r>
              <a:rPr lang="en-US"/>
              <a:t> – Lock resolution</a:t>
            </a:r>
            <a:endParaRPr/>
          </a:p>
        </p:txBody>
      </p:sp>
      <p:pic>
        <p:nvPicPr>
          <p:cNvPr id="282" name="Google Shape;28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447800"/>
            <a:ext cx="815340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69056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title"/>
          </p:nvPr>
        </p:nvSpPr>
        <p:spPr>
          <a:xfrm>
            <a:off x="457200" y="274638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Resolution Proof Method</a:t>
            </a:r>
            <a:endParaRPr b="1" u="sng"/>
          </a:p>
        </p:txBody>
      </p:sp>
      <p:sp>
        <p:nvSpPr>
          <p:cNvPr id="148" name="Google Shape;148;p2"/>
          <p:cNvSpPr txBox="1"/>
          <p:nvPr>
            <p:ph idx="1" type="body"/>
          </p:nvPr>
        </p:nvSpPr>
        <p:spPr>
          <a:xfrm>
            <a:off x="304800" y="1447800"/>
            <a:ext cx="8305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540"/>
              <a:buChar char="🞆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It was proposed by  J.A. Robinson in 1965 as a proof method for classical logics</a:t>
            </a:r>
            <a:endParaRPr/>
          </a:p>
          <a:p>
            <a:pPr indent="-250825" lvl="0" marL="273050" rtl="0" algn="l">
              <a:spcBef>
                <a:spcPts val="600"/>
              </a:spcBef>
              <a:spcAft>
                <a:spcPts val="0"/>
              </a:spcAft>
              <a:buSzPts val="350"/>
              <a:buNone/>
            </a:pPr>
            <a:r>
              <a:t/>
            </a:r>
            <a:endParaRPr b="1" sz="500"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540"/>
              <a:buChar char="🞆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Dedicated theorem provers based on resolution: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                                   </a:t>
            </a:r>
            <a:r>
              <a:rPr b="1" lang="en-US" sz="2200">
                <a:latin typeface="Tahoma"/>
                <a:ea typeface="Tahoma"/>
                <a:cs typeface="Tahoma"/>
                <a:sym typeface="Tahoma"/>
              </a:rPr>
              <a:t>OTTER, PCPROOVE, AMPHION, Jape</a:t>
            </a:r>
            <a:endParaRPr/>
          </a:p>
          <a:p>
            <a:pPr indent="-250825" lvl="0" marL="273050" rtl="0" algn="l">
              <a:spcBef>
                <a:spcPts val="600"/>
              </a:spcBef>
              <a:spcAft>
                <a:spcPts val="0"/>
              </a:spcAft>
              <a:buSzPts val="350"/>
              <a:buNone/>
            </a:pPr>
            <a:r>
              <a:t/>
            </a:r>
            <a:endParaRPr sz="500"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540"/>
              <a:buChar char="🞆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It was easily adapted to </a:t>
            </a:r>
            <a:r>
              <a:rPr i="1" lang="en-US" sz="2200">
                <a:latin typeface="Tahoma"/>
                <a:ea typeface="Tahoma"/>
                <a:cs typeface="Tahoma"/>
                <a:sym typeface="Tahoma"/>
              </a:rPr>
              <a:t>nonstandard logics</a:t>
            </a: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 (modal, temporal, many-valued, non-monotonic).</a:t>
            </a:r>
            <a:endParaRPr/>
          </a:p>
          <a:p>
            <a:pPr indent="-250825" lvl="0" marL="273050" rtl="0" algn="l">
              <a:spcBef>
                <a:spcPts val="600"/>
              </a:spcBef>
              <a:spcAft>
                <a:spcPts val="0"/>
              </a:spcAft>
              <a:buSzPts val="350"/>
              <a:buNone/>
            </a:pPr>
            <a:r>
              <a:t/>
            </a:r>
            <a:endParaRPr sz="500"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540"/>
              <a:buChar char="🞆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Its basic aim is to check the </a:t>
            </a:r>
            <a:r>
              <a:rPr b="1" i="1" lang="en-US" sz="2200">
                <a:latin typeface="Tahoma"/>
                <a:ea typeface="Tahoma"/>
                <a:cs typeface="Tahoma"/>
                <a:sym typeface="Tahoma"/>
              </a:rPr>
              <a:t>consistency/inconsistency</a:t>
            </a: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     of a set of clauses.</a:t>
            </a:r>
            <a:endParaRPr/>
          </a:p>
          <a:p>
            <a:pPr indent="-250825" lvl="0" marL="273050" rtl="0" algn="l">
              <a:spcBef>
                <a:spcPts val="600"/>
              </a:spcBef>
              <a:spcAft>
                <a:spcPts val="0"/>
              </a:spcAft>
              <a:buSzPts val="350"/>
              <a:buNone/>
            </a:pPr>
            <a:r>
              <a:t/>
            </a:r>
            <a:endParaRPr sz="500"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540"/>
              <a:buChar char="🞆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It is based on syntactic considerations =&gt; </a:t>
            </a:r>
            <a:r>
              <a:rPr b="1" i="1" lang="en-US" sz="2200">
                <a:latin typeface="Tahoma"/>
                <a:ea typeface="Tahoma"/>
                <a:cs typeface="Tahoma"/>
                <a:sym typeface="Tahoma"/>
              </a:rPr>
              <a:t>syntactic method</a:t>
            </a:r>
            <a:endParaRPr/>
          </a:p>
          <a:p>
            <a:pPr indent="-250825" lvl="0" marL="273050" rtl="0" algn="l">
              <a:spcBef>
                <a:spcPts val="600"/>
              </a:spcBef>
              <a:spcAft>
                <a:spcPts val="0"/>
              </a:spcAft>
              <a:buSzPts val="350"/>
              <a:buNone/>
            </a:pPr>
            <a:r>
              <a:t/>
            </a:r>
            <a:endParaRPr b="1" i="1" sz="500"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540"/>
              <a:buChar char="🞆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1" lang="en-US" sz="2200">
                <a:latin typeface="Tahoma"/>
                <a:ea typeface="Tahoma"/>
                <a:cs typeface="Tahoma"/>
                <a:sym typeface="Tahoma"/>
              </a:rPr>
              <a:t>validity</a:t>
            </a: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 of a formula </a:t>
            </a:r>
            <a:r>
              <a:rPr b="1" lang="en-US" sz="2200">
                <a:latin typeface="Tahoma"/>
                <a:ea typeface="Tahoma"/>
                <a:cs typeface="Tahoma"/>
                <a:sym typeface="Tahoma"/>
              </a:rPr>
              <a:t>is proved by contradiction</a:t>
            </a: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=&gt; 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rPr b="1" i="1" lang="en-US" sz="2200">
                <a:latin typeface="Tahoma"/>
                <a:ea typeface="Tahoma"/>
                <a:cs typeface="Tahoma"/>
                <a:sym typeface="Tahoma"/>
              </a:rPr>
              <a:t>                                                     </a:t>
            </a: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=&gt;</a:t>
            </a:r>
            <a:r>
              <a:rPr b="1" i="1" lang="en-US" sz="2200">
                <a:latin typeface="Tahoma"/>
                <a:ea typeface="Tahoma"/>
                <a:cs typeface="Tahoma"/>
                <a:sym typeface="Tahoma"/>
              </a:rPr>
              <a:t> refutation method</a:t>
            </a:r>
            <a:endParaRPr/>
          </a:p>
          <a:p>
            <a:pPr indent="-175260" lvl="0" marL="273050" rtl="0" algn="l"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sz="22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9" name="Google Shape;1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17477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/>
          <p:nvPr>
            <p:ph type="title"/>
          </p:nvPr>
        </p:nvSpPr>
        <p:spPr>
          <a:xfrm>
            <a:off x="457200" y="533400"/>
            <a:ext cx="7467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/>
              <a:t>Remarks</a:t>
            </a:r>
            <a:br>
              <a:rPr lang="en-US" sz="2700" u="sng"/>
            </a:br>
            <a:endParaRPr sz="2700" u="sng"/>
          </a:p>
        </p:txBody>
      </p:sp>
      <p:sp>
        <p:nvSpPr>
          <p:cNvPr id="289" name="Google Shape;289;p20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290" name="Google Shape;2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95400"/>
            <a:ext cx="8229600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64293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/>
          <p:nvPr>
            <p:ph type="title"/>
          </p:nvPr>
        </p:nvSpPr>
        <p:spPr>
          <a:xfrm>
            <a:off x="457200" y="274638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Example 4</a:t>
            </a:r>
            <a:endParaRPr b="1" sz="2600"/>
          </a:p>
        </p:txBody>
      </p:sp>
      <p:pic>
        <p:nvPicPr>
          <p:cNvPr id="297" name="Google Shape;2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838200"/>
            <a:ext cx="78486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299" name="Google Shape;29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371600"/>
            <a:ext cx="8077200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66087" y="140493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/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/>
              <a:t>Example 5</a:t>
            </a:r>
            <a:endParaRPr b="1" sz="2600" u="sng"/>
          </a:p>
        </p:txBody>
      </p:sp>
      <p:pic>
        <p:nvPicPr>
          <p:cNvPr id="306" name="Google Shape;306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0"/>
            <a:ext cx="80010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"/>
          <p:cNvSpPr txBox="1"/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Examples</a:t>
            </a:r>
            <a:r>
              <a:rPr lang="en-US" sz="2800"/>
              <a:t> (Homework)</a:t>
            </a:r>
            <a:endParaRPr sz="2800"/>
          </a:p>
        </p:txBody>
      </p:sp>
      <p:sp>
        <p:nvSpPr>
          <p:cNvPr id="313" name="Google Shape;313;p23"/>
          <p:cNvSpPr txBox="1"/>
          <p:nvPr>
            <p:ph idx="1" type="body"/>
          </p:nvPr>
        </p:nvSpPr>
        <p:spPr>
          <a:xfrm>
            <a:off x="381000" y="1600200"/>
            <a:ext cx="75438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314" name="Google Shape;31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19200"/>
            <a:ext cx="762000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/>
          <p:nvPr>
            <p:ph type="title"/>
          </p:nvPr>
        </p:nvSpPr>
        <p:spPr>
          <a:xfrm>
            <a:off x="457200" y="274638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Linear Resolution </a:t>
            </a:r>
            <a:r>
              <a:rPr lang="en-US" sz="2800"/>
              <a:t>(Loveland 1971)</a:t>
            </a:r>
            <a:endParaRPr sz="2800"/>
          </a:p>
        </p:txBody>
      </p:sp>
      <p:pic>
        <p:nvPicPr>
          <p:cNvPr id="321" name="Google Shape;32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990600"/>
            <a:ext cx="7086600" cy="5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160337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Theoretical results</a:t>
            </a:r>
            <a:endParaRPr b="1" sz="2600"/>
          </a:p>
        </p:txBody>
      </p:sp>
      <p:sp>
        <p:nvSpPr>
          <p:cNvPr id="328" name="Google Shape;328;p2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329" name="Google Shape;3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143000"/>
            <a:ext cx="777240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9887" y="64293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"/>
          <p:cNvSpPr txBox="1"/>
          <p:nvPr>
            <p:ph type="title"/>
          </p:nvPr>
        </p:nvSpPr>
        <p:spPr>
          <a:xfrm>
            <a:off x="457200" y="274638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u="sng"/>
              <a:t>Special cases of linear resolution</a:t>
            </a:r>
            <a:br>
              <a:rPr b="1" lang="en-US" sz="2700" u="sng"/>
            </a:br>
            <a:endParaRPr b="1" sz="2700" u="sng"/>
          </a:p>
        </p:txBody>
      </p:sp>
      <p:pic>
        <p:nvPicPr>
          <p:cNvPr id="336" name="Google Shape;336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66800"/>
            <a:ext cx="7696200" cy="48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/>
          <p:nvPr>
            <p:ph type="title"/>
          </p:nvPr>
        </p:nvSpPr>
        <p:spPr>
          <a:xfrm>
            <a:off x="457200" y="274638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Theoretical results</a:t>
            </a:r>
            <a:endParaRPr b="1" sz="2600"/>
          </a:p>
        </p:txBody>
      </p:sp>
      <p:pic>
        <p:nvPicPr>
          <p:cNvPr id="343" name="Google Shape;343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0"/>
            <a:ext cx="8001000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"/>
          <p:cNvSpPr txBox="1"/>
          <p:nvPr>
            <p:ph type="title"/>
          </p:nvPr>
        </p:nvSpPr>
        <p:spPr>
          <a:xfrm>
            <a:off x="487960" y="228600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Theoretical results</a:t>
            </a:r>
            <a:endParaRPr sz="2600"/>
          </a:p>
        </p:txBody>
      </p:sp>
      <p:sp>
        <p:nvSpPr>
          <p:cNvPr id="350" name="Google Shape;350;p28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351" name="Google Shape;3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90600"/>
            <a:ext cx="8229600" cy="472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99218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"/>
          <p:cNvSpPr txBox="1"/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Example 6</a:t>
            </a:r>
            <a:endParaRPr b="1" sz="2600"/>
          </a:p>
        </p:txBody>
      </p:sp>
      <p:pic>
        <p:nvPicPr>
          <p:cNvPr id="358" name="Google Shape;358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95400"/>
            <a:ext cx="7620000" cy="4751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704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457200" y="304800"/>
            <a:ext cx="7696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/>
              <a:t>DECISION PROBLEMS</a:t>
            </a:r>
            <a:r>
              <a:rPr lang="en-US" sz="2200"/>
              <a:t> </a:t>
            </a:r>
            <a:r>
              <a:rPr b="1" lang="en-US" sz="2200"/>
              <a:t>IN</a:t>
            </a:r>
            <a:br>
              <a:rPr lang="en-US" sz="2200"/>
            </a:br>
            <a:r>
              <a:rPr lang="en-US" sz="2200"/>
              <a:t>	        </a:t>
            </a:r>
            <a:r>
              <a:rPr b="1" lang="en-US" sz="2200" u="sng"/>
              <a:t> PROPOSITIONAL/PREDICATE LOGIC</a:t>
            </a:r>
            <a:endParaRPr/>
          </a:p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156" name="Google Shape;15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057400"/>
            <a:ext cx="77724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0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366" name="Google Shape;3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04800"/>
            <a:ext cx="83058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/>
          <p:nvPr>
            <p:ph type="title"/>
          </p:nvPr>
        </p:nvSpPr>
        <p:spPr>
          <a:xfrm>
            <a:off x="457200" y="274638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80" u="sng"/>
              <a:t>Example 8</a:t>
            </a:r>
            <a:r>
              <a:rPr b="1" lang="en-US" sz="2880"/>
              <a:t>. Modeling reasoning</a:t>
            </a:r>
            <a:endParaRPr sz="2700"/>
          </a:p>
        </p:txBody>
      </p:sp>
      <p:pic>
        <p:nvPicPr>
          <p:cNvPr id="372" name="Google Shape;372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19200"/>
            <a:ext cx="807720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736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457200" y="274638"/>
            <a:ext cx="79248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00" u="sng"/>
              <a:t>Resolution method </a:t>
            </a:r>
            <a:br>
              <a:rPr b="1" i="1" lang="en-US" sz="2700"/>
            </a:br>
            <a:r>
              <a:rPr b="1" i="1" lang="en-US" sz="2700"/>
              <a:t>- </a:t>
            </a:r>
            <a:r>
              <a:rPr b="1" lang="en-US" sz="2700"/>
              <a:t>formal system for propositional logic -</a:t>
            </a:r>
            <a:endParaRPr sz="2700"/>
          </a:p>
        </p:txBody>
      </p:sp>
      <p:pic>
        <p:nvPicPr>
          <p:cNvPr id="163" name="Google Shape;16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447800"/>
            <a:ext cx="76200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6087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457200" y="274638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Definitions</a:t>
            </a:r>
            <a:endParaRPr b="1" u="sng"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171" name="Google Shape;1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143000"/>
            <a:ext cx="7848600" cy="5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736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457200" y="274638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00" u="sng"/>
              <a:t>Algorithm</a:t>
            </a:r>
            <a:r>
              <a:rPr b="1" lang="en-US" sz="2700" u="sng"/>
              <a:t>:</a:t>
            </a:r>
            <a:r>
              <a:rPr b="1" i="1" lang="en-US" sz="2700"/>
              <a:t> </a:t>
            </a:r>
            <a:r>
              <a:rPr b="1" lang="en-US" sz="2970"/>
              <a:t>propositional_resolution</a:t>
            </a:r>
            <a:br>
              <a:rPr b="1" lang="en-US" sz="2970"/>
            </a:br>
            <a:endParaRPr b="1" sz="2970"/>
          </a:p>
        </p:txBody>
      </p:sp>
      <p:pic>
        <p:nvPicPr>
          <p:cNvPr id="178" name="Google Shape;17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19200"/>
            <a:ext cx="7391400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5800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457200" y="274638"/>
            <a:ext cx="7467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Theorems</a:t>
            </a:r>
            <a:endParaRPr b="1"/>
          </a:p>
        </p:txBody>
      </p:sp>
      <p:pic>
        <p:nvPicPr>
          <p:cNvPr id="185" name="Google Shape;18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76400"/>
            <a:ext cx="807720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9088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381000" y="274638"/>
            <a:ext cx="80772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/>
              <a:t>Resolution</a:t>
            </a:r>
            <a:r>
              <a:rPr lang="en-US" sz="2700"/>
              <a:t> - </a:t>
            </a:r>
            <a:r>
              <a:rPr b="1" lang="en-US" sz="2700"/>
              <a:t>a refutation Proof method </a:t>
            </a:r>
            <a:endParaRPr b="1" sz="2700"/>
          </a:p>
        </p:txBody>
      </p:sp>
      <p:pic>
        <p:nvPicPr>
          <p:cNvPr id="193" name="Google Shape;19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0"/>
            <a:ext cx="784860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2287" y="9088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type="title"/>
          </p:nvPr>
        </p:nvSpPr>
        <p:spPr>
          <a:xfrm>
            <a:off x="457200" y="274638"/>
            <a:ext cx="7467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80" u="sng"/>
              <a:t>Example 1</a:t>
            </a:r>
            <a:endParaRPr sz="2700"/>
          </a:p>
        </p:txBody>
      </p:sp>
      <p:pic>
        <p:nvPicPr>
          <p:cNvPr id="200" name="Google Shape;2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712" y="2895600"/>
            <a:ext cx="8229600" cy="579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712" y="685800"/>
            <a:ext cx="7685088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3475046"/>
            <a:ext cx="3414713" cy="844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60789" y="3455553"/>
            <a:ext cx="4022505" cy="844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39912" y="4270611"/>
            <a:ext cx="5029200" cy="935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3400" y="5486400"/>
            <a:ext cx="8141837" cy="847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142287" y="9088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el">
    <a:dk1>
      <a:srgbClr val="000000"/>
    </a:dk1>
    <a:lt1>
      <a:srgbClr val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2017-11-14T13:30:18Z</dcterms:created>
  <dc:creator>LEN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