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Tahom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p4h4VJq9FaTKomfuxArPKUSid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" type="body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4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2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0" name="Google Shape;30;p25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31" name="Google Shape;31;p25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25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33" name="Google Shape;33;p25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34" name="Google Shape;34;p25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25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6" name="Google Shape;36;p25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" name="Google Shape;37;p25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" name="Google Shape;38;p25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9" name="Google Shape;39;p25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3" name="Google Shape;53;p27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4" name="Google Shape;54;p27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0" name="Google Shape;60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1" name="Google Shape;61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2" name="Google Shape;62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78" name="Google Shape;78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23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23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23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23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23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2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title"/>
          </p:nvPr>
        </p:nvSpPr>
        <p:spPr>
          <a:xfrm>
            <a:off x="1150938" y="9144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Resolution in predicate Logic</a:t>
            </a:r>
            <a:br>
              <a:rPr lang="en-US" sz="4000"/>
            </a:br>
            <a:endParaRPr sz="4000"/>
          </a:p>
        </p:txBody>
      </p:sp>
      <p:sp>
        <p:nvSpPr>
          <p:cNvPr id="112" name="Google Shape;112;p1"/>
          <p:cNvSpPr txBox="1"/>
          <p:nvPr>
            <p:ph idx="1" type="body"/>
          </p:nvPr>
        </p:nvSpPr>
        <p:spPr>
          <a:xfrm>
            <a:off x="304800" y="1981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b="1" i="1" lang="en-US" sz="2400"/>
              <a:t>Normal forms of predicate (first-order) formulas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40"/>
              </a:spcBef>
              <a:spcAft>
                <a:spcPts val="0"/>
              </a:spcAft>
              <a:buSzPts val="1210"/>
              <a:buChar char="■"/>
            </a:pPr>
            <a:r>
              <a:rPr b="1" lang="en-US" sz="2200"/>
              <a:t>prenex, Skolem, clausal normal forms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b="1" i="1" lang="en-US" sz="2400"/>
              <a:t>Substitutions and unifiers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b="1" i="1" lang="en-US" sz="2400"/>
              <a:t>Resolution formal system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b="1" i="1" lang="en-US" sz="2400"/>
              <a:t>Refinements of predicate resolution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i="1" sz="2400"/>
          </a:p>
        </p:txBody>
      </p:sp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1150938" y="214313"/>
            <a:ext cx="7793037" cy="1309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3</a:t>
            </a:r>
            <a:endParaRPr/>
          </a:p>
        </p:txBody>
      </p:sp>
      <p:pic>
        <p:nvPicPr>
          <p:cNvPr id="179" name="Google Shape;17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81200"/>
            <a:ext cx="73152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1150938" y="214313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/>
              <a:t>Algorithm for computing the mgu of two literals </a:t>
            </a:r>
            <a:br>
              <a:rPr b="1" lang="en-US" sz="2000"/>
            </a:br>
            <a:endParaRPr b="1" sz="2000"/>
          </a:p>
        </p:txBody>
      </p:sp>
      <p:pic>
        <p:nvPicPr>
          <p:cNvPr id="186" name="Google Shape;18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55249"/>
            <a:ext cx="800100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838200" y="214313"/>
            <a:ext cx="8105775" cy="54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4</a:t>
            </a:r>
            <a:endParaRPr/>
          </a:p>
        </p:txBody>
      </p:sp>
      <p:pic>
        <p:nvPicPr>
          <p:cNvPr id="193" name="Google Shape;19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38200"/>
            <a:ext cx="77724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838200" y="214313"/>
            <a:ext cx="8105775" cy="54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5</a:t>
            </a:r>
            <a:endParaRPr/>
          </a:p>
        </p:txBody>
      </p:sp>
      <p:pic>
        <p:nvPicPr>
          <p:cNvPr id="200" name="Google Shape;200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914400"/>
            <a:ext cx="807720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838200" y="214313"/>
            <a:ext cx="8105775" cy="1081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haroni"/>
                <a:ea typeface="Aharoni"/>
                <a:cs typeface="Aharoni"/>
                <a:sym typeface="Aharoni"/>
              </a:rPr>
              <a:t>Predicate resolution </a:t>
            </a:r>
            <a:br>
              <a:rPr lang="en-US" sz="2800">
                <a:latin typeface="Aharoni"/>
                <a:ea typeface="Aharoni"/>
                <a:cs typeface="Aharoni"/>
                <a:sym typeface="Aharoni"/>
              </a:rPr>
            </a:br>
            <a:r>
              <a:rPr lang="en-US" sz="2800">
                <a:latin typeface="Aharoni"/>
                <a:ea typeface="Aharoni"/>
                <a:cs typeface="Aharoni"/>
                <a:sym typeface="Aharoni"/>
              </a:rPr>
              <a:t>		- </a:t>
            </a:r>
            <a:r>
              <a:rPr lang="en-US" sz="2800" u="sng">
                <a:latin typeface="Aharoni"/>
                <a:ea typeface="Aharoni"/>
                <a:cs typeface="Aharoni"/>
                <a:sym typeface="Aharoni"/>
              </a:rPr>
              <a:t>formal (axiomatic system) </a:t>
            </a:r>
            <a:r>
              <a:rPr lang="en-US" sz="2800">
                <a:latin typeface="Aharoni"/>
                <a:ea typeface="Aharoni"/>
                <a:cs typeface="Aharoni"/>
                <a:sym typeface="Aharoni"/>
              </a:rPr>
              <a:t>-</a:t>
            </a:r>
            <a:endParaRPr/>
          </a:p>
        </p:txBody>
      </p:sp>
      <p:pic>
        <p:nvPicPr>
          <p:cNvPr id="207" name="Google Shape;20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71600"/>
            <a:ext cx="79248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title"/>
          </p:nvPr>
        </p:nvSpPr>
        <p:spPr>
          <a:xfrm>
            <a:off x="762000" y="214313"/>
            <a:ext cx="8181975" cy="623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Definitions</a:t>
            </a:r>
            <a:endParaRPr/>
          </a:p>
        </p:txBody>
      </p:sp>
      <p:pic>
        <p:nvPicPr>
          <p:cNvPr id="214" name="Google Shape;214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914400"/>
            <a:ext cx="8153400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1150938" y="214313"/>
            <a:ext cx="7793037" cy="54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Algorithm:</a:t>
            </a:r>
            <a:r>
              <a:rPr b="1" lang="en-US" sz="2200"/>
              <a:t> </a:t>
            </a:r>
            <a:r>
              <a:rPr b="1" i="1" lang="en-US" sz="2200"/>
              <a:t>Predicate Resolution</a:t>
            </a:r>
            <a:endParaRPr/>
          </a:p>
        </p:txBody>
      </p:sp>
      <p:pic>
        <p:nvPicPr>
          <p:cNvPr id="221" name="Google Shape;22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14400"/>
            <a:ext cx="762000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914400" y="214313"/>
            <a:ext cx="8029575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Theoretical results</a:t>
            </a:r>
            <a:endParaRPr/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229" name="Google Shape;2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43000"/>
            <a:ext cx="76962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304800" y="183357"/>
            <a:ext cx="77930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6</a:t>
            </a:r>
            <a:endParaRPr/>
          </a:p>
        </p:txBody>
      </p:sp>
      <p:pic>
        <p:nvPicPr>
          <p:cNvPr id="236" name="Google Shape;23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762000"/>
            <a:ext cx="74676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838200" y="228600"/>
            <a:ext cx="8105775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7</a:t>
            </a:r>
            <a:endParaRPr/>
          </a:p>
        </p:txBody>
      </p:sp>
      <p:pic>
        <p:nvPicPr>
          <p:cNvPr id="243" name="Google Shape;24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93580"/>
            <a:ext cx="800100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1150938" y="214313"/>
            <a:ext cx="7793037" cy="54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Prenex normal form</a:t>
            </a:r>
            <a:endParaRPr/>
          </a:p>
        </p:txBody>
      </p:sp>
      <p:pic>
        <p:nvPicPr>
          <p:cNvPr id="119" name="Google Shape;11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838200"/>
            <a:ext cx="807720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1150938" y="381000"/>
            <a:ext cx="77930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8</a:t>
            </a:r>
            <a:endParaRPr/>
          </a:p>
        </p:txBody>
      </p:sp>
      <p:pic>
        <p:nvPicPr>
          <p:cNvPr id="250" name="Google Shape;25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43000"/>
            <a:ext cx="74676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762000" y="214313"/>
            <a:ext cx="8181975" cy="54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8 (contd.)</a:t>
            </a:r>
            <a:endParaRPr/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258" name="Google Shape;2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951012"/>
            <a:ext cx="792480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title"/>
          </p:nvPr>
        </p:nvSpPr>
        <p:spPr>
          <a:xfrm>
            <a:off x="838200" y="214313"/>
            <a:ext cx="8105775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8(contd.)</a:t>
            </a:r>
            <a:endParaRPr sz="2800"/>
          </a:p>
        </p:txBody>
      </p: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267" name="Google Shape;2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68363"/>
            <a:ext cx="800100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1038225" y="762000"/>
            <a:ext cx="8105775" cy="1081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Extraction of quantifiers</a:t>
            </a:r>
            <a:br>
              <a:rPr b="1" lang="en-US" sz="2800"/>
            </a:br>
            <a:r>
              <a:rPr b="1" lang="en-US" sz="2800"/>
              <a:t>                                 in front of the formula</a:t>
            </a:r>
            <a:br>
              <a:rPr lang="en-US" sz="2800"/>
            </a:br>
            <a:endParaRPr sz="2800"/>
          </a:p>
        </p:txBody>
      </p:sp>
      <p:pic>
        <p:nvPicPr>
          <p:cNvPr id="126" name="Google Shape;12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81200"/>
            <a:ext cx="77724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1350963" y="0"/>
            <a:ext cx="7793037" cy="700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Skolem and clausal normal forms</a:t>
            </a:r>
            <a:endParaRPr/>
          </a:p>
        </p:txBody>
      </p:sp>
      <p:pic>
        <p:nvPicPr>
          <p:cNvPr id="133" name="Google Shape;13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868375"/>
            <a:ext cx="8153400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1150938" y="214313"/>
            <a:ext cx="7793037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Theoretical results</a:t>
            </a:r>
            <a:endParaRPr/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43000"/>
            <a:ext cx="7924800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227013" y="214313"/>
            <a:ext cx="8181975" cy="395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1</a:t>
            </a:r>
            <a:r>
              <a:rPr lang="en-US" sz="2800"/>
              <a:t> </a:t>
            </a:r>
            <a:r>
              <a:rPr lang="en-US" sz="2000"/>
              <a:t>Transform into normal forms the formula: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639763"/>
            <a:ext cx="51244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43000"/>
            <a:ext cx="838200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762000" y="214313"/>
            <a:ext cx="8181975" cy="623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2</a:t>
            </a:r>
            <a:endParaRPr/>
          </a:p>
        </p:txBody>
      </p:sp>
      <p:pic>
        <p:nvPicPr>
          <p:cNvPr id="157" name="Google Shape;15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14400"/>
            <a:ext cx="784860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1150938" y="214313"/>
            <a:ext cx="77930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Substitutions</a:t>
            </a:r>
            <a:endParaRPr/>
          </a:p>
        </p:txBody>
      </p:sp>
      <p:pic>
        <p:nvPicPr>
          <p:cNvPr id="164" name="Google Shape;16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14400"/>
            <a:ext cx="792480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1150938" y="214313"/>
            <a:ext cx="7793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Substitutions and unifiers</a:t>
            </a:r>
            <a:endParaRPr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25" y="975550"/>
            <a:ext cx="8001000" cy="556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2017-11-03T20:27:27Z</dcterms:created>
  <dc:creator>Iulian Lupea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