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Century Schoolbook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OTWFHI5luaW6jEmQpKJcN7yn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enturySchoolbook-bold.fntdata"/><Relationship Id="rId41" Type="http://schemas.openxmlformats.org/officeDocument/2006/relationships/font" Target="fonts/CenturySchoolbook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Schoolbook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Schoolbook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7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37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7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37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3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37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7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7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7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7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0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0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0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40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0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0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4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0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0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0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0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40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2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2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4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4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4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4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4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4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4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4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4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4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4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45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5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5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6" name="Google Shape;116;p45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36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3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3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44.png"/><Relationship Id="rId7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2.png"/><Relationship Id="rId6" Type="http://schemas.openxmlformats.org/officeDocument/2006/relationships/image" Target="../media/image40.png"/><Relationship Id="rId7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2057400" y="2209800"/>
            <a:ext cx="6629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LOGIC Circuits</a:t>
            </a:r>
            <a:endParaRPr sz="3600"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2209800" y="1600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4000">
                <a:solidFill>
                  <a:srgbClr val="3667C4"/>
                </a:solidFill>
              </a:rPr>
              <a:t>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Combinational circuits</a:t>
            </a:r>
            <a:endParaRPr b="1" sz="2600"/>
          </a:p>
        </p:txBody>
      </p:sp>
      <p:pic>
        <p:nvPicPr>
          <p:cNvPr id="203" name="Google Shape;20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077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422694" y="629728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/>
              <a:t>Examples </a:t>
            </a:r>
            <a:r>
              <a:rPr b="1" lang="en-US" sz="2700"/>
              <a:t>of useful combinational circuits</a:t>
            </a:r>
            <a:br>
              <a:rPr b="1" i="1" lang="en-US" sz="2700"/>
            </a:br>
            <a:endParaRPr sz="2700"/>
          </a:p>
        </p:txBody>
      </p:sp>
      <p:pic>
        <p:nvPicPr>
          <p:cNvPr id="210" name="Google Shape;21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0010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Example 4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5</a:t>
            </a:r>
            <a:r>
              <a:rPr b="1" lang="en-US" sz="2600"/>
              <a:t>. Full Adder</a:t>
            </a:r>
            <a:endParaRPr b="1" sz="2600"/>
          </a:p>
        </p:txBody>
      </p:sp>
      <p:pic>
        <p:nvPicPr>
          <p:cNvPr id="225" name="Google Shape;22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620000" cy="51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5</a:t>
            </a:r>
            <a:r>
              <a:rPr b="1" lang="en-US" sz="2600"/>
              <a:t>. Full Adder (contd.)</a:t>
            </a:r>
            <a:endParaRPr sz="2600"/>
          </a:p>
        </p:txBody>
      </p:sp>
      <p:sp>
        <p:nvSpPr>
          <p:cNvPr id="232" name="Google Shape;232;p14"/>
          <p:cNvSpPr txBox="1"/>
          <p:nvPr>
            <p:ph idx="1" type="body"/>
          </p:nvPr>
        </p:nvSpPr>
        <p:spPr>
          <a:xfrm>
            <a:off x="457200" y="16002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5</a:t>
            </a:r>
            <a:r>
              <a:rPr b="1" lang="en-US" sz="2600"/>
              <a:t>. Full Adder (contd.)</a:t>
            </a:r>
            <a:endParaRPr sz="2600"/>
          </a:p>
        </p:txBody>
      </p:sp>
      <p:pic>
        <p:nvPicPr>
          <p:cNvPr id="240" name="Google Shape;24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391400" cy="375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6</a:t>
            </a:r>
            <a:r>
              <a:rPr b="1" lang="en-US" sz="2880"/>
              <a:t>. </a:t>
            </a:r>
            <a:r>
              <a:rPr b="1" i="1" lang="en-US" sz="2880"/>
              <a:t>n</a:t>
            </a:r>
            <a:r>
              <a:rPr b="1" lang="en-US" sz="2880"/>
              <a:t> - bit parallel adder </a:t>
            </a:r>
            <a:br>
              <a:rPr b="1" lang="en-US" sz="2160"/>
            </a:br>
            <a:endParaRPr sz="2700"/>
          </a:p>
        </p:txBody>
      </p:sp>
      <p:pic>
        <p:nvPicPr>
          <p:cNvPr id="247" name="Google Shape;24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7696200" cy="499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6</a:t>
            </a:r>
            <a:r>
              <a:rPr b="1" lang="en-US" sz="2880"/>
              <a:t>. </a:t>
            </a:r>
            <a:r>
              <a:rPr b="1" i="1" lang="en-US" sz="2880"/>
              <a:t>n</a:t>
            </a:r>
            <a:r>
              <a:rPr b="1" lang="en-US" sz="2880"/>
              <a:t> - bit parallel adder (contd.) </a:t>
            </a:r>
            <a:br>
              <a:rPr b="1" lang="en-US" sz="2160"/>
            </a:br>
            <a:endParaRPr sz="2700"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9248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Example 7</a:t>
            </a:r>
            <a:r>
              <a:rPr b="1" lang="en-US" sz="3200"/>
              <a:t>. Full Subtractor</a:t>
            </a:r>
            <a:endParaRPr/>
          </a:p>
        </p:txBody>
      </p:sp>
      <p:pic>
        <p:nvPicPr>
          <p:cNvPr id="262" name="Google Shape;26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7</a:t>
            </a:r>
            <a:r>
              <a:rPr b="1" lang="en-US" sz="2800"/>
              <a:t>. Full Subtractor (contd.)</a:t>
            </a:r>
            <a:endParaRPr/>
          </a:p>
        </p:txBody>
      </p:sp>
      <p:pic>
        <p:nvPicPr>
          <p:cNvPr id="269" name="Google Shape;26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75438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HAPPY NEW YEAR!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838200"/>
            <a:ext cx="57054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457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7</a:t>
            </a:r>
            <a:r>
              <a:rPr b="1" lang="en-US" sz="2880"/>
              <a:t>. Full Subtractor (contd.)</a:t>
            </a:r>
            <a:endParaRPr sz="2700"/>
          </a:p>
        </p:txBody>
      </p:sp>
      <p:pic>
        <p:nvPicPr>
          <p:cNvPr id="276" name="Google Shape;27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696200" cy="442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8</a:t>
            </a:r>
            <a:r>
              <a:rPr b="1" lang="en-US" sz="2880"/>
              <a:t>. </a:t>
            </a:r>
            <a:r>
              <a:rPr b="1" i="1" lang="en-US" sz="2880"/>
              <a:t>n</a:t>
            </a:r>
            <a:r>
              <a:rPr b="1" lang="en-US" sz="2880"/>
              <a:t> - bit parallel subtractor</a:t>
            </a:r>
            <a:br>
              <a:rPr b="1" lang="en-US" sz="2160"/>
            </a:br>
            <a:endParaRPr sz="2700"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304800" y="2286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8</a:t>
            </a:r>
            <a:r>
              <a:rPr b="1" lang="en-US" sz="2600"/>
              <a:t>. </a:t>
            </a:r>
            <a:r>
              <a:rPr b="1" i="1" lang="en-US" sz="2600"/>
              <a:t>n</a:t>
            </a:r>
            <a:r>
              <a:rPr b="1" lang="en-US" sz="2600"/>
              <a:t> - bit parallel subtractor (contd.) </a:t>
            </a:r>
            <a:br>
              <a:rPr b="1" lang="en-US" sz="2600"/>
            </a:br>
            <a:endParaRPr sz="2600"/>
          </a:p>
        </p:txBody>
      </p:sp>
      <p:pic>
        <p:nvPicPr>
          <p:cNvPr id="291" name="Google Shape;29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153400" cy="3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9</a:t>
            </a:r>
            <a:r>
              <a:rPr b="1" lang="en-US" sz="2600"/>
              <a:t>. Encoder</a:t>
            </a:r>
            <a:endParaRPr b="1" sz="2600"/>
          </a:p>
        </p:txBody>
      </p:sp>
      <p:pic>
        <p:nvPicPr>
          <p:cNvPr id="298" name="Google Shape;29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1534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9</a:t>
            </a:r>
            <a:r>
              <a:rPr b="1" lang="en-US" sz="2600"/>
              <a:t>. Encoder (contd.)</a:t>
            </a:r>
            <a:endParaRPr sz="2600"/>
          </a:p>
        </p:txBody>
      </p:sp>
      <p:pic>
        <p:nvPicPr>
          <p:cNvPr id="305" name="Google Shape;30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0010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457200" y="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10</a:t>
            </a:r>
            <a:r>
              <a:rPr b="1" lang="en-US" sz="2600"/>
              <a:t>. Decoder</a:t>
            </a:r>
            <a:endParaRPr sz="2600"/>
          </a:p>
        </p:txBody>
      </p:sp>
      <p:pic>
        <p:nvPicPr>
          <p:cNvPr id="312" name="Google Shape;31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772400" cy="515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0" u="sng"/>
              <a:t>Example 10</a:t>
            </a:r>
            <a:r>
              <a:rPr b="1" lang="en-US" sz="2880"/>
              <a:t>. Decoder (contd.)</a:t>
            </a:r>
            <a:endParaRPr sz="2700"/>
          </a:p>
        </p:txBody>
      </p:sp>
      <p:pic>
        <p:nvPicPr>
          <p:cNvPr id="319" name="Google Shape;31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7467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Example 11</a:t>
            </a:r>
            <a:r>
              <a:rPr lang="en-US"/>
              <a:t>.     </a:t>
            </a:r>
            <a:r>
              <a:rPr b="1" lang="en-US"/>
              <a:t>7 segments Circuit</a:t>
            </a:r>
            <a:endParaRPr/>
          </a:p>
        </p:txBody>
      </p:sp>
      <p:pic>
        <p:nvPicPr>
          <p:cNvPr id="326" name="Google Shape;32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1534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457200" y="0"/>
            <a:ext cx="7467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Example 11</a:t>
            </a:r>
            <a:r>
              <a:rPr lang="en-US"/>
              <a:t>. </a:t>
            </a:r>
            <a:r>
              <a:rPr b="1" lang="en-US"/>
              <a:t>7 segments Circuit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228600" y="533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/>
              <a:t>Example 12. </a:t>
            </a:r>
            <a:r>
              <a:rPr b="1" lang="en-US" sz="2000"/>
              <a:t>Implement the Logic Circuit for </a:t>
            </a:r>
            <a:r>
              <a:rPr b="1" i="1" lang="en-US" sz="2000"/>
              <a:t>S</a:t>
            </a:r>
            <a:r>
              <a:rPr b="1" baseline="-25000" i="1" lang="en-US" sz="2000"/>
              <a:t>3</a:t>
            </a:r>
            <a:r>
              <a:rPr b="1" i="1" lang="en-US" sz="2000"/>
              <a:t> </a:t>
            </a:r>
            <a:br>
              <a:rPr b="1" i="1" lang="en-US" sz="2000"/>
            </a:br>
            <a:r>
              <a:rPr b="1" i="1" lang="en-US" sz="2000"/>
              <a:t>				</a:t>
            </a:r>
            <a:r>
              <a:rPr b="1" lang="en-US" sz="2000"/>
              <a:t>using only </a:t>
            </a:r>
            <a:r>
              <a:rPr b="1" lang="en-US" sz="2000" u="sng"/>
              <a:t>NAND</a:t>
            </a:r>
            <a:r>
              <a:rPr b="1" lang="en-US" sz="2000"/>
              <a:t> gates </a:t>
            </a:r>
            <a:br>
              <a:rPr b="1" lang="en-US" sz="2000"/>
            </a:br>
            <a:endParaRPr b="1" sz="2000"/>
          </a:p>
        </p:txBody>
      </p:sp>
      <p:pic>
        <p:nvPicPr>
          <p:cNvPr id="341" name="Google Shape;3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2296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Logic Circuits</a:t>
            </a:r>
            <a:endParaRPr b="1" u="sng"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7848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81000" y="105934"/>
            <a:ext cx="7467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12(contd.)</a:t>
            </a:r>
            <a:endParaRPr sz="2400"/>
          </a:p>
        </p:txBody>
      </p:sp>
      <p:sp>
        <p:nvSpPr>
          <p:cNvPr id="348" name="Google Shape;348;p30"/>
          <p:cNvSpPr/>
          <p:nvPr/>
        </p:nvSpPr>
        <p:spPr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664" y="4191001"/>
            <a:ext cx="1330566" cy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0"/>
          <p:cNvSpPr/>
          <p:nvPr/>
        </p:nvSpPr>
        <p:spPr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379" y="4648200"/>
            <a:ext cx="146304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4172311"/>
            <a:ext cx="4553132" cy="253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636" y="607154"/>
            <a:ext cx="7304328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228600" y="5751"/>
            <a:ext cx="7467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/>
              <a:t>Example 13. </a:t>
            </a:r>
            <a:r>
              <a:rPr b="1" lang="en-US" sz="2000"/>
              <a:t>Implement the Logic Circuit for </a:t>
            </a:r>
            <a:r>
              <a:rPr b="1" i="1" lang="en-US" sz="2000"/>
              <a:t>S</a:t>
            </a:r>
            <a:r>
              <a:rPr b="1" baseline="-25000" i="1" lang="en-US" sz="2000"/>
              <a:t>3</a:t>
            </a:r>
            <a:r>
              <a:rPr b="1" i="1" lang="en-US" sz="2000"/>
              <a:t> </a:t>
            </a:r>
            <a:br>
              <a:rPr b="1" i="1" lang="en-US" sz="2000"/>
            </a:br>
            <a:r>
              <a:rPr b="1" i="1" lang="en-US" sz="2000"/>
              <a:t>				</a:t>
            </a:r>
            <a:r>
              <a:rPr b="1" lang="en-US" sz="2000"/>
              <a:t>using only </a:t>
            </a:r>
            <a:r>
              <a:rPr b="1" lang="en-US" sz="2000" u="sng"/>
              <a:t>NOR</a:t>
            </a:r>
            <a:r>
              <a:rPr b="1" lang="en-US" sz="2000"/>
              <a:t> gates</a:t>
            </a:r>
            <a:endParaRPr sz="2000"/>
          </a:p>
        </p:txBody>
      </p: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0"/>
            <a:ext cx="86106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457200" y="152400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0" u="sng"/>
              <a:t>Example 13(contd.)</a:t>
            </a:r>
            <a:endParaRPr sz="2160"/>
          </a:p>
        </p:txBody>
      </p:sp>
      <p:sp>
        <p:nvSpPr>
          <p:cNvPr id="367" name="Google Shape;367;p32"/>
          <p:cNvSpPr/>
          <p:nvPr/>
        </p:nvSpPr>
        <p:spPr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148" y="4733925"/>
            <a:ext cx="1169151" cy="3047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/>
          <p:nvPr/>
        </p:nvSpPr>
        <p:spPr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0525" y="5150899"/>
            <a:ext cx="1528549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85" y="685800"/>
            <a:ext cx="71723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4705350"/>
            <a:ext cx="52101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Binary codes </a:t>
            </a:r>
            <a:endParaRPr b="1" u="sng"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Binary codes</a:t>
            </a:r>
            <a:r>
              <a:rPr b="1" lang="en-US"/>
              <a:t> (contd.) </a:t>
            </a:r>
            <a:endParaRPr/>
          </a:p>
        </p:txBody>
      </p:sp>
      <p:pic>
        <p:nvPicPr>
          <p:cNvPr id="387" name="Google Shape;38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77724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14</a:t>
            </a:r>
            <a:r>
              <a:rPr lang="en-US"/>
              <a:t>.</a:t>
            </a:r>
            <a:endParaRPr/>
          </a:p>
        </p:txBody>
      </p:sp>
      <p:pic>
        <p:nvPicPr>
          <p:cNvPr id="394" name="Google Shape;394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76200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457200" y="274638"/>
            <a:ext cx="7467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Basic gates – IEEE standards</a:t>
            </a:r>
            <a:endParaRPr b="1"/>
          </a:p>
        </p:txBody>
      </p:sp>
      <p:pic>
        <p:nvPicPr>
          <p:cNvPr id="158" name="Google Shape;15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467600" cy="4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1000"/>
            <a:ext cx="72390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Derived gates</a:t>
            </a:r>
            <a:r>
              <a:rPr b="1" lang="en-US" sz="2600"/>
              <a:t>:</a:t>
            </a:r>
            <a:r>
              <a:rPr lang="en-US" sz="2600"/>
              <a:t>  </a:t>
            </a:r>
            <a:r>
              <a:rPr b="1" lang="en-US" sz="2500"/>
              <a:t>XOR, NAND, NOR, NXOR</a:t>
            </a:r>
            <a:endParaRPr b="1" sz="2500"/>
          </a:p>
        </p:txBody>
      </p:sp>
      <p:pic>
        <p:nvPicPr>
          <p:cNvPr id="173" name="Google Shape;17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9248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5181600"/>
            <a:ext cx="76200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 1</a:t>
            </a:r>
            <a:endParaRPr b="1" sz="2800" u="sng"/>
          </a:p>
        </p:txBody>
      </p:sp>
      <p:pic>
        <p:nvPicPr>
          <p:cNvPr id="181" name="Google Shape;18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79248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2</a:t>
            </a:r>
            <a:endParaRPr b="1" sz="2600" u="sng"/>
          </a:p>
        </p:txBody>
      </p:sp>
      <p:pic>
        <p:nvPicPr>
          <p:cNvPr id="188" name="Google Shape;18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457200" y="274638"/>
            <a:ext cx="7924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u="sng"/>
              <a:t>Example 3</a:t>
            </a:r>
            <a:r>
              <a:rPr b="1" lang="en-US" sz="2340"/>
              <a:t>. NAND is a universal gate</a:t>
            </a:r>
            <a:br>
              <a:rPr b="1" lang="en-US" sz="2340"/>
            </a:br>
            <a:r>
              <a:rPr b="1" lang="en-US" sz="2340"/>
              <a:t>      -</a:t>
            </a:r>
            <a:r>
              <a:rPr b="1" lang="en-US" sz="2160"/>
              <a:t>it can be used to produce  all the other gates</a:t>
            </a:r>
            <a:endParaRPr b="1" sz="2340"/>
          </a:p>
        </p:txBody>
      </p:sp>
      <p:pic>
        <p:nvPicPr>
          <p:cNvPr id="195" name="Google Shape;19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696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2017-10-24T14:24:02Z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