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Tahoma"/>
      <p:regular r:id="rId38"/>
      <p:bold r:id="rId39"/>
    </p:embeddedFont>
    <p:embeddedFont>
      <p:font typeface="Century Schoolbook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h4qdR9ysWZJxvX4SiDais9zMra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Schoolbook-regular.fntdata"/><Relationship Id="rId20" Type="http://schemas.openxmlformats.org/officeDocument/2006/relationships/slide" Target="slides/slide15.xml"/><Relationship Id="rId42" Type="http://schemas.openxmlformats.org/officeDocument/2006/relationships/font" Target="fonts/CenturySchoolbook-italic.fntdata"/><Relationship Id="rId41" Type="http://schemas.openxmlformats.org/officeDocument/2006/relationships/font" Target="fonts/CenturySchoolbook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CenturySchoolbook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Tahoma-bold.fntdata"/><Relationship Id="rId16" Type="http://schemas.openxmlformats.org/officeDocument/2006/relationships/slide" Target="slides/slide11.xml"/><Relationship Id="rId38" Type="http://schemas.openxmlformats.org/officeDocument/2006/relationships/font" Target="fonts/Tahom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4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4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4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34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3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34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34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3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34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3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4"/>
          <p:cNvSpPr/>
          <p:nvPr/>
        </p:nvSpPr>
        <p:spPr>
          <a:xfrm>
            <a:off x="1309688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/>
          <p:nvPr/>
        </p:nvSpPr>
        <p:spPr>
          <a:xfrm>
            <a:off x="1663700" y="5788025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4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0" type="dt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1" type="ftr"/>
          </p:nvPr>
        </p:nvSpPr>
        <p:spPr>
          <a:xfrm rot="5400000">
            <a:off x="7077076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2" type="sldNum"/>
          </p:nvPr>
        </p:nvSpPr>
        <p:spPr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43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3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4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36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7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7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7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37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3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7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37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37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3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7"/>
          <p:cNvSpPr/>
          <p:nvPr/>
        </p:nvSpPr>
        <p:spPr>
          <a:xfrm>
            <a:off x="1323975" y="4867275"/>
            <a:ext cx="642938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7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7"/>
          <p:cNvSpPr/>
          <p:nvPr/>
        </p:nvSpPr>
        <p:spPr>
          <a:xfrm>
            <a:off x="1663700" y="5791200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7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37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37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 rot="5400000">
            <a:off x="7077076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1339850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9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9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4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41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41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4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4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4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4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1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41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42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4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4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4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42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2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42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42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0" name="Google Shape;120;p42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2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2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42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3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Relationship Id="rId8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2209800" y="19050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Resolution Proof Method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2286000" y="35052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IN  PROPOSITIONAL  LOGIC</a:t>
            </a:r>
            <a:endParaRPr/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457200" y="274638"/>
            <a:ext cx="7924800" cy="1249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0" u="sng"/>
              <a:t>Theorem</a:t>
            </a:r>
            <a:r>
              <a:rPr b="1" lang="en-US" sz="2790"/>
              <a:t> </a:t>
            </a:r>
            <a:br>
              <a:rPr lang="en-US" sz="2700"/>
            </a:br>
            <a:r>
              <a:rPr lang="en-US" sz="2700"/>
              <a:t>  </a:t>
            </a:r>
            <a:r>
              <a:rPr b="1" lang="en-US" sz="2430"/>
              <a:t>(based on Davis-Putman procedure)</a:t>
            </a:r>
            <a:br>
              <a:rPr b="1" lang="en-US" sz="2430"/>
            </a:br>
            <a:endParaRPr b="1" sz="2430"/>
          </a:p>
        </p:txBody>
      </p:sp>
      <p:pic>
        <p:nvPicPr>
          <p:cNvPr id="212" name="Google Shape;21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153400" cy="42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1802" y="69056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457200" y="274638"/>
            <a:ext cx="80010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20"/>
              <a:t>Strategies and Refinements of Resolution</a:t>
            </a:r>
            <a:endParaRPr b="1" sz="2520"/>
          </a:p>
        </p:txBody>
      </p:sp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457200" y="1295400"/>
            <a:ext cx="800100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Strategies: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assure that all the possible clauses to be derived are generated 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try to avoid the derivation of redundant and irrelevant clauses in order to obtain the empty clause.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b="1" lang="en-US"/>
              <a:t>level-saturation</a:t>
            </a:r>
            <a:r>
              <a:rPr lang="en-US"/>
              <a:t> strategy, </a:t>
            </a:r>
            <a:r>
              <a:rPr b="1" lang="en-US"/>
              <a:t>deletion </a:t>
            </a:r>
            <a:r>
              <a:rPr lang="en-US"/>
              <a:t>strategy, 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    </a:t>
            </a:r>
            <a:r>
              <a:rPr b="1" lang="en-US"/>
              <a:t>set-of-support</a:t>
            </a:r>
            <a:r>
              <a:rPr lang="en-US"/>
              <a:t> strategy</a:t>
            </a:r>
            <a:endParaRPr/>
          </a:p>
          <a:p>
            <a:pPr indent="-246380" lvl="0" marL="273050" rtl="0" algn="l">
              <a:spcBef>
                <a:spcPts val="60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b="1" sz="600"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Refinements</a:t>
            </a:r>
            <a:endParaRPr/>
          </a:p>
          <a:p>
            <a:pPr indent="-273049" lvl="1" marL="639763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make the resolution process more efficient by imposing  restrictions on the clashing clauses</a:t>
            </a:r>
            <a:endParaRPr/>
          </a:p>
          <a:p>
            <a:pPr indent="-273049" lvl="1" marL="639763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b="1" lang="en-US" sz="2200"/>
              <a:t>lock</a:t>
            </a:r>
            <a:r>
              <a:rPr b="1" i="1" lang="en-US" sz="2200"/>
              <a:t> </a:t>
            </a:r>
            <a:r>
              <a:rPr lang="en-US" sz="2200"/>
              <a:t>resolution,</a:t>
            </a:r>
            <a:r>
              <a:rPr i="1" lang="en-US" sz="2200"/>
              <a:t> </a:t>
            </a:r>
            <a:r>
              <a:rPr b="1" lang="en-US" sz="2200"/>
              <a:t>linear </a:t>
            </a:r>
            <a:r>
              <a:rPr lang="en-US" sz="2200"/>
              <a:t>resolution</a:t>
            </a:r>
            <a:r>
              <a:rPr i="1" lang="en-US" sz="2200"/>
              <a:t>,</a:t>
            </a:r>
            <a:r>
              <a:rPr b="1" i="1" lang="en-US" sz="2200"/>
              <a:t> </a:t>
            </a:r>
            <a:endParaRPr/>
          </a:p>
          <a:p>
            <a:pPr indent="-273049" lvl="1" marL="639763" rtl="0" algn="l">
              <a:spcBef>
                <a:spcPts val="44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b="1" i="1" lang="en-US" sz="2200"/>
              <a:t>    </a:t>
            </a:r>
            <a:r>
              <a:rPr b="1" lang="en-US" sz="2200"/>
              <a:t>semantic </a:t>
            </a:r>
            <a:r>
              <a:rPr lang="en-US" sz="2200"/>
              <a:t>resolution</a:t>
            </a:r>
            <a:endParaRPr/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2287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457200" y="274638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Remarks</a:t>
            </a:r>
            <a:endParaRPr b="1" sz="2400" u="sng"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14400"/>
            <a:ext cx="80010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Strategies of Resolution</a:t>
            </a:r>
            <a:endParaRPr b="1" sz="2800" u="sng"/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885" y="1600200"/>
            <a:ext cx="8458200" cy="235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 u="sng"/>
              <a:t>Algorithm</a:t>
            </a:r>
            <a:r>
              <a:rPr b="1" lang="en-US" sz="2700"/>
              <a:t>:</a:t>
            </a:r>
            <a:r>
              <a:rPr b="1" i="1" lang="en-US" sz="2700"/>
              <a:t> </a:t>
            </a:r>
            <a:r>
              <a:rPr b="1" lang="en-US" sz="2790"/>
              <a:t>level-saturation-strategy</a:t>
            </a:r>
            <a:endParaRPr b="1" sz="2790"/>
          </a:p>
        </p:txBody>
      </p:sp>
      <p:pic>
        <p:nvPicPr>
          <p:cNvPr id="243" name="Google Shape;24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066800"/>
            <a:ext cx="7772400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/>
              <a:t>Example 2</a:t>
            </a:r>
            <a:endParaRPr sz="2700"/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14400"/>
            <a:ext cx="748506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336646"/>
            <a:ext cx="8077200" cy="174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1" y="3051174"/>
            <a:ext cx="4648200" cy="264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8581" y="3027081"/>
            <a:ext cx="3462048" cy="261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5522" y="5662894"/>
            <a:ext cx="8108156" cy="835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type="title"/>
          </p:nvPr>
        </p:nvSpPr>
        <p:spPr>
          <a:xfrm>
            <a:off x="457200" y="7189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Strategies of Resolution (contd.)</a:t>
            </a:r>
            <a:endParaRPr sz="2800"/>
          </a:p>
        </p:txBody>
      </p:sp>
      <p:pic>
        <p:nvPicPr>
          <p:cNvPr id="261" name="Google Shape;2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1"/>
            <a:ext cx="8286750" cy="347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Example 3. Modeling reasoning</a:t>
            </a:r>
            <a:endParaRPr b="1" sz="2600"/>
          </a:p>
        </p:txBody>
      </p:sp>
      <p:pic>
        <p:nvPicPr>
          <p:cNvPr id="268" name="Google Shape;26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43000"/>
            <a:ext cx="83058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title"/>
          </p:nvPr>
        </p:nvSpPr>
        <p:spPr>
          <a:xfrm>
            <a:off x="457200" y="228600"/>
            <a:ext cx="746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0"/>
              <a:t>Example 3. the set-of-support strategy</a:t>
            </a:r>
            <a:endParaRPr sz="2160"/>
          </a:p>
        </p:txBody>
      </p:sp>
      <p:pic>
        <p:nvPicPr>
          <p:cNvPr id="275" name="Google Shape;2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752474"/>
            <a:ext cx="8458200" cy="57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7862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Lock Resolution</a:t>
            </a:r>
            <a:endParaRPr b="1" u="sng"/>
          </a:p>
        </p:txBody>
      </p:sp>
      <p:pic>
        <p:nvPicPr>
          <p:cNvPr id="282" name="Google Shape;28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43000"/>
            <a:ext cx="83058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10615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Resolution Proof Method</a:t>
            </a:r>
            <a:endParaRPr b="1" u="sng"/>
          </a:p>
        </p:txBody>
      </p:sp>
      <p:sp>
        <p:nvSpPr>
          <p:cNvPr id="148" name="Google Shape;148;p2"/>
          <p:cNvSpPr txBox="1"/>
          <p:nvPr>
            <p:ph idx="1" type="body"/>
          </p:nvPr>
        </p:nvSpPr>
        <p:spPr>
          <a:xfrm>
            <a:off x="304800" y="1447800"/>
            <a:ext cx="8305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540"/>
              <a:buChar char="🞆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It was proposed by  J.A. Robinson in 1965 as a proof method for classical logics</a:t>
            </a:r>
            <a:endParaRPr/>
          </a:p>
          <a:p>
            <a:pPr indent="-250825" lvl="0" marL="273050" rtl="0" algn="l">
              <a:spcBef>
                <a:spcPts val="60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b="1" sz="500"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Dedicated theorem provers based on resolution: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                                   </a:t>
            </a:r>
            <a:r>
              <a:rPr b="1" lang="en-US" sz="2200">
                <a:latin typeface="Tahoma"/>
                <a:ea typeface="Tahoma"/>
                <a:cs typeface="Tahoma"/>
                <a:sym typeface="Tahoma"/>
              </a:rPr>
              <a:t>OTTER, PCPROOVE, AMPHION, Jape</a:t>
            </a:r>
            <a:endParaRPr/>
          </a:p>
          <a:p>
            <a:pPr indent="-250825" lvl="0" marL="273050" rtl="0" algn="l">
              <a:spcBef>
                <a:spcPts val="60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500"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It was easily adapted to </a:t>
            </a:r>
            <a:r>
              <a:rPr i="1" lang="en-US" sz="2200">
                <a:latin typeface="Tahoma"/>
                <a:ea typeface="Tahoma"/>
                <a:cs typeface="Tahoma"/>
                <a:sym typeface="Tahoma"/>
              </a:rPr>
              <a:t>nonstandard logics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 (modal, temporal, many-valued, non-monotonic).</a:t>
            </a:r>
            <a:endParaRPr/>
          </a:p>
          <a:p>
            <a:pPr indent="-250825" lvl="0" marL="273050" rtl="0" algn="l">
              <a:spcBef>
                <a:spcPts val="60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500"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Its basic aim is to check the </a:t>
            </a:r>
            <a:r>
              <a:rPr b="1" i="1" lang="en-US" sz="2200">
                <a:latin typeface="Tahoma"/>
                <a:ea typeface="Tahoma"/>
                <a:cs typeface="Tahoma"/>
                <a:sym typeface="Tahoma"/>
              </a:rPr>
              <a:t>consistency/inconsistency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     of a set of clauses.</a:t>
            </a:r>
            <a:endParaRPr/>
          </a:p>
          <a:p>
            <a:pPr indent="-250825" lvl="0" marL="273050" rtl="0" algn="l">
              <a:spcBef>
                <a:spcPts val="60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500"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It is based on syntactic considerations =&gt; </a:t>
            </a:r>
            <a:r>
              <a:rPr b="1" i="1" lang="en-US" sz="2200">
                <a:latin typeface="Tahoma"/>
                <a:ea typeface="Tahoma"/>
                <a:cs typeface="Tahoma"/>
                <a:sym typeface="Tahoma"/>
              </a:rPr>
              <a:t>syntactic method</a:t>
            </a:r>
            <a:endParaRPr/>
          </a:p>
          <a:p>
            <a:pPr indent="-250825" lvl="0" marL="273050" rtl="0" algn="l">
              <a:spcBef>
                <a:spcPts val="60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b="1" i="1" sz="500"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1" lang="en-US" sz="2200">
                <a:latin typeface="Tahoma"/>
                <a:ea typeface="Tahoma"/>
                <a:cs typeface="Tahoma"/>
                <a:sym typeface="Tahoma"/>
              </a:rPr>
              <a:t>validity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 of a formula </a:t>
            </a:r>
            <a:r>
              <a:rPr b="1" lang="en-US" sz="2200">
                <a:latin typeface="Tahoma"/>
                <a:ea typeface="Tahoma"/>
                <a:cs typeface="Tahoma"/>
                <a:sym typeface="Tahoma"/>
              </a:rPr>
              <a:t>is proved by contradiction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=&gt; 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b="1" i="1" lang="en-US" sz="2200">
                <a:latin typeface="Tahoma"/>
                <a:ea typeface="Tahoma"/>
                <a:cs typeface="Tahoma"/>
                <a:sym typeface="Tahoma"/>
              </a:rPr>
              <a:t>                                                     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=&gt;</a:t>
            </a:r>
            <a:r>
              <a:rPr b="1" i="1" lang="en-US" sz="2200">
                <a:latin typeface="Tahoma"/>
                <a:ea typeface="Tahoma"/>
                <a:cs typeface="Tahoma"/>
                <a:sym typeface="Tahoma"/>
              </a:rPr>
              <a:t> refutation method</a:t>
            </a:r>
            <a:endParaRPr/>
          </a:p>
          <a:p>
            <a:pPr indent="-175260" lvl="0" marL="273050" rtl="0" algn="l"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1747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Theorems</a:t>
            </a:r>
            <a:r>
              <a:rPr lang="en-US"/>
              <a:t> – Lock resolution</a:t>
            </a:r>
            <a:endParaRPr/>
          </a:p>
        </p:txBody>
      </p:sp>
      <p:pic>
        <p:nvPicPr>
          <p:cNvPr id="289" name="Google Shape;28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1534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69056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457200" y="533400"/>
            <a:ext cx="7467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/>
              <a:t>Remarks</a:t>
            </a:r>
            <a:br>
              <a:rPr lang="en-US" sz="2700" u="sng"/>
            </a:br>
            <a:endParaRPr sz="2700" u="sng"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95400"/>
            <a:ext cx="82296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64293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Example 4</a:t>
            </a:r>
            <a:endParaRPr b="1" sz="2600"/>
          </a:p>
        </p:txBody>
      </p:sp>
      <p:pic>
        <p:nvPicPr>
          <p:cNvPr id="304" name="Google Shape;3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838200"/>
            <a:ext cx="7848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06" name="Google Shape;30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371600"/>
            <a:ext cx="80772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6087" y="140493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5</a:t>
            </a:r>
            <a:endParaRPr b="1" sz="2600" u="sng"/>
          </a:p>
        </p:txBody>
      </p:sp>
      <p:pic>
        <p:nvPicPr>
          <p:cNvPr id="313" name="Google Shape;313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80010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Examples</a:t>
            </a:r>
            <a:r>
              <a:rPr lang="en-US" sz="2800"/>
              <a:t> (Homework)</a:t>
            </a:r>
            <a:endParaRPr sz="2800"/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381000" y="1600200"/>
            <a:ext cx="75438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21" name="Google Shape;3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0"/>
            <a:ext cx="76200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Linear Resolution </a:t>
            </a:r>
            <a:r>
              <a:rPr lang="en-US" sz="2800"/>
              <a:t>(Loveland 1971)</a:t>
            </a:r>
            <a:endParaRPr sz="2800"/>
          </a:p>
        </p:txBody>
      </p:sp>
      <p:pic>
        <p:nvPicPr>
          <p:cNvPr id="328" name="Google Shape;32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90600"/>
            <a:ext cx="70866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1603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Theoretical results</a:t>
            </a:r>
            <a:endParaRPr b="1" sz="2600"/>
          </a:p>
        </p:txBody>
      </p:sp>
      <p:sp>
        <p:nvSpPr>
          <p:cNvPr id="335" name="Google Shape;335;p2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36" name="Google Shape;3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143000"/>
            <a:ext cx="77724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u="sng"/>
              <a:t>Special cases of linear resolution</a:t>
            </a:r>
            <a:br>
              <a:rPr b="1" lang="en-US" sz="2700" u="sng"/>
            </a:br>
            <a:endParaRPr b="1" sz="2700" u="sng"/>
          </a:p>
        </p:txBody>
      </p:sp>
      <p:pic>
        <p:nvPicPr>
          <p:cNvPr id="343" name="Google Shape;34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7696200" cy="48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Theoretical results</a:t>
            </a:r>
            <a:endParaRPr b="1" sz="2600"/>
          </a:p>
        </p:txBody>
      </p:sp>
      <p:pic>
        <p:nvPicPr>
          <p:cNvPr id="350" name="Google Shape;35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80010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487960" y="228600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Theoretical results</a:t>
            </a:r>
            <a:endParaRPr sz="2600"/>
          </a:p>
        </p:txBody>
      </p:sp>
      <p:sp>
        <p:nvSpPr>
          <p:cNvPr id="357" name="Google Shape;357;p2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58" name="Google Shape;3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0600"/>
            <a:ext cx="8229600" cy="472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9921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457200" y="3048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DECISION PROBLEMS</a:t>
            </a:r>
            <a:r>
              <a:rPr lang="en-US" sz="2200"/>
              <a:t> </a:t>
            </a:r>
            <a:r>
              <a:rPr b="1" lang="en-US" sz="2200"/>
              <a:t>IN</a:t>
            </a:r>
            <a:br>
              <a:rPr lang="en-US" sz="2200"/>
            </a:br>
            <a:r>
              <a:rPr lang="en-US" sz="2200"/>
              <a:t>	        </a:t>
            </a:r>
            <a:r>
              <a:rPr b="1" lang="en-US" sz="2200" u="sng"/>
              <a:t> PROPOSITIONAL/PREDICATE LOGIC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77724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Example 6</a:t>
            </a:r>
            <a:endParaRPr b="1" sz="2600"/>
          </a:p>
        </p:txBody>
      </p:sp>
      <p:pic>
        <p:nvPicPr>
          <p:cNvPr id="365" name="Google Shape;36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95400"/>
            <a:ext cx="7620000" cy="475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704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73" name="Google Shape;3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04800"/>
            <a:ext cx="83058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 u="sng"/>
              <a:t>Example 8</a:t>
            </a:r>
            <a:r>
              <a:rPr b="1" lang="en-US" sz="2880"/>
              <a:t>. Modeling reasoning</a:t>
            </a:r>
            <a:endParaRPr sz="2700"/>
          </a:p>
        </p:txBody>
      </p:sp>
      <p:pic>
        <p:nvPicPr>
          <p:cNvPr id="379" name="Google Shape;379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19200"/>
            <a:ext cx="80772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457200" y="274638"/>
            <a:ext cx="7924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 u="sng"/>
              <a:t>Resolution method </a:t>
            </a:r>
            <a:br>
              <a:rPr b="1" i="1" lang="en-US" sz="2700"/>
            </a:br>
            <a:r>
              <a:rPr b="1" i="1" lang="en-US" sz="2700"/>
              <a:t>- </a:t>
            </a:r>
            <a:r>
              <a:rPr b="1" lang="en-US" sz="2700"/>
              <a:t>formal system for propositional logic -</a:t>
            </a:r>
            <a:endParaRPr sz="2700"/>
          </a:p>
        </p:txBody>
      </p:sp>
      <p:pic>
        <p:nvPicPr>
          <p:cNvPr id="163" name="Google Shape;16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47800"/>
            <a:ext cx="76200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Definitions</a:t>
            </a:r>
            <a:endParaRPr b="1" u="sng"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78486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457200" y="274638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 u="sng"/>
              <a:t>Algorithm</a:t>
            </a:r>
            <a:r>
              <a:rPr b="1" lang="en-US" sz="2700" u="sng"/>
              <a:t>:</a:t>
            </a:r>
            <a:r>
              <a:rPr b="1" i="1" lang="en-US" sz="2700"/>
              <a:t> </a:t>
            </a:r>
            <a:r>
              <a:rPr b="1" lang="en-US" sz="2970"/>
              <a:t>propositional_resolution</a:t>
            </a:r>
            <a:br>
              <a:rPr b="1" lang="en-US" sz="2970"/>
            </a:br>
            <a:endParaRPr b="1" sz="2970"/>
          </a:p>
        </p:txBody>
      </p:sp>
      <p:pic>
        <p:nvPicPr>
          <p:cNvPr id="178" name="Google Shape;17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19200"/>
            <a:ext cx="73914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580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457200" y="274638"/>
            <a:ext cx="7467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Theorems</a:t>
            </a:r>
            <a:endParaRPr b="1"/>
          </a:p>
        </p:txBody>
      </p:sp>
      <p:pic>
        <p:nvPicPr>
          <p:cNvPr id="185" name="Google Shape;18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76400"/>
            <a:ext cx="83058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908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381000" y="274638"/>
            <a:ext cx="80772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/>
              <a:t>Resolution</a:t>
            </a:r>
            <a:r>
              <a:rPr lang="en-US" sz="2700"/>
              <a:t> - </a:t>
            </a:r>
            <a:r>
              <a:rPr b="1" lang="en-US" sz="2700"/>
              <a:t>a refutation Proof method </a:t>
            </a:r>
            <a:endParaRPr b="1" sz="2700"/>
          </a:p>
        </p:txBody>
      </p:sp>
      <p:pic>
        <p:nvPicPr>
          <p:cNvPr id="193" name="Google Shape;19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78486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457200" y="274638"/>
            <a:ext cx="7467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 u="sng"/>
              <a:t>Example 1</a:t>
            </a:r>
            <a:endParaRPr sz="2700"/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12" y="2895600"/>
            <a:ext cx="8229600" cy="57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712" y="685800"/>
            <a:ext cx="7685088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3475046"/>
            <a:ext cx="3414713" cy="84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0789" y="3455553"/>
            <a:ext cx="4022505" cy="84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9912" y="4270611"/>
            <a:ext cx="5029200" cy="93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400" y="5486400"/>
            <a:ext cx="8141837" cy="847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el">
    <a:dk1>
      <a:srgbClr val="000000"/>
    </a:dk1>
    <a:lt1>
      <a:srgbClr val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2017-11-14T13:30:18Z</dcterms:created>
  <dc:creator>LEN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