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9" r:id="rId17"/>
    <p:sldId id="280" r:id="rId18"/>
    <p:sldId id="281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8" r:id="rId27"/>
    <p:sldId id="276" r:id="rId28"/>
    <p:sldId id="277" r:id="rId29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67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4796F9D-6905-4934-9331-20404734BD4D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3C54835-9088-49D0-9EFB-6D70372F0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588641-BFDA-4093-B090-88E6AAB7928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54835-9088-49D0-9EFB-6D70372F0F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8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AE085D-B924-4493-AB53-18FB5A15DD6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09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E5AAA-8FF2-4DEB-9CD9-7D839A63002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552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DDCF5-C784-45A7-91E1-054B51D4AF1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48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F419F-3838-49AB-8394-16251270E67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238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58F20-DF3A-472B-8B4B-763142F1063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145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48661-22FA-4FA5-8E5C-A96BC86FE2B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00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707FE-FF36-44B2-9A0D-E9CD6275B01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597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D1D24-15FF-40FD-AE6C-E4903AE91A8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61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84BA7-D2F2-4814-ACC5-2B548E56218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635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439B1-CFB8-46A8-9BDA-0545DB7567C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621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A622-48B9-4D36-BDF9-206C7781DDB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19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9630CF11-9316-41DC-AC3E-C220491E525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.ubbcluj.ro/~lupea/LOGICA/Engle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eaLnBrk="1" hangingPunct="1"/>
            <a:r>
              <a:rPr lang="it-IT" sz="3600" b="1" smtClean="0"/>
              <a:t>Computational Logic</a:t>
            </a:r>
            <a:endParaRPr lang="ro-RO" sz="3600" b="1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b="1" dirty="0" smtClean="0">
                <a:hlinkClick r:id="rId3"/>
              </a:rPr>
              <a:t>http://cs.ubbcluj.ro/~lupea/LOGICA/Engleza</a:t>
            </a:r>
            <a:endParaRPr lang="it-IT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dirty="0" smtClean="0"/>
              <a:t>Microsoft Teams platform – </a:t>
            </a:r>
            <a:r>
              <a:rPr lang="it-IT" sz="2000" b="1" dirty="0" smtClean="0"/>
              <a:t>Computational Logic</a:t>
            </a:r>
            <a:r>
              <a:rPr lang="it-IT" sz="2000" dirty="0" smtClean="0"/>
              <a:t> team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endParaRPr lang="en-US" sz="1000" b="1" u="sng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u="sng" dirty="0" smtClean="0"/>
              <a:t>Objectives:</a:t>
            </a:r>
            <a:endParaRPr lang="en-US" sz="2000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     The aim of the course is the presentation of the </a:t>
            </a:r>
            <a:r>
              <a:rPr lang="en-US" sz="2000" b="1" i="1" u="sng" dirty="0" smtClean="0"/>
              <a:t>logical foundations of computer science</a:t>
            </a:r>
            <a:r>
              <a:rPr lang="en-US" sz="2000" b="1" dirty="0" smtClean="0"/>
              <a:t>: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 smtClean="0"/>
              <a:t>propositional calculus and predicate calculus, theorem proving methods,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 smtClean="0"/>
              <a:t>Boolean algebras and Boolean functions, logic circuits.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sz="600" b="1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Additionally, notions related to </a:t>
            </a:r>
            <a:r>
              <a:rPr lang="en-US" sz="2000" b="1" i="1" u="sng" dirty="0" smtClean="0"/>
              <a:t>numbers representation</a:t>
            </a:r>
            <a:r>
              <a:rPr lang="en-US" sz="2000" b="1" dirty="0" smtClean="0"/>
              <a:t> are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introduced.</a:t>
            </a:r>
            <a:endParaRPr lang="ro-RO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43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1" smtClean="0"/>
              <a:t>References</a:t>
            </a:r>
            <a:endParaRPr lang="ro-RO" b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F. Boian: </a:t>
            </a:r>
            <a:r>
              <a:rPr lang="pt-PT" sz="2400" b="1" i="1" smtClean="0"/>
              <a:t>Bazele Matematice ale Calculatoarelor</a:t>
            </a:r>
            <a:r>
              <a:rPr lang="pt-PT" sz="2400" smtClean="0"/>
              <a:t>, Editura Presa Universitara Clujeana, 2002.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M. Cocan, B. Pop: </a:t>
            </a:r>
            <a:r>
              <a:rPr lang="pt-PT" sz="2400" b="1" i="1" smtClean="0"/>
              <a:t>Bazele matematice ale sistemelor de calcul </a:t>
            </a:r>
            <a:r>
              <a:rPr lang="pt-PT" sz="2400" b="1" smtClean="0"/>
              <a:t>(chapter 1),</a:t>
            </a:r>
            <a:r>
              <a:rPr lang="pt-PT" sz="2400" smtClean="0"/>
              <a:t> Editura Albastra, Cluj-Napoca, 2001.</a:t>
            </a:r>
            <a:r>
              <a:rPr lang="pt-PT" smtClean="0"/>
              <a:t> 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A. Vancea, F. Boian, D.Bufnea, A.Gog, A.Darabant, A.Sabau: </a:t>
            </a:r>
            <a:r>
              <a:rPr lang="pt-PT" sz="2400" b="1" i="1" smtClean="0"/>
              <a:t>Arhitectura calculatoarelor</a:t>
            </a:r>
            <a:r>
              <a:rPr lang="pt-PT" sz="2400" b="1" smtClean="0"/>
              <a:t>. </a:t>
            </a:r>
            <a:r>
              <a:rPr lang="pt-PT" sz="2400" b="1" i="1" smtClean="0"/>
              <a:t>Limbajul de asamblare 80x86</a:t>
            </a:r>
            <a:r>
              <a:rPr lang="pt-PT" sz="2400" b="1" smtClean="0"/>
              <a:t>, (chapter 1),</a:t>
            </a:r>
            <a:r>
              <a:rPr lang="pt-PT" sz="2400" smtClean="0"/>
              <a:t> Editura Risoprint, Cluj-Napoca, 2005.</a:t>
            </a:r>
            <a:endParaRPr lang="ro-RO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8534400" cy="1143000"/>
          </a:xfrm>
        </p:spPr>
        <p:txBody>
          <a:bodyPr/>
          <a:lstStyle/>
          <a:p>
            <a:pPr eaLnBrk="1" hangingPunct="1"/>
            <a:r>
              <a:rPr lang="en-US" sz="3800" b="1" dirty="0" smtClean="0"/>
              <a:t>II. </a:t>
            </a:r>
            <a:r>
              <a:rPr lang="en-US" sz="3200" b="1" dirty="0" smtClean="0"/>
              <a:t>Classical logics:</a:t>
            </a:r>
            <a:br>
              <a:rPr lang="en-US" sz="3200" b="1" dirty="0" smtClean="0"/>
            </a:br>
            <a:r>
              <a:rPr lang="en-US" sz="3200" b="1" dirty="0" smtClean="0"/>
              <a:t>                propositional logic and predicate logic</a:t>
            </a:r>
            <a:endParaRPr lang="ro-RO" sz="32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4400" cy="51054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i="1" smtClean="0"/>
              <a:t> </a:t>
            </a:r>
            <a:r>
              <a:rPr lang="en-US" sz="2400" b="1" i="1" u="sng" smtClean="0"/>
              <a:t>Propositional calculus</a:t>
            </a:r>
            <a:r>
              <a:rPr lang="en-US" sz="2400" b="1" i="1" smtClean="0"/>
              <a:t> </a:t>
            </a:r>
            <a:r>
              <a:rPr lang="en-US" sz="2400" smtClean="0"/>
              <a:t>and</a:t>
            </a:r>
            <a:r>
              <a:rPr lang="en-US" sz="2400" i="1" smtClean="0"/>
              <a:t> </a:t>
            </a:r>
            <a:r>
              <a:rPr lang="en-US" sz="2400" b="1" i="1" u="sng" smtClean="0"/>
              <a:t>predicate calculus</a:t>
            </a:r>
            <a:r>
              <a:rPr lang="en-US" sz="2400" b="1" smtClean="0"/>
              <a:t> </a:t>
            </a:r>
            <a:r>
              <a:rPr lang="en-US" sz="2400" smtClean="0"/>
              <a:t>are</a:t>
            </a:r>
            <a:r>
              <a:rPr lang="en-US" sz="2400" b="1" smtClean="0"/>
              <a:t> 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smtClean="0"/>
              <a:t>     presented from an</a:t>
            </a:r>
            <a:r>
              <a:rPr lang="en-US" sz="2400" b="1" smtClean="0"/>
              <a:t> algebraic point of view </a:t>
            </a:r>
            <a:r>
              <a:rPr lang="en-US" sz="2400" smtClean="0"/>
              <a:t>and as</a:t>
            </a:r>
            <a:r>
              <a:rPr lang="en-US" sz="2400" b="1" smtClean="0"/>
              <a:t>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smtClean="0"/>
              <a:t>     deductive systems (computational perspective).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200" b="1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smtClean="0"/>
              <a:t> </a:t>
            </a:r>
            <a:r>
              <a:rPr lang="en-US" sz="2400" b="1" u="sng" smtClean="0"/>
              <a:t>Theorem proving methods</a:t>
            </a:r>
            <a:r>
              <a:rPr lang="en-US" sz="2400" b="1" smtClean="0"/>
              <a:t> </a:t>
            </a:r>
            <a:r>
              <a:rPr lang="en-US" sz="2400" smtClean="0"/>
              <a:t>are used to decide whether</a:t>
            </a:r>
            <a:r>
              <a:rPr lang="en-US" sz="2400" b="1" smtClean="0"/>
              <a:t> </a:t>
            </a:r>
            <a:r>
              <a:rPr lang="en-US" sz="2400" smtClean="0"/>
              <a:t>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smtClean="0"/>
              <a:t>     </a:t>
            </a:r>
            <a:r>
              <a:rPr lang="en-US" sz="2400" b="1" smtClean="0"/>
              <a:t>statement (</a:t>
            </a:r>
            <a:r>
              <a:rPr lang="en-US" sz="2400" b="1" i="1" smtClean="0"/>
              <a:t>conjecture</a:t>
            </a:r>
            <a:r>
              <a:rPr lang="en-US" sz="2400" b="1" smtClean="0"/>
              <a:t>) is a logical consequence of 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smtClean="0"/>
              <a:t>     set of statements (</a:t>
            </a:r>
            <a:r>
              <a:rPr lang="en-US" sz="2400" b="1" i="1" smtClean="0"/>
              <a:t>axioms</a:t>
            </a:r>
            <a:r>
              <a:rPr lang="en-US" sz="2400" b="1" smtClean="0"/>
              <a:t> and </a:t>
            </a:r>
            <a:r>
              <a:rPr lang="en-US" sz="2400" b="1" i="1" smtClean="0"/>
              <a:t>hypotheses</a:t>
            </a:r>
            <a:r>
              <a:rPr lang="en-US" sz="2400" b="1" smtClean="0"/>
              <a:t>).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b="1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600" b="1" i="1" smtClean="0"/>
              <a:t> </a:t>
            </a:r>
            <a:r>
              <a:rPr lang="en-US" sz="2600" b="1" i="1" u="sng" smtClean="0"/>
              <a:t>Aim</a:t>
            </a:r>
            <a:r>
              <a:rPr lang="en-US" sz="2600" b="1" i="1" smtClean="0"/>
              <a:t>: </a:t>
            </a:r>
            <a:r>
              <a:rPr lang="en-US" sz="2600" b="1" smtClean="0"/>
              <a:t>formalization of human and mathematical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 smtClean="0"/>
              <a:t>              reasoning using these classical logics</a:t>
            </a:r>
            <a:r>
              <a:rPr lang="en-US" b="1" smtClean="0"/>
              <a:t>.</a:t>
            </a:r>
            <a:r>
              <a:rPr lang="en-US" smtClean="0"/>
              <a:t> </a:t>
            </a:r>
            <a:endParaRPr lang="ro-RO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</a:t>
            </a:r>
            <a:endParaRPr lang="ro-RO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953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u="sng" dirty="0" smtClean="0"/>
              <a:t>LOGIC</a:t>
            </a:r>
            <a:r>
              <a:rPr lang="en-US" sz="2400" b="1" dirty="0" smtClean="0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    </a:t>
            </a:r>
            <a:r>
              <a:rPr lang="en-US" sz="2600" b="1" dirty="0" smtClean="0"/>
              <a:t>the science that studies the principles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 dirty="0" smtClean="0"/>
              <a:t>       of reasoning and valid inference.</a:t>
            </a:r>
            <a:r>
              <a:rPr lang="en-US" sz="26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400" b="1" u="sng" dirty="0" smtClean="0"/>
              <a:t>Philosophical logic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mathematical logic</a:t>
            </a:r>
            <a:r>
              <a:rPr lang="en-US" sz="2400" b="1" dirty="0" smtClean="0"/>
              <a:t> </a:t>
            </a:r>
            <a:r>
              <a:rPr lang="en-US" sz="2400" dirty="0" smtClean="0"/>
              <a:t>are commonly associated with</a:t>
            </a:r>
            <a:r>
              <a:rPr lang="en-US" sz="2400" b="1" dirty="0" smtClean="0"/>
              <a:t> </a:t>
            </a:r>
            <a:r>
              <a:rPr lang="en-US" sz="2400" b="1" i="1" u="sng" dirty="0" smtClean="0"/>
              <a:t>deductive reasoning</a:t>
            </a:r>
            <a:r>
              <a:rPr lang="en-US" sz="2400" b="1" dirty="0" smtClean="0"/>
              <a:t>, </a:t>
            </a:r>
            <a:r>
              <a:rPr lang="en-US" sz="2400" dirty="0" smtClean="0"/>
              <a:t>which determines whether the </a:t>
            </a:r>
            <a:r>
              <a:rPr lang="en-US" sz="2400" b="1" dirty="0" smtClean="0"/>
              <a:t>truth </a:t>
            </a:r>
            <a:r>
              <a:rPr lang="en-US" sz="2400" dirty="0" smtClean="0"/>
              <a:t>of a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conclusion</a:t>
            </a:r>
            <a:r>
              <a:rPr lang="en-US" sz="2400" b="1" dirty="0" smtClean="0"/>
              <a:t> </a:t>
            </a:r>
            <a:r>
              <a:rPr lang="en-US" sz="2400" dirty="0" smtClean="0"/>
              <a:t>can be obtained for an</a:t>
            </a:r>
            <a:r>
              <a:rPr lang="en-US" sz="2400" b="1" dirty="0" smtClean="0"/>
              <a:t> inference (deductive) rule, </a:t>
            </a:r>
            <a:r>
              <a:rPr lang="en-US" sz="2400" dirty="0" smtClean="0"/>
              <a:t>based solely on the</a:t>
            </a:r>
            <a:r>
              <a:rPr lang="en-US" sz="2400" b="1" dirty="0" smtClean="0"/>
              <a:t> truth </a:t>
            </a:r>
            <a:r>
              <a:rPr lang="en-US" sz="2400" dirty="0" smtClean="0"/>
              <a:t>of the </a:t>
            </a:r>
            <a:r>
              <a:rPr lang="en-US" sz="2400" i="1" dirty="0" smtClean="0"/>
              <a:t>set</a:t>
            </a:r>
            <a:r>
              <a:rPr lang="en-US" sz="2400" b="1" i="1" dirty="0" smtClean="0"/>
              <a:t> of premises (hypotheses)</a:t>
            </a:r>
            <a:r>
              <a:rPr lang="en-US" sz="2400" b="1" dirty="0" smtClean="0"/>
              <a:t>.</a:t>
            </a:r>
            <a:endParaRPr lang="ro-RO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Timeline of research in logic</a:t>
            </a:r>
            <a:endParaRPr lang="ro-RO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450 B.C. Stoics - </a:t>
            </a:r>
            <a:r>
              <a:rPr lang="en-US" sz="2000" b="1" i="1" dirty="0" smtClean="0"/>
              <a:t>propositional logic</a:t>
            </a:r>
            <a:r>
              <a:rPr lang="en-US" sz="2000" dirty="0" smtClean="0"/>
              <a:t> (PL), </a:t>
            </a:r>
            <a:r>
              <a:rPr lang="en-US" sz="2000" b="1" i="1" dirty="0" smtClean="0"/>
              <a:t>inference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322 B.C. Aristotle - quantifiers, </a:t>
            </a:r>
            <a:r>
              <a:rPr lang="en-US" sz="2000" b="1" i="1" dirty="0" smtClean="0"/>
              <a:t>syllogism rule</a:t>
            </a:r>
            <a:r>
              <a:rPr lang="en-US" sz="2000" b="1" dirty="0" smtClean="0"/>
              <a:t>:</a:t>
            </a:r>
            <a:r>
              <a:rPr lang="en-US" sz="2000" dirty="0" smtClean="0"/>
              <a:t> dominant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 smtClean="0"/>
              <a:t>                                            model of correct argumentation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1646 -1716 Leibniz – the founder of </a:t>
            </a:r>
            <a:r>
              <a:rPr lang="en-US" sz="2000" b="1" i="1" dirty="0" smtClean="0"/>
              <a:t>symbolic logic</a:t>
            </a:r>
            <a:r>
              <a:rPr lang="en-US" sz="2000" i="1" dirty="0" smtClean="0"/>
              <a:t>, </a:t>
            </a:r>
            <a:r>
              <a:rPr lang="en-US" sz="2000" dirty="0" smtClean="0"/>
              <a:t>he proposed</a:t>
            </a:r>
            <a:r>
              <a:rPr lang="en-US" sz="2000" i="1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 smtClean="0"/>
              <a:t>            a </a:t>
            </a:r>
            <a:r>
              <a:rPr lang="en-US" sz="2000" b="1" i="1" dirty="0" smtClean="0"/>
              <a:t>general decision procedure</a:t>
            </a:r>
            <a:r>
              <a:rPr lang="en-US" sz="2000" dirty="0" smtClean="0"/>
              <a:t> to check the validity of formulas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1847 George Boole – algebras, </a:t>
            </a:r>
            <a:r>
              <a:rPr lang="en-US" sz="2000" b="1" i="1" dirty="0" smtClean="0"/>
              <a:t>formalization of propositional logic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1847 Augustus De Morgan: </a:t>
            </a:r>
            <a:r>
              <a:rPr lang="en-US" sz="2000" b="1" i="1" dirty="0" smtClean="0"/>
              <a:t>formal logic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1879 </a:t>
            </a:r>
            <a:r>
              <a:rPr lang="en-US" sz="2000" dirty="0" err="1" smtClean="0"/>
              <a:t>Gottlob</a:t>
            </a:r>
            <a:r>
              <a:rPr lang="en-US" sz="2000" dirty="0" smtClean="0"/>
              <a:t> </a:t>
            </a:r>
            <a:r>
              <a:rPr lang="en-US" sz="2000" dirty="0" err="1" smtClean="0"/>
              <a:t>Frege</a:t>
            </a:r>
            <a:r>
              <a:rPr lang="en-US" sz="2000" dirty="0" smtClean="0"/>
              <a:t> – </a:t>
            </a:r>
            <a:r>
              <a:rPr lang="en-US" sz="2000" b="1" i="1" dirty="0" smtClean="0"/>
              <a:t>predicate or first-order logic</a:t>
            </a:r>
            <a:r>
              <a:rPr lang="en-US" sz="2000" dirty="0" smtClean="0"/>
              <a:t> (FOL)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1889 </a:t>
            </a:r>
            <a:r>
              <a:rPr lang="en-US" sz="2000" dirty="0" err="1" smtClean="0"/>
              <a:t>Peano</a:t>
            </a:r>
            <a:r>
              <a:rPr lang="en-US" sz="2000" dirty="0" smtClean="0"/>
              <a:t> - 9 axioms for natural numbers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1920 Hilbert‘s program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1921 Emil Post- </a:t>
            </a:r>
            <a:r>
              <a:rPr lang="en-US" sz="2000" b="1" i="1" dirty="0" smtClean="0"/>
              <a:t>truth tables</a:t>
            </a:r>
            <a:r>
              <a:rPr lang="en-US" sz="2000" dirty="0" smtClean="0"/>
              <a:t>, 1922 Wittgenstein - </a:t>
            </a:r>
            <a:r>
              <a:rPr lang="en-US" sz="2000" b="1" i="1" dirty="0" smtClean="0"/>
              <a:t>proof by truth tables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endParaRPr lang="en-US" sz="2000" dirty="0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endParaRPr lang="ro-RO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Timeline of research in logic (contd.)</a:t>
            </a:r>
            <a:endParaRPr lang="ro-RO" sz="3800" b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1929</a:t>
            </a:r>
            <a:r>
              <a:rPr lang="en-US" sz="2000" dirty="0" smtClean="0"/>
              <a:t> Gödel completeness theorem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1930</a:t>
            </a:r>
            <a:r>
              <a:rPr lang="en-US" sz="2000" dirty="0" smtClean="0"/>
              <a:t> </a:t>
            </a:r>
            <a:r>
              <a:rPr lang="en-US" sz="2000" dirty="0" err="1" smtClean="0"/>
              <a:t>Herbrand</a:t>
            </a:r>
            <a:r>
              <a:rPr lang="en-US" sz="2000" dirty="0" smtClean="0"/>
              <a:t> - a </a:t>
            </a:r>
            <a:r>
              <a:rPr lang="en-US" sz="2000" b="1" i="1" dirty="0" smtClean="0"/>
              <a:t>proof procedure for FOL</a:t>
            </a:r>
            <a:r>
              <a:rPr lang="en-US" sz="2000" dirty="0" smtClean="0"/>
              <a:t> based on </a:t>
            </a:r>
            <a:r>
              <a:rPr lang="en-US" sz="2000" dirty="0" err="1" smtClean="0"/>
              <a:t>propositionalization</a:t>
            </a:r>
            <a:endParaRPr lang="en-US" sz="2000" dirty="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1931</a:t>
            </a:r>
            <a:r>
              <a:rPr lang="en-US" sz="2000" dirty="0" smtClean="0"/>
              <a:t> Gödel incompleteness theorems for the consistency of </a:t>
            </a:r>
            <a:r>
              <a:rPr lang="en-US" sz="2000" dirty="0" err="1" smtClean="0"/>
              <a:t>Peano</a:t>
            </a:r>
            <a:r>
              <a:rPr lang="en-US" sz="2000" dirty="0" smtClean="0"/>
              <a:t> axioms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1936</a:t>
            </a:r>
            <a:r>
              <a:rPr lang="en-US" sz="2000" dirty="0" smtClean="0"/>
              <a:t> </a:t>
            </a:r>
            <a:r>
              <a:rPr lang="en-US" sz="2000" dirty="0" err="1" smtClean="0"/>
              <a:t>Gentzen</a:t>
            </a:r>
            <a:r>
              <a:rPr lang="en-US" sz="2000" dirty="0" smtClean="0"/>
              <a:t> - a proof for the consistency of </a:t>
            </a:r>
            <a:r>
              <a:rPr lang="en-US" sz="2000" dirty="0" err="1" smtClean="0"/>
              <a:t>Peano</a:t>
            </a:r>
            <a:r>
              <a:rPr lang="en-US" sz="2000" dirty="0" smtClean="0"/>
              <a:t> axioms in set theory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1936</a:t>
            </a:r>
            <a:r>
              <a:rPr lang="en-US" sz="2000" dirty="0" smtClean="0"/>
              <a:t> Church and Turing: </a:t>
            </a:r>
            <a:r>
              <a:rPr lang="en-US" sz="2000" b="1" i="1" dirty="0" err="1" smtClean="0"/>
              <a:t>undecidability</a:t>
            </a:r>
            <a:r>
              <a:rPr lang="en-US" sz="2000" b="1" i="1" dirty="0" smtClean="0"/>
              <a:t>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1954</a:t>
            </a:r>
            <a:r>
              <a:rPr lang="en-US" sz="2000" dirty="0" smtClean="0"/>
              <a:t> Davis - </a:t>
            </a:r>
            <a:r>
              <a:rPr lang="en-US" sz="2000" b="1" i="1" dirty="0" smtClean="0"/>
              <a:t>first machine-generated proof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1955</a:t>
            </a:r>
            <a:r>
              <a:rPr lang="en-US" sz="2000" dirty="0" smtClean="0"/>
              <a:t> </a:t>
            </a:r>
            <a:r>
              <a:rPr lang="en-US" sz="2000" b="1" dirty="0" smtClean="0"/>
              <a:t>Beth - </a:t>
            </a:r>
            <a:r>
              <a:rPr lang="en-US" sz="2000" b="1" i="1" dirty="0" smtClean="0"/>
              <a:t>Semantic Tableaux</a:t>
            </a:r>
            <a:r>
              <a:rPr lang="en-US" sz="2000" i="1" dirty="0" smtClean="0"/>
              <a:t> </a:t>
            </a:r>
            <a:endParaRPr lang="en-US" sz="2000" b="1" i="1" dirty="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1957</a:t>
            </a:r>
            <a:r>
              <a:rPr lang="en-US" sz="2000" dirty="0" smtClean="0"/>
              <a:t> Newell - First machine-generated proof in Logic Calculus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1958</a:t>
            </a:r>
            <a:r>
              <a:rPr lang="en-US" sz="2000" dirty="0" smtClean="0"/>
              <a:t> </a:t>
            </a:r>
            <a:r>
              <a:rPr lang="en-US" sz="2000" dirty="0" err="1" smtClean="0"/>
              <a:t>Prawitz</a:t>
            </a:r>
            <a:r>
              <a:rPr lang="en-US" sz="2000" dirty="0" smtClean="0"/>
              <a:t> - First </a:t>
            </a:r>
            <a:r>
              <a:rPr lang="en-US" sz="2000" dirty="0" err="1" smtClean="0"/>
              <a:t>prover</a:t>
            </a:r>
            <a:r>
              <a:rPr lang="en-US" sz="2000" dirty="0" smtClean="0"/>
              <a:t> for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1959</a:t>
            </a:r>
            <a:r>
              <a:rPr lang="en-US" sz="2000" dirty="0" smtClean="0"/>
              <a:t> Gilmore, Wang - more </a:t>
            </a:r>
            <a:r>
              <a:rPr lang="en-US" sz="2000" dirty="0" err="1" smtClean="0"/>
              <a:t>provers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1960</a:t>
            </a:r>
            <a:r>
              <a:rPr lang="en-US" sz="2000" dirty="0" smtClean="0"/>
              <a:t> </a:t>
            </a:r>
            <a:r>
              <a:rPr lang="en-US" sz="2000" b="1" dirty="0" smtClean="0"/>
              <a:t>Davis - Putnam</a:t>
            </a:r>
            <a:r>
              <a:rPr lang="en-US" sz="2000" b="1" i="1" dirty="0" smtClean="0"/>
              <a:t> Procedure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1963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9900"/>
                </a:solidFill>
              </a:rPr>
              <a:t>Robinson </a:t>
            </a:r>
            <a:r>
              <a:rPr lang="en-US" sz="2000" b="1" i="1" dirty="0" smtClean="0">
                <a:solidFill>
                  <a:srgbClr val="009900"/>
                </a:solidFill>
              </a:rPr>
              <a:t>- Unification, resolution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1968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R.Smullyan</a:t>
            </a:r>
            <a:r>
              <a:rPr lang="en-US" sz="2000" b="1" dirty="0" smtClean="0">
                <a:solidFill>
                  <a:srgbClr val="009900"/>
                </a:solidFill>
              </a:rPr>
              <a:t> </a:t>
            </a:r>
            <a:r>
              <a:rPr lang="en-US" sz="2000" dirty="0" smtClean="0">
                <a:solidFill>
                  <a:srgbClr val="009900"/>
                </a:solidFill>
              </a:rPr>
              <a:t>– </a:t>
            </a:r>
            <a:r>
              <a:rPr lang="en-US" sz="2000" b="1" i="1" dirty="0" smtClean="0">
                <a:solidFill>
                  <a:srgbClr val="009900"/>
                </a:solidFill>
              </a:rPr>
              <a:t>Semantic tableaux proof method</a:t>
            </a:r>
            <a:endParaRPr lang="ro-RO" sz="2000" b="1" i="1" dirty="0" smtClean="0">
              <a:solidFill>
                <a:srgbClr val="0099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Propositional and predicate logics</a:t>
            </a:r>
            <a:endParaRPr lang="ro-RO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839200" cy="50292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Syntax: </a:t>
            </a:r>
            <a:r>
              <a:rPr lang="en-US" sz="2000" dirty="0" smtClean="0"/>
              <a:t>connectives, quantifiers, terms, atoms, clause, literal, formulas.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The formal system </a:t>
            </a:r>
            <a:r>
              <a:rPr lang="en-US" sz="2000" dirty="0" smtClean="0"/>
              <a:t>associated to propositional/predicate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Semantics of propositional/predicate logic: </a:t>
            </a:r>
            <a:r>
              <a:rPr lang="en-US" sz="2000" dirty="0" smtClean="0"/>
              <a:t>interpretation, model, valid/consistent/inconsistent formula, logical consequence.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Normal forms in propositional and predicate logics. 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Theorem of soundness, completeness for propositional/predicate logic; non-contradiction, coherence and decidability of propositional logic, semi-decidability of 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Semantic tableaux method – </a:t>
            </a:r>
            <a:r>
              <a:rPr lang="en-US" sz="2000" dirty="0" smtClean="0"/>
              <a:t>a semantic and refutation proof method.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Resolution method – </a:t>
            </a:r>
            <a:r>
              <a:rPr lang="en-US" sz="2000" dirty="0" smtClean="0"/>
              <a:t>a direct and refutation proof method</a:t>
            </a:r>
            <a:r>
              <a:rPr lang="en-US" sz="2000" b="1" dirty="0" smtClean="0"/>
              <a:t>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Formalization of common-sense and mathematical reasoning using propositional and predicate logic.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-34047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400" b="1" i="1" smtClean="0"/>
              <a:t/>
            </a:r>
            <a:br>
              <a:rPr lang="en-US" sz="3400" b="1" i="1" smtClean="0"/>
            </a:br>
            <a:r>
              <a:rPr lang="en-US" sz="3400" b="1" i="1" smtClean="0"/>
              <a:t>P</a:t>
            </a:r>
            <a:r>
              <a:rPr lang="ro-RO" sz="3400" b="1" i="1" smtClean="0"/>
              <a:t>ropositional</a:t>
            </a:r>
            <a:r>
              <a:rPr lang="ro-RO" sz="3400" b="1" smtClean="0"/>
              <a:t> </a:t>
            </a:r>
            <a:r>
              <a:rPr lang="en-US" sz="3400" b="1" i="1" smtClean="0"/>
              <a:t>logic</a:t>
            </a:r>
            <a:r>
              <a:rPr lang="en-US" sz="3400" b="1" smtClean="0"/>
              <a:t/>
            </a:r>
            <a:br>
              <a:rPr lang="en-US" sz="3400" b="1" smtClean="0"/>
            </a:br>
            <a:endParaRPr lang="ro-RO" sz="34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5029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 </a:t>
            </a:r>
            <a:r>
              <a:rPr lang="en-US" sz="2200" dirty="0" smtClean="0"/>
              <a:t>Logical propositions are models of propositional assertions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from natural language, which can be </a:t>
            </a:r>
            <a:r>
              <a:rPr lang="en-US" sz="2200" b="1" i="1" dirty="0" smtClean="0"/>
              <a:t>true</a:t>
            </a:r>
            <a:r>
              <a:rPr lang="en-US" sz="2200" dirty="0" smtClean="0"/>
              <a:t> or </a:t>
            </a:r>
            <a:r>
              <a:rPr lang="en-US" sz="2200" b="1" i="1" dirty="0" smtClean="0"/>
              <a:t>false</a:t>
            </a:r>
            <a:r>
              <a:rPr lang="en-US" sz="2200" b="1" dirty="0" smtClean="0"/>
              <a:t>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     </a:t>
            </a:r>
            <a:r>
              <a:rPr lang="en-US" sz="2200" b="1" dirty="0" smtClean="0"/>
              <a:t>P: It is sunny.              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Q: It is hot outside.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R: I go to the swimming pool.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S: </a:t>
            </a:r>
            <a:r>
              <a:rPr lang="en-US" sz="2200" b="1" i="1" dirty="0" smtClean="0">
                <a:solidFill>
                  <a:srgbClr val="009900"/>
                </a:solidFill>
              </a:rPr>
              <a:t>If</a:t>
            </a:r>
            <a:r>
              <a:rPr lang="en-US" sz="2200" b="1" dirty="0" smtClean="0"/>
              <a:t> it is sunny </a:t>
            </a:r>
            <a:r>
              <a:rPr lang="en-US" sz="2200" b="1" i="1" dirty="0" smtClean="0">
                <a:solidFill>
                  <a:srgbClr val="009900"/>
                </a:solidFill>
              </a:rPr>
              <a:t>and</a:t>
            </a:r>
            <a:r>
              <a:rPr lang="en-US" sz="2200" b="1" dirty="0" smtClean="0"/>
              <a:t> it is hot outside </a:t>
            </a:r>
            <a:r>
              <a:rPr lang="en-US" sz="2200" b="1" i="1" dirty="0" smtClean="0">
                <a:solidFill>
                  <a:srgbClr val="009900"/>
                </a:solidFill>
              </a:rPr>
              <a:t>then</a:t>
            </a:r>
            <a:r>
              <a:rPr lang="en-US" sz="2200" b="1" dirty="0" smtClean="0"/>
              <a:t>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                                     I will go to the swimming pool.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S:  P </a:t>
            </a:r>
            <a:r>
              <a:rPr lang="en-US" sz="2200" b="1" dirty="0" smtClean="0">
                <a:cs typeface="Arial" panose="020B0604020202020204" pitchFamily="34" charset="0"/>
              </a:rPr>
              <a:t>/\ Q → 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000" b="1" i="1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i="1" dirty="0" smtClean="0"/>
              <a:t>“Theorem proving”:</a:t>
            </a:r>
            <a:r>
              <a:rPr lang="en-US" sz="2000" b="1" dirty="0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  From P,Q,S (hypotheses) can we deduce (infer) R (conjecture)?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smtClean="0"/>
              <a:t>Predicate (first-order) logic</a:t>
            </a:r>
            <a:endParaRPr lang="ro-RO" sz="3200" b="1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1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0937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Modelling reasoning using predicate logic</a:t>
            </a:r>
            <a:endParaRPr lang="ro-RO" sz="32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Hypotheses:</a:t>
            </a: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H1. If x is perpendicular to y then x intersects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H2. If x is parallel to y then x does not intersect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H3. If x is perpendicular to y and z is perpendicular to y 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                                                                     </a:t>
            </a:r>
            <a:r>
              <a:rPr lang="ro-RO" sz="1800" b="1" smtClean="0"/>
              <a:t>then x is parallel to z.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H4. d1 is perpendicular to 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H5. d is perpendicular to d2.</a:t>
            </a:r>
            <a:endParaRPr lang="ro-RO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Conclusion</a:t>
            </a:r>
            <a:r>
              <a:rPr lang="ro-RO" sz="1800" b="1" smtClean="0"/>
              <a:t>:</a:t>
            </a:r>
            <a:r>
              <a:rPr lang="en-US" sz="1800" b="1" smtClean="0"/>
              <a:t> </a:t>
            </a:r>
            <a:r>
              <a:rPr lang="ro-RO" sz="1800" b="1" smtClean="0"/>
              <a:t>C. d1 does not intersect d2.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Check whether the conclusion C is derivable from the set of hypotheses.</a:t>
            </a:r>
            <a:endParaRPr lang="en-US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u="sng" smtClean="0"/>
              <a:t>S</a:t>
            </a:r>
            <a:r>
              <a:rPr lang="ro-RO" sz="1800" b="1" u="sng" smtClean="0"/>
              <a:t>uccession to the British throne – common-sense human reasoning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Hypotheses:</a:t>
            </a: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H1: If </a:t>
            </a:r>
            <a:r>
              <a:rPr lang="ro-RO" sz="1800" b="1" i="1" smtClean="0"/>
              <a:t>x</a:t>
            </a:r>
            <a:r>
              <a:rPr lang="ro-RO" sz="1800" b="1" smtClean="0"/>
              <a:t> is the king and </a:t>
            </a:r>
            <a:r>
              <a:rPr lang="ro-RO" sz="1800" b="1" i="1" smtClean="0"/>
              <a:t>y</a:t>
            </a:r>
            <a:r>
              <a:rPr lang="ro-RO" sz="1800" b="1" smtClean="0"/>
              <a:t> is his oldest son, then </a:t>
            </a:r>
            <a:r>
              <a:rPr lang="ro-RO" sz="1800" b="1" i="1" smtClean="0"/>
              <a:t>y</a:t>
            </a:r>
            <a:r>
              <a:rPr lang="ro-RO" sz="1800" b="1" smtClean="0"/>
              <a:t> can become the king.        H2: If </a:t>
            </a:r>
            <a:r>
              <a:rPr lang="ro-RO" sz="1800" b="1" i="1" smtClean="0"/>
              <a:t>x</a:t>
            </a:r>
            <a:r>
              <a:rPr lang="ro-RO" sz="1800" b="1" smtClean="0"/>
              <a:t> is the king and </a:t>
            </a:r>
            <a:r>
              <a:rPr lang="ro-RO" sz="1800" b="1" i="1" smtClean="0"/>
              <a:t>y</a:t>
            </a:r>
            <a:r>
              <a:rPr lang="ro-RO" sz="1800" b="1" smtClean="0"/>
              <a:t> defeats </a:t>
            </a:r>
            <a:r>
              <a:rPr lang="ro-RO" sz="1800" b="1" i="1" smtClean="0"/>
              <a:t>x</a:t>
            </a:r>
            <a:r>
              <a:rPr lang="ro-RO" sz="1800" b="1" smtClean="0"/>
              <a:t>, then </a:t>
            </a:r>
            <a:r>
              <a:rPr lang="ro-RO" sz="1800" b="1" i="1" smtClean="0"/>
              <a:t>y</a:t>
            </a:r>
            <a:r>
              <a:rPr lang="ro-RO" sz="1800" b="1" smtClean="0"/>
              <a:t> will become the king. 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H3: </a:t>
            </a:r>
            <a:r>
              <a:rPr lang="ro-RO" sz="1800" b="1" i="1" smtClean="0"/>
              <a:t>RichardIII</a:t>
            </a:r>
            <a:r>
              <a:rPr lang="ro-RO" sz="1800" b="1" smtClean="0"/>
              <a:t>  is the king.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H4: </a:t>
            </a:r>
            <a:r>
              <a:rPr lang="ro-RO" sz="1800" b="1" i="1" smtClean="0"/>
              <a:t>HenryVII </a:t>
            </a:r>
            <a:r>
              <a:rPr lang="ro-RO" sz="1800" b="1" smtClean="0"/>
              <a:t>defeated </a:t>
            </a:r>
            <a:r>
              <a:rPr lang="ro-RO" sz="1800" b="1" i="1" smtClean="0"/>
              <a:t>RichardIII</a:t>
            </a:r>
            <a:r>
              <a:rPr lang="ro-RO" sz="1800" b="1" smtClean="0"/>
              <a:t>.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H5: </a:t>
            </a:r>
            <a:r>
              <a:rPr lang="ro-RO" sz="1800" b="1" i="1" smtClean="0"/>
              <a:t>HenryVIII</a:t>
            </a:r>
            <a:r>
              <a:rPr lang="ro-RO" sz="1800" b="1" smtClean="0"/>
              <a:t> is </a:t>
            </a:r>
            <a:r>
              <a:rPr lang="ro-RO" sz="1800" b="1" i="1" smtClean="0"/>
              <a:t>HenryVII</a:t>
            </a:r>
            <a:r>
              <a:rPr lang="ro-RO" sz="1800" b="1" smtClean="0"/>
              <a:t>’s oldest son.</a:t>
            </a:r>
            <a:endParaRPr lang="ro-RO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Conclusion C</a:t>
            </a:r>
            <a:r>
              <a:rPr lang="ro-RO" sz="1800" b="1" smtClean="0"/>
              <a:t>:  Can </a:t>
            </a:r>
            <a:r>
              <a:rPr lang="ro-RO" sz="1800" b="1" i="1" smtClean="0"/>
              <a:t>HenryVIII</a:t>
            </a:r>
            <a:r>
              <a:rPr lang="ro-RO" sz="1800" b="1" smtClean="0"/>
              <a:t> become the king?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3200" b="1" u="sng" dirty="0" smtClean="0"/>
              <a:t>Types of logics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5307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classical</a:t>
            </a:r>
            <a:r>
              <a:rPr lang="ro-RO" sz="2400" b="1" smtClean="0"/>
              <a:t> logics: 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 </a:t>
            </a:r>
            <a:r>
              <a:rPr lang="ro-RO" sz="2400" b="1" i="1" smtClean="0"/>
              <a:t>propositional</a:t>
            </a:r>
            <a:r>
              <a:rPr lang="ro-RO" sz="2400" b="1" smtClean="0"/>
              <a:t> </a:t>
            </a:r>
            <a:r>
              <a:rPr lang="en-US" sz="2400" b="1" smtClean="0"/>
              <a:t>logic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 </a:t>
            </a:r>
            <a:r>
              <a:rPr lang="ro-RO" sz="2400" b="1" i="1" smtClean="0"/>
              <a:t>predicate</a:t>
            </a:r>
            <a:r>
              <a:rPr lang="ro-RO" sz="2400" b="1" smtClean="0"/>
              <a:t> </a:t>
            </a:r>
            <a:r>
              <a:rPr lang="en-US" sz="2400" b="1" smtClean="0"/>
              <a:t>(</a:t>
            </a:r>
            <a:r>
              <a:rPr lang="en-US" sz="2400" b="1" i="1" smtClean="0"/>
              <a:t>first order</a:t>
            </a:r>
            <a:r>
              <a:rPr lang="en-US" sz="2400" b="1" smtClean="0"/>
              <a:t>) </a:t>
            </a:r>
            <a:r>
              <a:rPr lang="ro-RO" sz="2400" b="1" smtClean="0"/>
              <a:t>logic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modal</a:t>
            </a:r>
            <a:r>
              <a:rPr lang="ro-RO" sz="2400" b="1" smtClean="0"/>
              <a:t> and </a:t>
            </a:r>
            <a:r>
              <a:rPr lang="ro-RO" sz="2400" b="1" i="1" smtClean="0"/>
              <a:t>temporal</a:t>
            </a:r>
            <a:r>
              <a:rPr lang="ro-RO" sz="2400" b="1" smtClean="0"/>
              <a:t> logics</a:t>
            </a:r>
            <a:endParaRPr lang="en-US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endParaRPr lang="ro-RO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multivalued</a:t>
            </a:r>
            <a:r>
              <a:rPr lang="ro-RO" sz="2400" b="1" smtClean="0"/>
              <a:t> and </a:t>
            </a:r>
            <a:r>
              <a:rPr lang="ro-RO" sz="2400" b="1" i="1" smtClean="0"/>
              <a:t>fuzzy</a:t>
            </a:r>
            <a:r>
              <a:rPr lang="ro-RO" sz="2400" b="1" smtClean="0"/>
              <a:t> logics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nonmonotonic</a:t>
            </a:r>
            <a:r>
              <a:rPr lang="ro-RO" sz="2400" b="1" smtClean="0"/>
              <a:t> logics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Competencies</a:t>
            </a:r>
            <a:endParaRPr lang="ro-RO" sz="40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839200" cy="5029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use numeration systems and internal numbers representations;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the theoretical aspects of classical logics;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700" b="1" dirty="0" smtClean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classical logics from a computational perspective (apply specific proof methods);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model human reasoning and mathematical reasoning using propositional logic and predicate logic;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logic circuits and to simplify them using specific simplification methods for Boolean functions.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b="1" i="1" smtClean="0"/>
              <a:t>Automated Theorem Proving (ATP)</a:t>
            </a:r>
            <a:endParaRPr lang="ro-RO" sz="3400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smtClean="0"/>
              <a:t>deals with the development of computer programs which show that some statement (the </a:t>
            </a:r>
            <a:r>
              <a:rPr lang="en-US" sz="2400" b="1" i="1" u="sng" smtClean="0"/>
              <a:t>conjectur</a:t>
            </a:r>
            <a:r>
              <a:rPr lang="en-US" sz="2400" b="1" i="1" smtClean="0"/>
              <a:t>e</a:t>
            </a:r>
            <a:r>
              <a:rPr lang="en-US" sz="2400" b="1" smtClean="0"/>
              <a:t>) is a </a:t>
            </a:r>
            <a:r>
              <a:rPr lang="en-US" sz="2400" b="1" i="1" u="sng" smtClean="0"/>
              <a:t>logical consequence</a:t>
            </a:r>
            <a:r>
              <a:rPr lang="en-US" sz="2400" b="1" smtClean="0"/>
              <a:t> of a set of statements (the </a:t>
            </a:r>
            <a:r>
              <a:rPr lang="en-US" sz="2400" b="1" i="1" u="sng" smtClean="0"/>
              <a:t>axioms</a:t>
            </a:r>
            <a:r>
              <a:rPr lang="en-US" sz="2400" b="1" smtClean="0"/>
              <a:t> and the </a:t>
            </a:r>
            <a:r>
              <a:rPr lang="en-US" sz="2400" b="1" i="1" u="sng" smtClean="0"/>
              <a:t>hypothese</a:t>
            </a:r>
            <a:r>
              <a:rPr lang="en-US" sz="2400" b="1" i="1" smtClean="0"/>
              <a:t>s</a:t>
            </a:r>
            <a:r>
              <a:rPr lang="en-US" sz="2400" b="1" smtClean="0"/>
              <a:t>).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 smtClean="0"/>
              <a:t>    </a:t>
            </a:r>
            <a:r>
              <a:rPr lang="en-US" sz="2600" b="1" u="sng" smtClean="0"/>
              <a:t>Dedicated (educational) automated theorem provers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3TAP, pTAP, leanTAP, Cassandra</a:t>
            </a:r>
            <a:r>
              <a:rPr lang="ro-RO" sz="2400" smtClean="0"/>
              <a:t> </a:t>
            </a:r>
            <a:r>
              <a:rPr lang="en-US" sz="2400" smtClean="0"/>
              <a:t>(semantic tableaux</a:t>
            </a:r>
            <a:r>
              <a:rPr lang="en-US" sz="2400" b="1" smtClean="0"/>
              <a:t>)</a:t>
            </a:r>
            <a:r>
              <a:rPr lang="en-US" smtClean="0"/>
              <a:t> </a:t>
            </a:r>
            <a:endParaRPr lang="en-US" sz="2400" smtClean="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OTTER, PCPROVE, AMPHION, Jape</a:t>
            </a:r>
            <a:r>
              <a:rPr lang="ro-RO" smtClean="0"/>
              <a:t> </a:t>
            </a:r>
            <a:r>
              <a:rPr lang="en-US" sz="2400" smtClean="0"/>
              <a:t>(resolution)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HERBY</a:t>
            </a:r>
            <a:r>
              <a:rPr lang="ro-RO" sz="2400" smtClean="0"/>
              <a:t> </a:t>
            </a:r>
            <a:r>
              <a:rPr lang="en-US" sz="2400" smtClean="0"/>
              <a:t>(semantic trees + Herbrand theorem)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fr-FR" sz="2400" b="1" smtClean="0"/>
              <a:t>Implementations in: PROLOG, LISP, C/C++,…</a:t>
            </a:r>
            <a:endParaRPr lang="ro-RO" sz="24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0"/>
            <a:ext cx="621058" cy="778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systems in </a:t>
            </a:r>
            <a:r>
              <a:rPr lang="en-US" sz="3800" b="1" i="1" u="sng" smtClean="0"/>
              <a:t>mathematics</a:t>
            </a:r>
            <a:r>
              <a:rPr lang="en-US" sz="3800" b="1" u="sng" smtClean="0"/>
              <a:t> </a:t>
            </a:r>
            <a:endParaRPr lang="ro-RO" sz="38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876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EQP</a:t>
            </a:r>
            <a:r>
              <a:rPr lang="en-US" b="1" smtClean="0"/>
              <a:t>. </a:t>
            </a:r>
            <a:r>
              <a:rPr lang="en-US" sz="2400" b="1" smtClean="0"/>
              <a:t>In 1933 Herbert Robbins conjectured that a particular group of axioms forms a basis for Boolean algebra, but neither he nor anyone else could prove this. The proof was found in October 10, 1996, after about 8 days of search by EQP.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Otter</a:t>
            </a:r>
            <a:r>
              <a:rPr lang="en-US" sz="2400" b="1" i="1" smtClean="0"/>
              <a:t> - </a:t>
            </a:r>
            <a:r>
              <a:rPr lang="en-US" sz="2400" b="1" smtClean="0"/>
              <a:t>used to prove several results in quasi-groups.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Geometry Expert</a:t>
            </a:r>
            <a:r>
              <a:rPr lang="en-US" sz="2400" b="1" smtClean="0"/>
              <a:t> has been used to obtain new results in Euclidean geometry.</a:t>
            </a:r>
            <a:r>
              <a:rPr lang="en-US" sz="2400" smtClean="0"/>
              <a:t> </a:t>
            </a:r>
            <a:endParaRPr lang="ro-RO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ATP</a:t>
            </a:r>
            <a:r>
              <a:rPr lang="en-US" b="1" i="1" smtClean="0"/>
              <a:t> </a:t>
            </a:r>
            <a:r>
              <a:rPr lang="en-US" b="1" smtClean="0"/>
              <a:t>for </a:t>
            </a:r>
            <a:r>
              <a:rPr lang="en-US" b="1" i="1" u="sng" smtClean="0"/>
              <a:t>software generation</a:t>
            </a:r>
            <a:endParaRPr lang="ro-RO" b="1" i="1" u="sng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smtClean="0"/>
              <a:t>the </a:t>
            </a:r>
            <a:r>
              <a:rPr lang="en-US" sz="2100" b="1" i="1" u="sng" smtClean="0"/>
              <a:t>KIDS</a:t>
            </a:r>
            <a:r>
              <a:rPr lang="en-US" sz="2100" b="1" smtClean="0"/>
              <a:t> system developed at Kestrel Institute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smtClean="0"/>
              <a:t> used to derive scheduling algorithms that have outperformed currently used algorithms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smtClean="0"/>
              <a:t>provides intuitive, high level operations for transformational development of programs from specifications.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smtClean="0"/>
              <a:t>the </a:t>
            </a:r>
            <a:r>
              <a:rPr lang="en-US" sz="2100" b="1" i="1" u="sng" smtClean="0"/>
              <a:t>AMPHION</a:t>
            </a:r>
            <a:r>
              <a:rPr lang="en-US" sz="2100" b="1" smtClean="0"/>
              <a:t> project, sponsored by NASA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smtClean="0"/>
              <a:t> used to determine appropriate subroutines combined to produce programs for satellite guidance.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smtClean="0"/>
              <a:t>by encapsulating usable functionality in software components, and then reusing those components, AMPHION can develop software in less time than human programmers.</a:t>
            </a:r>
            <a:endParaRPr lang="ro-RO" sz="21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for </a:t>
            </a:r>
            <a:r>
              <a:rPr lang="en-US" sz="3800" b="1" i="1" u="sng" smtClean="0"/>
              <a:t>software verification</a:t>
            </a:r>
            <a:r>
              <a:rPr lang="en-US" smtClean="0"/>
              <a:t> </a:t>
            </a:r>
            <a:endParaRPr lang="ro-RO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smtClean="0"/>
              <a:t>The </a:t>
            </a:r>
            <a:r>
              <a:rPr lang="en-US" sz="2100" b="1" i="1" smtClean="0"/>
              <a:t>Karlsruhe Interactive Verifier (</a:t>
            </a:r>
            <a:r>
              <a:rPr lang="en-US" sz="2100" b="1" i="1" u="sng" smtClean="0"/>
              <a:t>KIV</a:t>
            </a:r>
            <a:r>
              <a:rPr lang="en-US" sz="2100" b="1" i="1" smtClean="0"/>
              <a:t>)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i="1" smtClean="0"/>
              <a:t>verifies a large</a:t>
            </a:r>
            <a:r>
              <a:rPr lang="en-US" sz="2000" b="1" smtClean="0"/>
              <a:t> range of software applications: implementation of set functions, tree and graph representation and manipulation.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used for </a:t>
            </a:r>
            <a:r>
              <a:rPr lang="en-US" sz="2000" b="1" i="1" smtClean="0"/>
              <a:t>industrial application:</a:t>
            </a:r>
            <a:r>
              <a:rPr lang="en-US" sz="2000" b="1" smtClean="0"/>
              <a:t> a software controlled railway switch, safe command transfer in a space vehicle, and supervision of neutron flow in a nuclear reactor.</a:t>
            </a:r>
            <a:r>
              <a:rPr lang="en-US" sz="2000" smtClean="0"/>
              <a:t>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z="2000" b="1" i="1" u="sng" smtClean="0"/>
              <a:t>PVS</a:t>
            </a:r>
            <a:r>
              <a:rPr lang="en-US" sz="2000" b="1" u="sng" smtClean="0"/>
              <a:t> </a:t>
            </a:r>
            <a:r>
              <a:rPr lang="en-US" sz="2000" b="1" smtClean="0"/>
              <a:t>is a verification system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used in various applications: </a:t>
            </a:r>
            <a:r>
              <a:rPr lang="en-US" sz="2000" b="1" i="1" smtClean="0"/>
              <a:t>diagnosis and scheduling algorithms</a:t>
            </a:r>
            <a:r>
              <a:rPr lang="en-US" sz="2000" b="1" smtClean="0"/>
              <a:t> for fault tolerant architectures, and requirements specification for portions of the space shuttle flight control system.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NASA uses ATP to certify </a:t>
            </a:r>
            <a:r>
              <a:rPr lang="en-US" sz="2000" b="1" i="1" smtClean="0"/>
              <a:t>safety properties of aerospace software</a:t>
            </a:r>
            <a:r>
              <a:rPr lang="en-US" sz="2000" b="1" smtClean="0"/>
              <a:t> that has been automatically generated from high-level specifications. </a:t>
            </a:r>
            <a:endParaRPr lang="ro-RO" sz="20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for </a:t>
            </a:r>
            <a:r>
              <a:rPr lang="en-US" sz="3800" b="1" i="1" u="sng" smtClean="0"/>
              <a:t>hardware verification</a:t>
            </a:r>
            <a:r>
              <a:rPr lang="en-US" smtClean="0"/>
              <a:t> </a:t>
            </a:r>
            <a:endParaRPr lang="ro-RO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u="sng" smtClean="0"/>
              <a:t>Hardware verification</a:t>
            </a:r>
            <a:r>
              <a:rPr lang="en-US" sz="2400" b="1" smtClean="0"/>
              <a:t> is the largest industrial application of ATP.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smtClean="0"/>
              <a:t>IBM, Intel, </a:t>
            </a:r>
            <a:r>
              <a:rPr lang="en-US" sz="2400" b="1" smtClean="0"/>
              <a:t>and</a:t>
            </a:r>
            <a:r>
              <a:rPr lang="en-US" sz="2400" b="1" i="1" smtClean="0"/>
              <a:t> Motorola</a:t>
            </a:r>
            <a:r>
              <a:rPr lang="en-US" sz="2400" b="1" smtClean="0"/>
              <a:t> are among the companies that employ ATP technology for verification.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endParaRPr lang="en-US" sz="600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ACL2</a:t>
            </a:r>
            <a:r>
              <a:rPr lang="en-US" sz="2400" b="1" u="sng" smtClean="0"/>
              <a:t> system</a:t>
            </a:r>
            <a:r>
              <a:rPr lang="en-US" sz="2400" b="1" smtClean="0"/>
              <a:t> - used to obtain a proof of the correctness of the floating point divide code for AMD's PENTIUM-like AMD5K86 microprocessor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ANALYTICA</a:t>
            </a:r>
            <a:r>
              <a:rPr lang="en-US" sz="2400" b="1" smtClean="0"/>
              <a:t> - used to verify a division circuit that implements the floating point standard of IEEE.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800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HOL</a:t>
            </a:r>
            <a:r>
              <a:rPr lang="en-US" sz="2400" b="1" u="sng" smtClean="0"/>
              <a:t> system</a:t>
            </a:r>
            <a:r>
              <a:rPr lang="en-US" sz="2400" b="1" smtClean="0"/>
              <a:t> - used at Bell Laboratories for hardware verification.</a:t>
            </a:r>
            <a:r>
              <a:rPr lang="en-US" sz="2400" smtClean="0"/>
              <a:t> </a:t>
            </a:r>
            <a:endParaRPr lang="ro-RO" sz="24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M. Ben-Ari: </a:t>
            </a:r>
            <a:r>
              <a:rPr lang="it-IT" sz="1900" b="1" i="1" smtClean="0"/>
              <a:t>Mathematical Logic for Computer Science</a:t>
            </a:r>
            <a:r>
              <a:rPr lang="it-IT" sz="1900" b="1" smtClean="0"/>
              <a:t>, Ed. </a:t>
            </a:r>
            <a:r>
              <a:rPr lang="en-US" sz="1900" b="1" smtClean="0"/>
              <a:t>Springer, 2001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M. Clarke: </a:t>
            </a:r>
            <a:r>
              <a:rPr lang="en-US" sz="1900" b="1" i="1" smtClean="0"/>
              <a:t>Logic for Computer Science</a:t>
            </a:r>
            <a:r>
              <a:rPr lang="en-US" sz="1900" b="1" smtClean="0"/>
              <a:t>, Ed. Eddison-Wesley 1990.</a:t>
            </a:r>
            <a:endParaRPr lang="fr-FR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M. Fitting: </a:t>
            </a:r>
            <a:r>
              <a:rPr lang="en-US" sz="1900" b="1" i="1" smtClean="0"/>
              <a:t>First-order logic and Automated Theorem Proving</a:t>
            </a:r>
            <a:r>
              <a:rPr lang="en-US" sz="1900" b="1" smtClean="0"/>
              <a:t>, Ed. Springer Verlag, 1990.</a:t>
            </a:r>
            <a:endParaRPr lang="it-IT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Mihaela Malita, Mircea Malita: </a:t>
            </a:r>
            <a:r>
              <a:rPr lang="it-IT" sz="1900" b="1" i="1" smtClean="0"/>
              <a:t>Bazele Inteligentei Artificiale, Vol. </a:t>
            </a:r>
            <a:r>
              <a:rPr lang="en-US" sz="1900" b="1" i="1" smtClean="0"/>
              <a:t>I, Logici propozitionale,</a:t>
            </a:r>
            <a:r>
              <a:rPr lang="en-US" sz="1900" b="1" smtClean="0"/>
              <a:t> Ed. Tehnica, Bucuresti, 1987 – library. </a:t>
            </a:r>
            <a:endParaRPr lang="it-IT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M. Lupea, A. Mihiş: </a:t>
            </a:r>
            <a:r>
              <a:rPr lang="it-IT" sz="1900" b="1" i="1" smtClean="0"/>
              <a:t>Logici clasice şi circuite logice. Teorie şi exemple</a:t>
            </a:r>
            <a:r>
              <a:rPr lang="it-IT" sz="1900" b="1" smtClean="0"/>
              <a:t>,  Editura Albastra, edition I- 2008, edition II– 2009, edition III- 2011.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>
                <a:solidFill>
                  <a:srgbClr val="009900"/>
                </a:solidFill>
              </a:rPr>
              <a:t>M. Lupea, A. Mihis: </a:t>
            </a:r>
            <a:r>
              <a:rPr lang="it-IT" sz="1900" b="1" i="1" smtClean="0">
                <a:solidFill>
                  <a:srgbClr val="009900"/>
                </a:solidFill>
              </a:rPr>
              <a:t>A Computational Approach to Classical Logics and Circuits,  Presa Universitara Clujeana</a:t>
            </a:r>
            <a:r>
              <a:rPr lang="it-IT" sz="1900" b="1" smtClean="0">
                <a:solidFill>
                  <a:srgbClr val="009900"/>
                </a:solidFill>
              </a:rPr>
              <a:t>, Cluj-Napoca, </a:t>
            </a:r>
            <a:r>
              <a:rPr lang="it-IT" sz="1900" b="1" smtClean="0"/>
              <a:t>edition II-2016 </a:t>
            </a:r>
            <a:r>
              <a:rPr lang="it-IT" sz="1900" b="1" smtClean="0">
                <a:solidFill>
                  <a:srgbClr val="009900"/>
                </a:solidFill>
              </a:rPr>
              <a:t>.</a:t>
            </a:r>
            <a:endParaRPr lang="en-US" sz="1900" b="1" smtClean="0">
              <a:solidFill>
                <a:srgbClr val="009900"/>
              </a:solidFill>
            </a:endParaRP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>
                <a:solidFill>
                  <a:srgbClr val="CC0099"/>
                </a:solidFill>
              </a:rPr>
              <a:t>L.C. Paulson: </a:t>
            </a:r>
            <a:r>
              <a:rPr lang="en-US" sz="1900" b="1" i="1" smtClean="0">
                <a:solidFill>
                  <a:srgbClr val="CC0099"/>
                </a:solidFill>
              </a:rPr>
              <a:t>Logic and Proof</a:t>
            </a:r>
            <a:r>
              <a:rPr lang="en-US" sz="1900" b="1" smtClean="0">
                <a:solidFill>
                  <a:srgbClr val="CC0099"/>
                </a:solidFill>
              </a:rPr>
              <a:t>, Univ. Cambridge, 2000, on-line course.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>
                <a:solidFill>
                  <a:srgbClr val="CC0099"/>
                </a:solidFill>
              </a:rPr>
              <a:t>M. Possega: </a:t>
            </a:r>
            <a:r>
              <a:rPr lang="en-US" sz="1900" b="1" i="1" smtClean="0">
                <a:solidFill>
                  <a:srgbClr val="CC0099"/>
                </a:solidFill>
              </a:rPr>
              <a:t>Deduction Systems</a:t>
            </a:r>
            <a:r>
              <a:rPr lang="en-US" sz="1900" b="1" smtClean="0">
                <a:solidFill>
                  <a:srgbClr val="CC0099"/>
                </a:solidFill>
              </a:rPr>
              <a:t>, Inst. of Informatics, 2002, on-line course</a:t>
            </a:r>
            <a:r>
              <a:rPr lang="en-US" sz="1900" b="1" smtClean="0"/>
              <a:t>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D.Tatar:</a:t>
            </a:r>
            <a:r>
              <a:rPr lang="en-US" sz="1900" b="1" i="1" smtClean="0"/>
              <a:t> Bazele matematice ale calculatoarelor</a:t>
            </a:r>
            <a:r>
              <a:rPr lang="en-US" sz="1900" b="1" smtClean="0"/>
              <a:t>, edition 1999- library.</a:t>
            </a:r>
            <a:endParaRPr lang="pt-PT" sz="19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III. Boolean algebras, Boolean functions</a:t>
            </a:r>
            <a:br>
              <a:rPr lang="en-US" sz="3200" b="1" smtClean="0"/>
            </a:br>
            <a:r>
              <a:rPr lang="en-US" sz="3200" b="1" smtClean="0"/>
              <a:t>      Logic circuits</a:t>
            </a:r>
            <a:br>
              <a:rPr lang="en-US" sz="3200" b="1" smtClean="0"/>
            </a:br>
            <a:endParaRPr lang="ro-RO" sz="3200" b="1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smtClean="0"/>
              <a:t>In 1938 </a:t>
            </a:r>
            <a:r>
              <a:rPr lang="en-GB" sz="2200" b="1" smtClean="0"/>
              <a:t>Claude Shannon</a:t>
            </a:r>
            <a:r>
              <a:rPr lang="en-GB" sz="2200" smtClean="0"/>
              <a:t> proved that a </a:t>
            </a:r>
            <a:r>
              <a:rPr lang="en-GB" sz="2200" b="1" i="1" smtClean="0"/>
              <a:t>two-valued binary Boolean algebra </a:t>
            </a:r>
            <a:r>
              <a:rPr lang="en-GB" sz="2200" smtClean="0"/>
              <a:t>can describe the operations</a:t>
            </a:r>
            <a:r>
              <a:rPr lang="en-GB" sz="2200" b="1" smtClean="0"/>
              <a:t> of</a:t>
            </a:r>
            <a:r>
              <a:rPr lang="en-GB" sz="2200" b="1" i="1" smtClean="0"/>
              <a:t> two-valued electrical switching circuits.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1000" b="1" i="1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i="1" smtClean="0"/>
              <a:t>Propositional logic</a:t>
            </a:r>
            <a:r>
              <a:rPr lang="en-GB" sz="2200" smtClean="0"/>
              <a:t> is used to minimize the number of gates in a circuit, and to show the equivalence of </a:t>
            </a:r>
            <a:r>
              <a:rPr lang="en-GB" sz="2200" b="1" i="1" smtClean="0"/>
              <a:t>combinational circuits</a:t>
            </a:r>
            <a:r>
              <a:rPr lang="en-GB" sz="2200" b="1" smtClean="0"/>
              <a:t>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b="1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smtClean="0"/>
              <a:t>Grigore Moisil</a:t>
            </a:r>
            <a:r>
              <a:rPr lang="en-GB" sz="2200" smtClean="0"/>
              <a:t> (1906-1973) invented the </a:t>
            </a:r>
            <a:r>
              <a:rPr lang="en-GB" sz="2200" b="1" i="1" smtClean="0"/>
              <a:t>three-stable circuits</a:t>
            </a:r>
            <a:r>
              <a:rPr lang="en-GB" sz="2200" smtClean="0"/>
              <a:t> and had important contributions in the fields of </a:t>
            </a:r>
            <a:r>
              <a:rPr lang="en-GB" sz="2200" b="1" i="1" smtClean="0"/>
              <a:t>algebraic logic</a:t>
            </a:r>
            <a:r>
              <a:rPr lang="en-GB" sz="2200" smtClean="0"/>
              <a:t> and differential equations. </a:t>
            </a:r>
            <a:r>
              <a:rPr lang="en-GB" sz="2200" b="1" i="1" smtClean="0"/>
              <a:t>Moisil used propositional logic to minimize Boolean functions.</a:t>
            </a:r>
            <a:r>
              <a:rPr lang="en-GB" sz="22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smtClean="0"/>
              <a:t>In modern times </a:t>
            </a:r>
            <a:r>
              <a:rPr lang="en-GB" sz="2200" b="1" i="1" smtClean="0"/>
              <a:t>Boolean algebras</a:t>
            </a:r>
            <a:r>
              <a:rPr lang="en-GB" sz="2200" smtClean="0"/>
              <a:t> and </a:t>
            </a:r>
            <a:r>
              <a:rPr lang="en-GB" sz="2200" b="1" i="1" smtClean="0"/>
              <a:t>Boolean functions</a:t>
            </a:r>
            <a:r>
              <a:rPr lang="en-GB" sz="2200" smtClean="0"/>
              <a:t> are indispensable in the design of computer chips and digital circuits.</a:t>
            </a:r>
            <a:endParaRPr lang="ro-RO" sz="22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   III. Boolean algebras, Boolean functions </a:t>
            </a:r>
            <a:br>
              <a:rPr lang="en-US" sz="3200" b="1" dirty="0" smtClean="0"/>
            </a:br>
            <a:r>
              <a:rPr lang="en-US" sz="3200" b="1" dirty="0"/>
              <a:t> </a:t>
            </a:r>
            <a:r>
              <a:rPr lang="en-US" sz="3200" b="1" dirty="0" smtClean="0"/>
              <a:t>           and Logic circuits (contd.)</a:t>
            </a:r>
            <a:endParaRPr lang="ro-RO" sz="3200" b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pPr marL="533400" indent="-533400" eaLnBrk="1" hangingPunct="1">
              <a:lnSpc>
                <a:spcPct val="9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Boolean algebras</a:t>
            </a:r>
            <a:r>
              <a:rPr lang="en-US" sz="2100" b="1" smtClean="0"/>
              <a:t>: </a:t>
            </a:r>
            <a:r>
              <a:rPr lang="en-US" sz="2100" smtClean="0"/>
              <a:t>definition, properties, principle of duality, example.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 smtClean="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Boolean functions</a:t>
            </a:r>
            <a:r>
              <a:rPr lang="en-US" sz="2100" b="1" smtClean="0"/>
              <a:t>: </a:t>
            </a:r>
            <a:r>
              <a:rPr lang="en-US" sz="2100" smtClean="0"/>
              <a:t>definitions, maxterms, minterms, canonic disjunctive/conjunctive forms.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 smtClean="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Simplification of Boolean functions</a:t>
            </a:r>
            <a:r>
              <a:rPr lang="en-US" sz="2100" b="1" smtClean="0"/>
              <a:t>: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definitions: </a:t>
            </a:r>
            <a:r>
              <a:rPr lang="en-US" sz="2000" smtClean="0"/>
              <a:t>maximal monoms, central monoms, factorization;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Veitch-Karnaugh diagrams method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Quine’s analytical method, Moisil’s algebraic method.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Logic circuits</a:t>
            </a:r>
            <a:endParaRPr lang="en-US" sz="2100" b="1" u="sng" smtClean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smtClean="0"/>
              <a:t>definitions, representations for </a:t>
            </a:r>
            <a:r>
              <a:rPr lang="en-US" sz="2100" b="1" i="1" smtClean="0"/>
              <a:t>basic gates</a:t>
            </a:r>
            <a:r>
              <a:rPr lang="en-US" sz="2100" smtClean="0"/>
              <a:t> (“and”, “or”, “not”) and </a:t>
            </a:r>
            <a:r>
              <a:rPr lang="en-US" sz="2100" b="1" i="1" smtClean="0"/>
              <a:t>derived gates</a:t>
            </a:r>
            <a:r>
              <a:rPr lang="en-US" sz="2100" smtClean="0"/>
              <a:t> (“xor”, “nand”, “nor”)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smtClean="0"/>
              <a:t>examples of logic circuits: </a:t>
            </a:r>
            <a:r>
              <a:rPr lang="en-US" sz="2100" b="1" i="1" smtClean="0"/>
              <a:t>adder</a:t>
            </a:r>
            <a:r>
              <a:rPr lang="en-US" sz="2100" smtClean="0"/>
              <a:t>, </a:t>
            </a:r>
            <a:r>
              <a:rPr lang="en-US" sz="2100" b="1" i="1" smtClean="0"/>
              <a:t>subtractor</a:t>
            </a:r>
            <a:r>
              <a:rPr lang="en-US" sz="2100" smtClean="0"/>
              <a:t>, </a:t>
            </a:r>
            <a:r>
              <a:rPr lang="en-US" sz="2100" b="1" i="1" smtClean="0"/>
              <a:t>decoder</a:t>
            </a:r>
            <a:r>
              <a:rPr lang="en-US" sz="2100" smtClean="0"/>
              <a:t>, </a:t>
            </a:r>
            <a:r>
              <a:rPr lang="en-US" sz="2100" b="1" i="1" smtClean="0"/>
              <a:t>encoder</a:t>
            </a:r>
            <a:r>
              <a:rPr lang="en-US" sz="2100" smtClean="0"/>
              <a:t>, </a:t>
            </a:r>
            <a:r>
              <a:rPr lang="en-US" sz="2100" b="1" i="1" smtClean="0"/>
              <a:t>comparator</a:t>
            </a:r>
            <a:r>
              <a:rPr lang="en-US" sz="2100" smtClean="0"/>
              <a:t> </a:t>
            </a:r>
            <a:endParaRPr lang="ro-RO" sz="21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ro-RO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000" b="1" smtClean="0"/>
              <a:t>M. Cocan, B. Pop: Bazele matematice ale sistemelor de calcul (chapter 2), Editura Albastra, Cluj-Napoca, 2001 – library.</a:t>
            </a:r>
            <a:endParaRPr lang="it-IT" sz="2000" b="1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Pct val="105000"/>
              <a:buFont typeface="Wingdings" panose="05000000000000000000" pitchFamily="2" charset="2"/>
              <a:buAutoNum type="arabicPeriod"/>
            </a:pPr>
            <a:r>
              <a:rPr lang="it-IT" sz="2000" b="1" smtClean="0"/>
              <a:t>M. Lupea, A. Mihiş: </a:t>
            </a:r>
            <a:r>
              <a:rPr lang="it-IT" sz="2000" b="1" i="1" smtClean="0"/>
              <a:t>Logici clasice şi circuite logice. Teorie şi exemple.</a:t>
            </a:r>
            <a:r>
              <a:rPr lang="it-IT" sz="2000" b="1" smtClean="0"/>
              <a:t>, Editura Albastra, edition I -2008, edition  II - 2009, edition III - 2011.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it-IT" sz="2000" b="1" smtClean="0">
                <a:solidFill>
                  <a:srgbClr val="009900"/>
                </a:solidFill>
              </a:rPr>
              <a:t>M. Lupea, A. Mihis: </a:t>
            </a:r>
            <a:r>
              <a:rPr lang="it-IT" sz="2000" b="1" i="1" smtClean="0">
                <a:solidFill>
                  <a:srgbClr val="009900"/>
                </a:solidFill>
              </a:rPr>
              <a:t>A Computational Approach to Classical Logics and Circuits,  Editura Universitara Clujeana</a:t>
            </a:r>
            <a:r>
              <a:rPr lang="it-IT" sz="2000" b="1" smtClean="0">
                <a:solidFill>
                  <a:srgbClr val="009900"/>
                </a:solidFill>
              </a:rPr>
              <a:t>, second edition, 2016.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smtClean="0"/>
              <a:t>D.Tatar: Bazele matematice ale calculatoarelor, edition 1999, library.</a:t>
            </a:r>
            <a:endParaRPr lang="ro-RO" sz="20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/>
            </a:r>
            <a:br>
              <a:rPr lang="en-US" sz="3800" b="1" smtClean="0"/>
            </a:br>
            <a:r>
              <a:rPr lang="en-US" sz="3800" b="1" smtClean="0"/>
              <a:t>Methods </a:t>
            </a:r>
            <a:br>
              <a:rPr lang="en-US" sz="3800" b="1" smtClean="0"/>
            </a:br>
            <a:endParaRPr lang="ro-RO" sz="38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 dirty="0" smtClean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lectures, exercises, individual study;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specific bibliographic materials are used: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dirty="0" smtClean="0"/>
              <a:t>              books, articles, internet resources;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h</a:t>
            </a:r>
            <a:r>
              <a:rPr lang="en-US" sz="2400" b="1" dirty="0" smtClean="0"/>
              <a:t>omework: teams of 2 students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i</a:t>
            </a:r>
            <a:r>
              <a:rPr lang="en-US" sz="2400" b="1" dirty="0" smtClean="0"/>
              <a:t>ndividual homework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optional homework</a:t>
            </a:r>
            <a:endParaRPr lang="ro-RO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Content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91440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I.  </a:t>
            </a:r>
            <a:r>
              <a:rPr lang="en-US" sz="2400" b="1" u="sng" dirty="0" smtClean="0"/>
              <a:t>Numeration systems, numbers representations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900" b="1" u="sng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==&gt; </a:t>
            </a:r>
            <a:r>
              <a:rPr lang="en-US" sz="2200" b="1" dirty="0" smtClean="0"/>
              <a:t>prerequisite for the discipline: </a:t>
            </a:r>
            <a:r>
              <a:rPr lang="en-US" sz="2200" b="1" i="1" dirty="0" smtClean="0"/>
              <a:t>Computer Architecture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II. </a:t>
            </a:r>
            <a:r>
              <a:rPr lang="en-US" sz="2400" b="1" u="sng" dirty="0" smtClean="0"/>
              <a:t>Classical logics: propositional and predicate logics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==&gt; </a:t>
            </a:r>
            <a:r>
              <a:rPr lang="en-US" sz="2200" b="1" dirty="0" smtClean="0"/>
              <a:t>prerequisite for the disciplines: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dirty="0" smtClean="0"/>
              <a:t>               </a:t>
            </a:r>
            <a:r>
              <a:rPr lang="en-US" sz="2200" b="1" i="1" dirty="0" smtClean="0"/>
              <a:t>Logic programming, Artificial Intelligence,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i="1" dirty="0" smtClean="0"/>
              <a:t>               Automated theorem proving systems.</a:t>
            </a:r>
          </a:p>
          <a:p>
            <a:pPr eaLnBrk="1" hangingPunct="1"/>
            <a:endParaRPr lang="en-US" sz="2200" b="1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III</a:t>
            </a:r>
            <a:r>
              <a:rPr lang="en-US" sz="2400" dirty="0" smtClean="0"/>
              <a:t>. </a:t>
            </a:r>
            <a:r>
              <a:rPr lang="en-US" sz="2400" b="1" u="sng" dirty="0" smtClean="0"/>
              <a:t>Boolean algebras, Boolean functions and logic circuits</a:t>
            </a:r>
          </a:p>
          <a:p>
            <a:pPr eaLnBrk="1" hangingPunct="1"/>
            <a:endParaRPr lang="ro-RO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534400" cy="963613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       Evaluation - s</a:t>
            </a:r>
            <a:r>
              <a:rPr lang="fr-FR" sz="3200" b="1" dirty="0" err="1" smtClean="0"/>
              <a:t>hare</a:t>
            </a:r>
            <a:r>
              <a:rPr lang="fr-FR" sz="3200" b="1" dirty="0" smtClean="0"/>
              <a:t> in the final grade (%)</a:t>
            </a:r>
            <a:br>
              <a:rPr lang="fr-FR" sz="3200" b="1" dirty="0" smtClean="0"/>
            </a:br>
            <a:endParaRPr lang="ro-RO" sz="32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5029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fr-FR" sz="2400" b="1" u="sng" dirty="0" err="1" smtClean="0"/>
              <a:t>Homework</a:t>
            </a:r>
            <a:r>
              <a:rPr lang="fr-FR" sz="2400" b="1" u="sng" dirty="0" smtClean="0"/>
              <a:t> </a:t>
            </a:r>
            <a:r>
              <a:rPr lang="fr-FR" sz="2400" dirty="0" smtClean="0"/>
              <a:t>(due date - 5</a:t>
            </a:r>
            <a:r>
              <a:rPr lang="fr-FR" sz="2400" baseline="30000" dirty="0" smtClean="0"/>
              <a:t>th</a:t>
            </a:r>
            <a:r>
              <a:rPr lang="fr-FR" sz="2400" dirty="0" smtClean="0"/>
              <a:t> </a:t>
            </a:r>
            <a:r>
              <a:rPr lang="fr-FR" sz="2400" dirty="0" err="1" smtClean="0"/>
              <a:t>week</a:t>
            </a:r>
            <a:r>
              <a:rPr lang="fr-FR" sz="2400" dirty="0" smtClean="0"/>
              <a:t>): </a:t>
            </a:r>
            <a:r>
              <a:rPr lang="fr-FR" sz="2400" b="1" dirty="0" smtClean="0"/>
              <a:t>15%</a:t>
            </a:r>
            <a:r>
              <a:rPr lang="fr-FR" sz="2400" dirty="0" smtClean="0"/>
              <a:t>  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t</a:t>
            </a:r>
            <a:r>
              <a:rPr lang="en-GB" sz="2000" b="1" dirty="0" smtClean="0"/>
              <a:t>eams of 2 students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s</a:t>
            </a:r>
            <a:r>
              <a:rPr lang="en-GB" sz="2000" b="1" dirty="0" smtClean="0"/>
              <a:t>ubjects from: 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 smtClean="0"/>
              <a:t>operations and conversions in different numeration bases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 smtClean="0"/>
              <a:t>internal representations of integer and real numbers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 smtClean="0"/>
              <a:t>grade &gt;= 5</a:t>
            </a:r>
            <a:endParaRPr lang="en-GB" sz="2000" dirty="0" smtClean="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endParaRPr lang="en-GB" sz="1200" dirty="0" smtClean="0"/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Seminars’ activity</a:t>
            </a:r>
            <a:r>
              <a:rPr lang="en-GB" sz="2400" dirty="0"/>
              <a:t>: </a:t>
            </a:r>
            <a:r>
              <a:rPr lang="en-GB" sz="2400" b="1" dirty="0"/>
              <a:t>20%</a:t>
            </a:r>
            <a:endParaRPr lang="en-US" sz="2400" dirty="0"/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individual homework and presentations of the solved exercises during </a:t>
            </a:r>
            <a:r>
              <a:rPr lang="en-US" sz="2000" b="1" dirty="0" smtClean="0"/>
              <a:t>seminars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s</a:t>
            </a:r>
            <a:r>
              <a:rPr lang="en-US" sz="2000" b="1" dirty="0" smtClean="0"/>
              <a:t>ubjects from propositional and predicate logics and circuits</a:t>
            </a:r>
            <a:endParaRPr lang="en-US" sz="2000" dirty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 smtClean="0"/>
              <a:t>gr</a:t>
            </a:r>
            <a:r>
              <a:rPr lang="en-GB" sz="2000" b="1" dirty="0" err="1"/>
              <a:t>ade</a:t>
            </a:r>
            <a:r>
              <a:rPr lang="en-GB" sz="2000" b="1" dirty="0"/>
              <a:t> &gt;= </a:t>
            </a:r>
            <a:r>
              <a:rPr lang="en-GB" sz="2000" b="1" dirty="0" smtClean="0"/>
              <a:t>5</a:t>
            </a:r>
            <a:endParaRPr lang="en-GB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05800" cy="1017587"/>
          </a:xfrm>
        </p:spPr>
        <p:txBody>
          <a:bodyPr/>
          <a:lstStyle/>
          <a:p>
            <a:pPr eaLnBrk="1" hangingPunct="1"/>
            <a:r>
              <a:rPr lang="en-US" sz="3600" b="1" smtClean="0"/>
              <a:t>Evaluation - s</a:t>
            </a:r>
            <a:r>
              <a:rPr lang="fr-FR" sz="3600" b="1" smtClean="0"/>
              <a:t>hare in the final grade (%)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Final </a:t>
            </a:r>
            <a:r>
              <a:rPr lang="en-GB" sz="2000" b="1" u="sng" dirty="0" smtClean="0"/>
              <a:t>exam </a:t>
            </a:r>
            <a:r>
              <a:rPr lang="en-GB" sz="2000" dirty="0" smtClean="0"/>
              <a:t>(</a:t>
            </a:r>
            <a:r>
              <a:rPr lang="en-GB" sz="2000" dirty="0" smtClean="0"/>
              <a:t>theory </a:t>
            </a:r>
            <a:r>
              <a:rPr lang="en-GB" sz="2000" dirty="0"/>
              <a:t>and exercises): </a:t>
            </a:r>
            <a:r>
              <a:rPr lang="en-GB" sz="2400" b="1" dirty="0" smtClean="0"/>
              <a:t>65%</a:t>
            </a:r>
            <a:endParaRPr lang="en-GB" sz="2400" b="1" dirty="0"/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written paper (during the exam session)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/>
              <a:t>s</a:t>
            </a:r>
            <a:r>
              <a:rPr lang="en-US" sz="2000" b="1" dirty="0" smtClean="0"/>
              <a:t>ubjects from: propositional </a:t>
            </a:r>
            <a:r>
              <a:rPr lang="en-US" sz="2000" b="1" dirty="0"/>
              <a:t>logic, predicate </a:t>
            </a:r>
            <a:r>
              <a:rPr lang="en-US" sz="2000" b="1" dirty="0" smtClean="0"/>
              <a:t>logic,</a:t>
            </a:r>
            <a:endParaRPr lang="en-US" sz="2000" b="1" dirty="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  logic </a:t>
            </a:r>
            <a:r>
              <a:rPr lang="en-US" sz="2000" b="1" dirty="0"/>
              <a:t>circuits </a:t>
            </a:r>
            <a:r>
              <a:rPr lang="fr-FR" sz="2000" b="1" dirty="0"/>
              <a:t>  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grade&gt;= 5</a:t>
            </a:r>
            <a:endParaRPr lang="en-GB" sz="2000" dirty="0"/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endParaRPr lang="en-US" sz="1000" b="1" u="sng" dirty="0" smtClean="0">
              <a:solidFill>
                <a:srgbClr val="009900"/>
              </a:solidFill>
            </a:endParaRPr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r>
              <a:rPr lang="en-US" sz="2400" b="1" u="sng" dirty="0" smtClean="0">
                <a:solidFill>
                  <a:srgbClr val="009900"/>
                </a:solidFill>
              </a:rPr>
              <a:t>Optional homework</a:t>
            </a:r>
            <a:r>
              <a:rPr lang="en-US" sz="2200" dirty="0" smtClean="0">
                <a:solidFill>
                  <a:srgbClr val="009900"/>
                </a:solidFill>
              </a:rPr>
              <a:t>: </a:t>
            </a:r>
            <a:r>
              <a:rPr lang="en-US" sz="2200" b="1" dirty="0" smtClean="0">
                <a:solidFill>
                  <a:srgbClr val="009900"/>
                </a:solidFill>
              </a:rPr>
              <a:t>10</a:t>
            </a:r>
            <a:r>
              <a:rPr lang="en-US" sz="2200" dirty="0" smtClean="0">
                <a:solidFill>
                  <a:srgbClr val="009900"/>
                </a:solidFill>
              </a:rPr>
              <a:t>% (increases the final grade)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 smtClean="0">
                <a:solidFill>
                  <a:srgbClr val="009900"/>
                </a:solidFill>
              </a:rPr>
              <a:t>application (Pascal, C, C++, Java,…): </a:t>
            </a:r>
            <a:r>
              <a:rPr lang="en-US" sz="2200" dirty="0">
                <a:solidFill>
                  <a:srgbClr val="009900"/>
                </a:solidFill>
              </a:rPr>
              <a:t>operations </a:t>
            </a:r>
            <a:r>
              <a:rPr lang="en-US" sz="2200" dirty="0" smtClean="0">
                <a:solidFill>
                  <a:srgbClr val="009900"/>
                </a:solidFill>
              </a:rPr>
              <a:t>(5%) and conversions (5%) </a:t>
            </a:r>
            <a:r>
              <a:rPr lang="en-US" sz="2200" dirty="0" smtClean="0">
                <a:solidFill>
                  <a:srgbClr val="009900"/>
                </a:solidFill>
              </a:rPr>
              <a:t>in </a:t>
            </a:r>
            <a:r>
              <a:rPr lang="en-US" sz="2200" dirty="0" smtClean="0">
                <a:solidFill>
                  <a:srgbClr val="009900"/>
                </a:solidFill>
              </a:rPr>
              <a:t>different numeration systems; </a:t>
            </a:r>
          </a:p>
          <a:p>
            <a:pPr marL="952500" lvl="1" indent="-495300" eaLnBrk="1" hangingPunct="1"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rgbClr val="009900"/>
                </a:solidFill>
              </a:rPr>
              <a:t>or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rgbClr val="009900"/>
                </a:solidFill>
              </a:rPr>
              <a:t>s</a:t>
            </a:r>
            <a:r>
              <a:rPr lang="ro-RO" sz="2200" dirty="0" smtClean="0">
                <a:solidFill>
                  <a:srgbClr val="009900"/>
                </a:solidFill>
              </a:rPr>
              <a:t>olve</a:t>
            </a:r>
            <a:r>
              <a:rPr lang="en-US" sz="2200" dirty="0" smtClean="0">
                <a:solidFill>
                  <a:srgbClr val="009900"/>
                </a:solidFill>
              </a:rPr>
              <a:t>/propose</a:t>
            </a:r>
            <a:r>
              <a:rPr lang="ro-RO" sz="2200" dirty="0" smtClean="0">
                <a:solidFill>
                  <a:srgbClr val="009900"/>
                </a:solidFill>
              </a:rPr>
              <a:t> a set of exercises which model mathematical reasoning and common-sense reasoning, using the studied proof methods for </a:t>
            </a:r>
            <a:r>
              <a:rPr lang="ro-RO" sz="2200" dirty="0" smtClean="0">
                <a:solidFill>
                  <a:srgbClr val="009900"/>
                </a:solidFill>
              </a:rPr>
              <a:t>propositional</a:t>
            </a:r>
            <a:r>
              <a:rPr lang="en-US" sz="2200" dirty="0">
                <a:solidFill>
                  <a:srgbClr val="009900"/>
                </a:solidFill>
              </a:rPr>
              <a:t> </a:t>
            </a:r>
            <a:r>
              <a:rPr lang="en-US" sz="2200" dirty="0" smtClean="0">
                <a:solidFill>
                  <a:srgbClr val="009900"/>
                </a:solidFill>
              </a:rPr>
              <a:t>and </a:t>
            </a:r>
            <a:r>
              <a:rPr lang="en-US" sz="2200" dirty="0" smtClean="0">
                <a:solidFill>
                  <a:srgbClr val="009900"/>
                </a:solidFill>
              </a:rPr>
              <a:t>predicate </a:t>
            </a:r>
            <a:r>
              <a:rPr lang="ro-RO" sz="2200" dirty="0" smtClean="0">
                <a:solidFill>
                  <a:srgbClr val="009900"/>
                </a:solidFill>
              </a:rPr>
              <a:t>log</a:t>
            </a:r>
            <a:r>
              <a:rPr lang="en-US" sz="2200" dirty="0" err="1" smtClean="0">
                <a:solidFill>
                  <a:srgbClr val="009900"/>
                </a:solidFill>
              </a:rPr>
              <a:t>ics</a:t>
            </a:r>
            <a:r>
              <a:rPr lang="en-US" sz="2200" dirty="0" smtClean="0">
                <a:solidFill>
                  <a:srgbClr val="00990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08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	Rules for seminars</a:t>
            </a:r>
            <a:endParaRPr lang="ro-RO" sz="36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890" y="1524000"/>
            <a:ext cx="8850442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/>
              <a:t>A</a:t>
            </a:r>
            <a:r>
              <a:rPr lang="en-US" sz="2400" b="1" dirty="0" smtClean="0"/>
              <a:t>ttendance at the seminars is mandatory for at least 75% (minimum 10.5 seminars of 14)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1000" b="1" dirty="0" smtClean="0">
              <a:latin typeface="Times New Roman" panose="02020603050405020304" pitchFamily="18" charset="0"/>
            </a:endParaRPr>
          </a:p>
          <a:p>
            <a:r>
              <a:rPr lang="en-US" sz="2400" dirty="0"/>
              <a:t>The attendance will be recorded based on the student participation to the online seminar</a:t>
            </a:r>
            <a:r>
              <a:rPr lang="en-US" sz="2400" dirty="0" smtClean="0"/>
              <a:t>.</a:t>
            </a:r>
          </a:p>
          <a:p>
            <a:endParaRPr lang="en-US" sz="10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order to record the seminar attendance, it is mandatory </a:t>
            </a:r>
            <a:r>
              <a:rPr lang="en-US" sz="2400" dirty="0" smtClean="0"/>
              <a:t>to: </a:t>
            </a:r>
          </a:p>
          <a:p>
            <a:pPr lvl="1">
              <a:lnSpc>
                <a:spcPct val="130000"/>
              </a:lnSpc>
              <a:buClrTx/>
              <a:buSzPct val="100000"/>
              <a:buFont typeface="Symbol" panose="05050102010706020507" pitchFamily="18" charset="2"/>
              <a:buChar char="·"/>
            </a:pPr>
            <a:r>
              <a:rPr lang="en-US" sz="2200" dirty="0" smtClean="0"/>
              <a:t>Participate </a:t>
            </a:r>
            <a:r>
              <a:rPr lang="en-US" sz="2200" dirty="0"/>
              <a:t>online in the meeting for the entire duration of the seminar (please ensure you have Internet access, web camera and microphone). </a:t>
            </a:r>
            <a:endParaRPr lang="en-US" sz="2200" dirty="0" smtClean="0"/>
          </a:p>
          <a:p>
            <a:pPr lvl="1">
              <a:lnSpc>
                <a:spcPct val="130000"/>
              </a:lnSpc>
              <a:buClrTx/>
              <a:buSzPct val="101000"/>
              <a:buFont typeface="Symbol" panose="05050102010706020507" pitchFamily="18" charset="2"/>
              <a:buChar char="·"/>
            </a:pPr>
            <a:r>
              <a:rPr lang="en-US" sz="2200" dirty="0" smtClean="0"/>
              <a:t>Interact </a:t>
            </a:r>
            <a:r>
              <a:rPr lang="en-US" sz="2200" dirty="0"/>
              <a:t>with the seminar teacher using a web camera </a:t>
            </a:r>
            <a:r>
              <a:rPr lang="en-US" sz="2200" dirty="0" smtClean="0"/>
              <a:t>and </a:t>
            </a:r>
            <a:r>
              <a:rPr lang="en-US" sz="2200" dirty="0"/>
              <a:t>microphone</a:t>
            </a:r>
            <a:r>
              <a:rPr lang="en-US" sz="2200" dirty="0"/>
              <a:t> </a:t>
            </a:r>
            <a:r>
              <a:rPr lang="en-US" sz="2200" dirty="0" smtClean="0"/>
              <a:t>when </a:t>
            </a:r>
            <a:r>
              <a:rPr lang="en-US" sz="2200" dirty="0"/>
              <a:t>required. </a:t>
            </a:r>
            <a:endParaRPr lang="en-US" sz="22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98" y="-1527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It is not allowed to register the didactic activities!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According </a:t>
            </a:r>
            <a:r>
              <a:rPr lang="en-US" dirty="0">
                <a:solidFill>
                  <a:srgbClr val="FF0000"/>
                </a:solidFill>
              </a:rPr>
              <a:t>to LEN 2011, the registration by any procedure of the didactic activity can be done only with the consent of the teacher.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915400" cy="1143000"/>
          </a:xfrm>
        </p:spPr>
        <p:txBody>
          <a:bodyPr/>
          <a:lstStyle/>
          <a:p>
            <a:pPr eaLnBrk="1" hangingPunct="1"/>
            <a:r>
              <a:rPr lang="en-US" sz="3800" b="1" smtClean="0"/>
              <a:t>I. </a:t>
            </a:r>
            <a:r>
              <a:rPr lang="en-US" sz="3200" b="1" smtClean="0"/>
              <a:t>Numeration systems, numbers representations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257800"/>
          </a:xfrm>
        </p:spPr>
        <p:txBody>
          <a:bodyPr/>
          <a:lstStyle/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 smtClean="0"/>
              <a:t>Numeration systems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definitions, </a:t>
            </a:r>
            <a:r>
              <a:rPr lang="en-US" sz="2200" b="1" dirty="0" smtClean="0"/>
              <a:t>representation</a:t>
            </a:r>
            <a:r>
              <a:rPr lang="en-US" sz="2200" dirty="0" smtClean="0"/>
              <a:t> and </a:t>
            </a:r>
            <a:r>
              <a:rPr lang="en-US" sz="2200" b="1" dirty="0" smtClean="0"/>
              <a:t>operations</a:t>
            </a:r>
            <a:r>
              <a:rPr lang="en-US" sz="2200" dirty="0" smtClean="0"/>
              <a:t> (addition, subtraction, multiplication, division) of numbers in a base </a:t>
            </a:r>
            <a:r>
              <a:rPr lang="en-US" sz="2200" i="1" dirty="0" smtClean="0"/>
              <a:t>b</a:t>
            </a:r>
            <a:r>
              <a:rPr lang="en-US" sz="2200" dirty="0" smtClean="0"/>
              <a:t>. 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 smtClean="0"/>
              <a:t>conversions</a:t>
            </a:r>
            <a:r>
              <a:rPr lang="en-US" sz="2200" dirty="0" smtClean="0"/>
              <a:t> between two bases, using three methods, for integer and rational numbers.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 smtClean="0"/>
              <a:t>Numbers’ representation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representation for unsigned integers, operations.</a:t>
            </a:r>
            <a:endParaRPr lang="en-US" sz="2200" b="1" dirty="0" smtClean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 smtClean="0"/>
              <a:t>codes (direct, inverse, complementary)</a:t>
            </a:r>
            <a:r>
              <a:rPr lang="en-US" sz="2200" dirty="0" smtClean="0"/>
              <a:t> for signed integers and </a:t>
            </a:r>
            <a:r>
              <a:rPr lang="en-US" sz="2200" dirty="0" err="1" smtClean="0"/>
              <a:t>subunitary</a:t>
            </a:r>
            <a:r>
              <a:rPr lang="en-US" sz="2200" dirty="0" smtClean="0"/>
              <a:t> numbers.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representations of real numbers: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200" dirty="0" smtClean="0"/>
              <a:t>        </a:t>
            </a:r>
            <a:r>
              <a:rPr lang="en-US" sz="2200" b="1" dirty="0" smtClean="0"/>
              <a:t>fixed-point</a:t>
            </a:r>
            <a:r>
              <a:rPr lang="en-US" sz="2200" dirty="0" smtClean="0"/>
              <a:t> representation, </a:t>
            </a:r>
            <a:r>
              <a:rPr lang="en-US" sz="2200" b="1" dirty="0" smtClean="0"/>
              <a:t>floating-point </a:t>
            </a:r>
            <a:r>
              <a:rPr lang="en-US" sz="2200" dirty="0" smtClean="0"/>
              <a:t>representation.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2" ma:contentTypeDescription="Create a new document." ma:contentTypeScope="" ma:versionID="580fe2e4805fff247e010ea75467a77f">
  <xsd:schema xmlns:xsd="http://www.w3.org/2001/XMLSchema" xmlns:xs="http://www.w3.org/2001/XMLSchema" xmlns:p="http://schemas.microsoft.com/office/2006/metadata/properties" xmlns:ns2="074d6577-ef10-4417-aad1-f8c70b8834ca" targetNamespace="http://schemas.microsoft.com/office/2006/metadata/properties" ma:root="true" ma:fieldsID="8408ea50973ff85f3406887afe53e8b1" ns2:_="">
    <xsd:import namespace="074d6577-ef10-4417-aad1-f8c70b88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FF3BA0-D566-42D1-9997-F685C2EFD801}"/>
</file>

<file path=customXml/itemProps2.xml><?xml version="1.0" encoding="utf-8"?>
<ds:datastoreItem xmlns:ds="http://schemas.openxmlformats.org/officeDocument/2006/customXml" ds:itemID="{0EC94A84-F2AF-4D22-AFD6-4E96BE9EB948}"/>
</file>

<file path=customXml/itemProps3.xml><?xml version="1.0" encoding="utf-8"?>
<ds:datastoreItem xmlns:ds="http://schemas.openxmlformats.org/officeDocument/2006/customXml" ds:itemID="{7CB26D68-25C0-452C-96C7-D9A850C64633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2205</TotalTime>
  <Words>2118</Words>
  <Application>Microsoft Office PowerPoint</Application>
  <PresentationFormat>On-screen Show (4:3)</PresentationFormat>
  <Paragraphs>267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Layers</vt:lpstr>
      <vt:lpstr>Computational Logic</vt:lpstr>
      <vt:lpstr>Competencies</vt:lpstr>
      <vt:lpstr> Methods  </vt:lpstr>
      <vt:lpstr>Content</vt:lpstr>
      <vt:lpstr>       Evaluation - share in the final grade (%) </vt:lpstr>
      <vt:lpstr>Evaluation - share in the final grade (%)</vt:lpstr>
      <vt:lpstr> Rules for seminars</vt:lpstr>
      <vt:lpstr>          IMPORTANT</vt:lpstr>
      <vt:lpstr>I. Numeration systems, numbers representations</vt:lpstr>
      <vt:lpstr>References</vt:lpstr>
      <vt:lpstr>II. Classical logics:                 propositional logic and predicate logic</vt:lpstr>
      <vt:lpstr>LOGIC</vt:lpstr>
      <vt:lpstr>Timeline of research in logic</vt:lpstr>
      <vt:lpstr>Timeline of research in logic (contd.)</vt:lpstr>
      <vt:lpstr>Propositional and predicate logics</vt:lpstr>
      <vt:lpstr> Propositional logic </vt:lpstr>
      <vt:lpstr>Predicate (first-order) logic</vt:lpstr>
      <vt:lpstr>Modelling reasoning using predicate logic</vt:lpstr>
      <vt:lpstr>Types of logics</vt:lpstr>
      <vt:lpstr>Automated Theorem Proving (ATP)</vt:lpstr>
      <vt:lpstr>ATP systems in mathematics </vt:lpstr>
      <vt:lpstr>ATP for software generation</vt:lpstr>
      <vt:lpstr>ATP for software verification </vt:lpstr>
      <vt:lpstr>ATP for hardware verification </vt:lpstr>
      <vt:lpstr>References</vt:lpstr>
      <vt:lpstr>III. Boolean algebras, Boolean functions       Logic circuits </vt:lpstr>
      <vt:lpstr>   III. Boolean algebras, Boolean functions              and Logic circuits (contd.)</vt:lpstr>
      <vt:lpstr>References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Logic</dc:title>
  <dc:creator>Iulian Lupea</dc:creator>
  <cp:lastModifiedBy>MIHAELA-ANA LUPEA</cp:lastModifiedBy>
  <cp:revision>108</cp:revision>
  <dcterms:created xsi:type="dcterms:W3CDTF">2017-09-26T19:50:42Z</dcterms:created>
  <dcterms:modified xsi:type="dcterms:W3CDTF">2020-10-01T06:36:53Z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