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6858000" cx="12192000"/>
  <p:notesSz cx="6858000" cy="9144000"/>
  <p:embeddedFontLst>
    <p:embeddedFont>
      <p:font typeface="Century Gothic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iKuvANVVrSpDAwVvlmEJI3zi0m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F9442F1-4FC4-49E9-A71F-5F90BBD4C6EF}">
  <a:tblStyle styleId="{8F9442F1-4FC4-49E9-A71F-5F90BBD4C6EF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dk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CenturyGothic-bold.fntdata"/><Relationship Id="rId12" Type="http://schemas.openxmlformats.org/officeDocument/2006/relationships/font" Target="fonts/CenturyGothic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CenturyGothic-boldItalic.fntdata"/><Relationship Id="rId14" Type="http://schemas.openxmlformats.org/officeDocument/2006/relationships/font" Target="fonts/CenturyGothic-italic.fntdata"/><Relationship Id="rId16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" name="Google Shape;16;p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9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" name="Google Shape;19;p9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0" name="Google Shape;20;p9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" name="Google Shape;21;p9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" name="Google Shape;22;p9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3" name="Google Shape;23;p9"/>
          <p:cNvSpPr txBox="1"/>
          <p:nvPr>
            <p:ph type="ctrTitle"/>
          </p:nvPr>
        </p:nvSpPr>
        <p:spPr>
          <a:xfrm>
            <a:off x="1629103" y="2244830"/>
            <a:ext cx="8933796" cy="24372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800"/>
              <a:buFont typeface="Century Gothic"/>
              <a:buNone/>
              <a:defRPr b="0" sz="6800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" type="subTitle"/>
          </p:nvPr>
        </p:nvSpPr>
        <p:spPr>
          <a:xfrm>
            <a:off x="1629101" y="4682062"/>
            <a:ext cx="8936846" cy="45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" name="Google Shape;25;p9"/>
          <p:cNvSpPr txBox="1"/>
          <p:nvPr>
            <p:ph idx="10" type="dt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1" type="ftr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EFEFE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2" type="sldNum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/>
          <p:nvPr>
            <p:ph idx="2" type="pic"/>
          </p:nvPr>
        </p:nvSpPr>
        <p:spPr>
          <a:xfrm>
            <a:off x="228599" y="237744"/>
            <a:ext cx="7696201" cy="6382512"/>
          </a:xfrm>
          <a:prstGeom prst="rect">
            <a:avLst/>
          </a:prstGeom>
          <a:solidFill>
            <a:srgbClr val="95C77F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i="0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8" name="Google Shape;108;p17"/>
          <p:cNvSpPr txBox="1"/>
          <p:nvPr>
            <p:ph idx="10" type="dt"/>
          </p:nvPr>
        </p:nvSpPr>
        <p:spPr>
          <a:xfrm>
            <a:off x="5662337" y="6035040"/>
            <a:ext cx="2071963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11" type="ftr"/>
          </p:nvPr>
        </p:nvSpPr>
        <p:spPr>
          <a:xfrm>
            <a:off x="612648" y="6035040"/>
            <a:ext cx="4588002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10396728" y="6035040"/>
            <a:ext cx="1225296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 txBox="1"/>
          <p:nvPr>
            <p:ph type="title"/>
          </p:nvPr>
        </p:nvSpPr>
        <p:spPr>
          <a:xfrm>
            <a:off x="8477250" y="603504"/>
            <a:ext cx="3144774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b="0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8477250" y="2386584"/>
            <a:ext cx="3144774" cy="3511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" name="Google Shape;45;p8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8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" name="Google Shape;48;p8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49" name="Google Shape;49;p8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" name="Google Shape;50;p8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" name="Google Shape;51;p8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2" name="Google Shape;52;p8"/>
          <p:cNvSpPr txBox="1"/>
          <p:nvPr>
            <p:ph type="ctrTitle"/>
          </p:nvPr>
        </p:nvSpPr>
        <p:spPr>
          <a:xfrm>
            <a:off x="1629103" y="2244830"/>
            <a:ext cx="8933796" cy="24372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Century Gothic"/>
              <a:buNone/>
              <a:defRPr b="0" sz="6800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" type="subTitle"/>
          </p:nvPr>
        </p:nvSpPr>
        <p:spPr>
          <a:xfrm>
            <a:off x="1629101" y="4682062"/>
            <a:ext cx="8936846" cy="45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4" name="Google Shape;54;p8"/>
          <p:cNvSpPr txBox="1"/>
          <p:nvPr>
            <p:ph idx="10" type="dt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11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1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1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1"/>
          <p:cNvSpPr txBox="1"/>
          <p:nvPr>
            <p:ph type="title"/>
          </p:nvPr>
        </p:nvSpPr>
        <p:spPr>
          <a:xfrm>
            <a:off x="1629156" y="2275165"/>
            <a:ext cx="8933688" cy="2406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Century Gothic"/>
              <a:buNone/>
              <a:defRPr sz="6800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3" name="Google Shape;63;p11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64" name="Google Shape;64;p11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" name="Google Shape;65;p11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" name="Google Shape;66;p11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67" name="Google Shape;67;p11"/>
          <p:cNvSpPr txBox="1"/>
          <p:nvPr>
            <p:ph idx="1" type="body"/>
          </p:nvPr>
        </p:nvSpPr>
        <p:spPr>
          <a:xfrm>
            <a:off x="1629156" y="4682062"/>
            <a:ext cx="893978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10" type="dt"/>
          </p:nvPr>
        </p:nvSpPr>
        <p:spPr>
          <a:xfrm>
            <a:off x="5318760" y="1344502"/>
            <a:ext cx="1554480" cy="498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1" type="ftr"/>
          </p:nvPr>
        </p:nvSpPr>
        <p:spPr>
          <a:xfrm>
            <a:off x="1629157" y="5177408"/>
            <a:ext cx="5660134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8604504" y="5177408"/>
            <a:ext cx="1958339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" type="body"/>
          </p:nvPr>
        </p:nvSpPr>
        <p:spPr>
          <a:xfrm>
            <a:off x="106680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74" name="Google Shape;74;p12"/>
          <p:cNvSpPr txBox="1"/>
          <p:nvPr>
            <p:ph idx="2" type="body"/>
          </p:nvPr>
        </p:nvSpPr>
        <p:spPr>
          <a:xfrm>
            <a:off x="646176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>
            <a:off x="1069848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 i="0" sz="1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1" name="Google Shape;81;p13"/>
          <p:cNvSpPr txBox="1"/>
          <p:nvPr>
            <p:ph idx="2" type="body"/>
          </p:nvPr>
        </p:nvSpPr>
        <p:spPr>
          <a:xfrm>
            <a:off x="1069848" y="2792472"/>
            <a:ext cx="4663440" cy="3163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82" name="Google Shape;82;p13"/>
          <p:cNvSpPr txBox="1"/>
          <p:nvPr>
            <p:ph idx="3" type="body"/>
          </p:nvPr>
        </p:nvSpPr>
        <p:spPr>
          <a:xfrm>
            <a:off x="6458712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3" name="Google Shape;83;p13"/>
          <p:cNvSpPr txBox="1"/>
          <p:nvPr>
            <p:ph idx="4" type="body"/>
          </p:nvPr>
        </p:nvSpPr>
        <p:spPr>
          <a:xfrm>
            <a:off x="6458712" y="2792471"/>
            <a:ext cx="4663440" cy="3164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84" name="Google Shape;84;p13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 txBox="1"/>
          <p:nvPr>
            <p:ph type="title"/>
          </p:nvPr>
        </p:nvSpPr>
        <p:spPr>
          <a:xfrm>
            <a:off x="8458200" y="607392"/>
            <a:ext cx="3161963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b="0" sz="3200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685800" y="609600"/>
            <a:ext cx="6858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900"/>
              <a:buChar char="◦"/>
              <a:defRPr sz="19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101" name="Google Shape;101;p16"/>
          <p:cNvSpPr txBox="1"/>
          <p:nvPr>
            <p:ph idx="2" type="body"/>
          </p:nvPr>
        </p:nvSpPr>
        <p:spPr>
          <a:xfrm>
            <a:off x="8458200" y="2336800"/>
            <a:ext cx="3161963" cy="3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2" name="Google Shape;102;p16"/>
          <p:cNvSpPr txBox="1"/>
          <p:nvPr>
            <p:ph idx="10" type="dt"/>
          </p:nvPr>
        </p:nvSpPr>
        <p:spPr>
          <a:xfrm>
            <a:off x="5588000" y="6035040"/>
            <a:ext cx="19558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1" type="ftr"/>
          </p:nvPr>
        </p:nvSpPr>
        <p:spPr>
          <a:xfrm>
            <a:off x="685801" y="6035040"/>
            <a:ext cx="45847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2" type="sldNum"/>
          </p:nvPr>
        </p:nvSpPr>
        <p:spPr>
          <a:xfrm>
            <a:off x="10396728" y="6035040"/>
            <a:ext cx="1223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0" Type="http://schemas.openxmlformats.org/officeDocument/2006/relationships/theme" Target="../theme/theme3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" name="Google Shape;7;p7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7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7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500"/>
              <a:buFont typeface="Garamond"/>
              <a:buChar char="◦"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300"/>
              <a:buFont typeface="Garamond"/>
              <a:buChar char="◦"/>
              <a:defRPr b="0" i="0" sz="13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" name="Google Shape;11;p7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" name="Google Shape;30;p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cap="sq" cmpd="sng" w="95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6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  <a:defRPr b="0" i="0" sz="1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Garamond"/>
              <a:buChar char="◦"/>
              <a:defRPr b="0" i="0" sz="1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800" u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800" u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800" u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800" u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800" u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800" u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800" u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800" u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800" u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bstract image" id="118" name="Google Shape;11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"/>
          <p:cNvSpPr/>
          <p:nvPr/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"/>
          <p:cNvSpPr/>
          <p:nvPr/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cap="sq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"/>
          <p:cNvSpPr txBox="1"/>
          <p:nvPr>
            <p:ph type="ctrTitle"/>
          </p:nvPr>
        </p:nvSpPr>
        <p:spPr>
          <a:xfrm>
            <a:off x="6033793" y="2355458"/>
            <a:ext cx="4775075" cy="1630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Century Gothic"/>
              <a:buNone/>
            </a:pPr>
            <a:r>
              <a:rPr lang="en-US" sz="3959">
                <a:solidFill>
                  <a:schemeClr val="lt1"/>
                </a:solidFill>
              </a:rPr>
              <a:t>SIMPLIFICATION OF BOOLEAN FUNCTIONS</a:t>
            </a:r>
            <a:endParaRPr/>
          </a:p>
        </p:txBody>
      </p:sp>
      <p:sp>
        <p:nvSpPr>
          <p:cNvPr id="122" name="Google Shape;122;p1"/>
          <p:cNvSpPr txBox="1"/>
          <p:nvPr>
            <p:ph idx="1" type="subTitle"/>
          </p:nvPr>
        </p:nvSpPr>
        <p:spPr>
          <a:xfrm>
            <a:off x="6033793" y="3930732"/>
            <a:ext cx="4775075" cy="624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lt1"/>
                </a:solidFill>
              </a:rPr>
              <a:t>Moisil’s Method</a:t>
            </a:r>
            <a:endParaRPr/>
          </a:p>
        </p:txBody>
      </p:sp>
      <p:sp>
        <p:nvSpPr>
          <p:cNvPr id="123" name="Google Shape;123;p1"/>
          <p:cNvSpPr txBox="1"/>
          <p:nvPr/>
        </p:nvSpPr>
        <p:spPr>
          <a:xfrm>
            <a:off x="9541824" y="4518376"/>
            <a:ext cx="14398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Truță David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p1"/>
          <p:cNvCxnSpPr/>
          <p:nvPr/>
        </p:nvCxnSpPr>
        <p:spPr>
          <a:xfrm>
            <a:off x="6033793" y="3925920"/>
            <a:ext cx="4775075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algn="ctr" dir="5400000" dist="12700">
              <a:srgbClr val="000000">
                <a:alpha val="62745"/>
              </a:srgbClr>
            </a:outerShdw>
          </a:effec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lang="en-US"/>
              <a:t>Moisil’s simplification method </a:t>
            </a:r>
            <a:endParaRPr/>
          </a:p>
        </p:txBody>
      </p:sp>
      <p:pic>
        <p:nvPicPr>
          <p:cNvPr id="130" name="Google Shape;130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945" y="2161309"/>
            <a:ext cx="10863960" cy="3699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"/>
          <p:cNvSpPr txBox="1"/>
          <p:nvPr>
            <p:ph type="title"/>
          </p:nvPr>
        </p:nvSpPr>
        <p:spPr>
          <a:xfrm>
            <a:off x="496785" y="197757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lang="en-US"/>
              <a:t>Exercise 8.7 </a:t>
            </a:r>
            <a:endParaRPr/>
          </a:p>
        </p:txBody>
      </p:sp>
      <p:sp>
        <p:nvSpPr>
          <p:cNvPr id="136" name="Google Shape;136;p3"/>
          <p:cNvSpPr txBox="1"/>
          <p:nvPr>
            <p:ph idx="1" type="body"/>
          </p:nvPr>
        </p:nvSpPr>
        <p:spPr>
          <a:xfrm>
            <a:off x="1181594" y="1423341"/>
            <a:ext cx="10307781" cy="44651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f(x, y, z) = m</a:t>
            </a:r>
            <a:r>
              <a:rPr lang="en-US" sz="1400"/>
              <a:t>1</a:t>
            </a:r>
            <a:r>
              <a:rPr lang="en-US" sz="2400"/>
              <a:t> </a:t>
            </a:r>
            <a:r>
              <a:rPr i="0" lang="en-US" sz="24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ν </a:t>
            </a:r>
            <a:r>
              <a:rPr lang="en-US" sz="2400"/>
              <a:t>m</a:t>
            </a:r>
            <a:r>
              <a:rPr lang="en-US" sz="1400"/>
              <a:t>2 </a:t>
            </a:r>
            <a:r>
              <a:rPr b="0" i="0" lang="en-US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ν</a:t>
            </a:r>
            <a:r>
              <a:rPr b="0" i="0" lang="en-US" sz="1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/>
              <a:t>m</a:t>
            </a:r>
            <a:r>
              <a:rPr lang="en-US" sz="1400"/>
              <a:t>4 </a:t>
            </a:r>
            <a:r>
              <a:rPr i="0" lang="en-US" sz="24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ν </a:t>
            </a:r>
            <a:r>
              <a:rPr lang="en-US" sz="2400">
                <a:solidFill>
                  <a:srgbClr val="000000"/>
                </a:solidFill>
              </a:rPr>
              <a:t>m</a:t>
            </a:r>
            <a:r>
              <a:rPr lang="en-US" sz="1400">
                <a:solidFill>
                  <a:srgbClr val="000000"/>
                </a:solidFill>
              </a:rPr>
              <a:t>6</a:t>
            </a:r>
            <a:endParaRPr sz="1000"/>
          </a:p>
          <a:p>
            <a:pPr indent="0" lvl="0" marL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		</a:t>
            </a:r>
            <a:r>
              <a:rPr lang="en-US" sz="1600"/>
              <a:t>f is given in DCF (disjunctive canonical form)</a:t>
            </a:r>
            <a:endParaRPr sz="1600"/>
          </a:p>
          <a:p>
            <a:pPr indent="0" lvl="0" marL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			S</a:t>
            </a:r>
            <a:r>
              <a:rPr lang="en-US" sz="1100"/>
              <a:t>f </a:t>
            </a:r>
            <a:r>
              <a:rPr lang="en-US" sz="1600"/>
              <a:t>= {(0,0,1), (0,1,0), (1,0,0), (1,1,0)} – support of f</a:t>
            </a:r>
            <a:endParaRPr sz="1200"/>
          </a:p>
        </p:txBody>
      </p:sp>
      <p:graphicFrame>
        <p:nvGraphicFramePr>
          <p:cNvPr id="137" name="Google Shape;137;p3"/>
          <p:cNvGraphicFramePr/>
          <p:nvPr/>
        </p:nvGraphicFramePr>
        <p:xfrm>
          <a:off x="548905" y="27998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{8F9442F1-4FC4-49E9-A71F-5F90BBD4C6EF}</a:tableStyleId>
              </a:tblPr>
              <a:tblGrid>
                <a:gridCol w="331200"/>
                <a:gridCol w="362200"/>
                <a:gridCol w="344375"/>
                <a:gridCol w="11162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z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f(x, y, z)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38" name="Google Shape;138;p3"/>
          <p:cNvSpPr txBox="1"/>
          <p:nvPr/>
        </p:nvSpPr>
        <p:spPr>
          <a:xfrm>
            <a:off x="548905" y="2430518"/>
            <a:ext cx="20069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Truth table of f:</a:t>
            </a:r>
            <a:endParaRPr/>
          </a:p>
        </p:txBody>
      </p:sp>
      <p:graphicFrame>
        <p:nvGraphicFramePr>
          <p:cNvPr id="139" name="Google Shape;139;p3"/>
          <p:cNvGraphicFramePr/>
          <p:nvPr/>
        </p:nvGraphicFramePr>
        <p:xfrm>
          <a:off x="3776353" y="29542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{8F9442F1-4FC4-49E9-A71F-5F90BBD4C6EF}</a:tableStyleId>
              </a:tblPr>
              <a:tblGrid>
                <a:gridCol w="1111925"/>
                <a:gridCol w="328150"/>
                <a:gridCol w="358875"/>
                <a:gridCol w="3412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Group</a:t>
                      </a:r>
                      <a:endParaRPr/>
                    </a:p>
                  </a:txBody>
                  <a:tcPr marT="45725" marB="45725" marR="91450" marL="91450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y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z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           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I  </a:t>
                      </a:r>
                      <a:r>
                        <a:rPr lang="en-US" sz="2000" u="none" cap="none" strike="noStrike"/>
                        <a:t> 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√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√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708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08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II    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√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III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-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-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40" name="Google Shape;14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5685" y="3299009"/>
            <a:ext cx="2450933" cy="388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35685" y="3687929"/>
            <a:ext cx="556769" cy="417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35050" y="4105506"/>
            <a:ext cx="556769" cy="54335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3"/>
          <p:cNvSpPr txBox="1"/>
          <p:nvPr/>
        </p:nvSpPr>
        <p:spPr>
          <a:xfrm>
            <a:off x="4625440" y="600381"/>
            <a:ext cx="576547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find support of f, then we find the set of maximal monoms using Quine’s method.</a:t>
            </a:r>
            <a:endParaRPr/>
          </a:p>
        </p:txBody>
      </p:sp>
      <p:sp>
        <p:nvSpPr>
          <p:cNvPr id="144" name="Google Shape;144;p3"/>
          <p:cNvSpPr txBox="1"/>
          <p:nvPr/>
        </p:nvSpPr>
        <p:spPr>
          <a:xfrm>
            <a:off x="4993574" y="5969217"/>
            <a:ext cx="32539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M(f) = {max1, max2, max3}</a:t>
            </a:r>
            <a:endParaRPr/>
          </a:p>
        </p:txBody>
      </p:sp>
      <p:pic>
        <p:nvPicPr>
          <p:cNvPr id="145" name="Google Shape;145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16552" y="4770309"/>
            <a:ext cx="5818736" cy="849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"/>
          <p:cNvSpPr txBox="1"/>
          <p:nvPr>
            <p:ph idx="1" type="body"/>
          </p:nvPr>
        </p:nvSpPr>
        <p:spPr>
          <a:xfrm>
            <a:off x="475013" y="445325"/>
            <a:ext cx="11127179" cy="59792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Because the simplified form of a function contains only the maximal monoms, we consider the following propositional sentences:  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	p</a:t>
            </a:r>
            <a:r>
              <a:rPr lang="en-US" sz="1400"/>
              <a:t>i</a:t>
            </a:r>
            <a:r>
              <a:rPr lang="en-US" sz="2000"/>
              <a:t> : “max</a:t>
            </a:r>
            <a:r>
              <a:rPr lang="en-US" sz="1400"/>
              <a:t>i </a:t>
            </a:r>
            <a:r>
              <a:rPr lang="en-US" sz="1800"/>
              <a:t>= belongs to the simplified form of f”, i = 1,2,3,4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Each minterm of the function’s expression must be covered by a maximal monom in a simplified form, therefore according to the result of the factorization process we have the following true sentences: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All the minterms from the function’s expression must be covered by a minimum number of maximal monoms, with a minimum numbers of overlaps. This statement is modeled by the following propositional formula obtained as a conjunction of all the previous true sentences:</a:t>
            </a:r>
            <a:endParaRPr/>
          </a:p>
        </p:txBody>
      </p:sp>
      <p:pic>
        <p:nvPicPr>
          <p:cNvPr id="151" name="Google Shape;15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5061" y="2663267"/>
            <a:ext cx="7012378" cy="1657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43271" y="5435306"/>
            <a:ext cx="6754168" cy="571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"/>
          <p:cNvSpPr txBox="1"/>
          <p:nvPr>
            <p:ph type="title"/>
          </p:nvPr>
        </p:nvSpPr>
        <p:spPr>
          <a:xfrm>
            <a:off x="1066800" y="642594"/>
            <a:ext cx="10058400" cy="7107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Century Gothic"/>
              <a:buNone/>
            </a:pPr>
            <a:r>
              <a:rPr lang="en-US" sz="3200"/>
              <a:t>The CNF is transformed into DNF</a:t>
            </a:r>
            <a:endParaRPr sz="3200"/>
          </a:p>
        </p:txBody>
      </p:sp>
      <p:pic>
        <p:nvPicPr>
          <p:cNvPr id="158" name="Google Shape;158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5703" y="1361922"/>
            <a:ext cx="7880594" cy="1609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62863" y="1487425"/>
            <a:ext cx="648538" cy="44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97171" y="2097024"/>
            <a:ext cx="498662" cy="338378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5"/>
          <p:cNvSpPr txBox="1"/>
          <p:nvPr/>
        </p:nvSpPr>
        <p:spPr>
          <a:xfrm>
            <a:off x="505968" y="3113124"/>
            <a:ext cx="11180064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A DNF is true if at least one of it’s cubes is true.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From DNF we consider the cubes with the minimum number of propositional variables and correspondingly we obtain the simplified forms of f.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Since our DNF has only one cube, we get a unique simplified form </a:t>
            </a:r>
            <a:endParaRPr/>
          </a:p>
        </p:txBody>
      </p:sp>
      <p:pic>
        <p:nvPicPr>
          <p:cNvPr id="162" name="Google Shape;162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79131" y="4731077"/>
            <a:ext cx="7033737" cy="1436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avonVTI">
  <a:themeElements>
    <a:clrScheme name="FIVE">
      <a:dk1>
        <a:srgbClr val="000000"/>
      </a:dk1>
      <a:lt1>
        <a:srgbClr val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avonVTI">
  <a:themeElements>
    <a:clrScheme name="FIVE">
      <a:dk1>
        <a:srgbClr val="000000"/>
      </a:dk1>
      <a:lt1>
        <a:srgbClr val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2021-01-02T12:01:54Z</dcterms:created>
  <dc:creator>David Truta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