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51BECE-7FF8-42A6-9DE4-A6E345F68617}">
  <a:tblStyle styleId="{4751BECE-7FF8-42A6-9DE4-A6E345F686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bbeb8c34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bbeb8c34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bbbfed05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bbbfed05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bbbfed05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bbbfed05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bbbfed05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bbbfed05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bbbfed05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bbbfed05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bbbfed05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bbbfed05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bbbfed05a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bbbfed05a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bbbfed05a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bbbfed05a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bbfed0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bbfed0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bbfed0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bbfed0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bbbfed0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bbbfed0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bbbfed05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bbbfed0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bbbfed0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bbbfed0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bbbfed05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bbbfed05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bbbfed05a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bbbfed05a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600" y="1940000"/>
            <a:ext cx="50482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20625" y="160650"/>
            <a:ext cx="34905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Todașcă Daniel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2"/>
          <p:cNvGraphicFramePr/>
          <p:nvPr/>
        </p:nvGraphicFramePr>
        <p:xfrm>
          <a:off x="934325" y="153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{4751BECE-7FF8-42A6-9DE4-A6E345F68617}</a:tableStyleId>
              </a:tblPr>
              <a:tblGrid>
                <a:gridCol w="541225"/>
                <a:gridCol w="541225"/>
                <a:gridCol w="541225"/>
                <a:gridCol w="541225"/>
              </a:tblGrid>
              <a:tr h="46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22"/>
          <p:cNvSpPr txBox="1"/>
          <p:nvPr/>
        </p:nvSpPr>
        <p:spPr>
          <a:xfrm>
            <a:off x="1334275" y="10878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x</a:t>
            </a:r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2439200" y="10878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x</a:t>
            </a:r>
            <a:endParaRPr/>
          </a:p>
        </p:txBody>
      </p:sp>
      <p:sp>
        <p:nvSpPr>
          <p:cNvPr id="108" name="Google Shape;108;p22"/>
          <p:cNvSpPr/>
          <p:nvPr/>
        </p:nvSpPr>
        <p:spPr>
          <a:xfrm>
            <a:off x="2477825" y="1166575"/>
            <a:ext cx="1878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22"/>
          <p:cNvCxnSpPr/>
          <p:nvPr/>
        </p:nvCxnSpPr>
        <p:spPr>
          <a:xfrm rot="10800000">
            <a:off x="2017350" y="1166525"/>
            <a:ext cx="60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22"/>
          <p:cNvCxnSpPr/>
          <p:nvPr/>
        </p:nvCxnSpPr>
        <p:spPr>
          <a:xfrm rot="10800000">
            <a:off x="556775" y="1996800"/>
            <a:ext cx="563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22"/>
          <p:cNvCxnSpPr/>
          <p:nvPr/>
        </p:nvCxnSpPr>
        <p:spPr>
          <a:xfrm>
            <a:off x="1484050" y="2414850"/>
            <a:ext cx="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2"/>
          <p:cNvCxnSpPr/>
          <p:nvPr/>
        </p:nvCxnSpPr>
        <p:spPr>
          <a:xfrm>
            <a:off x="2550550" y="2372425"/>
            <a:ext cx="60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2"/>
          <p:cNvSpPr txBox="1"/>
          <p:nvPr/>
        </p:nvSpPr>
        <p:spPr>
          <a:xfrm>
            <a:off x="2636050" y="24840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z</a:t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1054750" y="24840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z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1873000" y="24840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z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599200" y="20028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y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599200" y="15897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y</a:t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649925" y="2070375"/>
            <a:ext cx="1878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1192675" y="336425"/>
            <a:ext cx="27195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600"/>
              <a:t>Veitch diagram - CCF</a:t>
            </a:r>
            <a:endParaRPr b="1" sz="1600"/>
          </a:p>
        </p:txBody>
      </p:sp>
      <p:sp>
        <p:nvSpPr>
          <p:cNvPr id="120" name="Google Shape;120;p22"/>
          <p:cNvSpPr txBox="1"/>
          <p:nvPr/>
        </p:nvSpPr>
        <p:spPr>
          <a:xfrm>
            <a:off x="4713850" y="1131275"/>
            <a:ext cx="3723300" cy="17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</a:t>
            </a:r>
            <a:r>
              <a:rPr lang="ro"/>
              <a:t>CF(f) = M</a:t>
            </a:r>
            <a:r>
              <a:rPr lang="ro" sz="500"/>
              <a:t>7</a:t>
            </a:r>
            <a:r>
              <a:rPr lang="ro" sz="500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M(f) = C(f) = {M7}, so we are in the first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</a:t>
            </a:r>
            <a:r>
              <a:rPr baseline="30000" lang="ro"/>
              <a:t>CS</a:t>
            </a:r>
            <a:r>
              <a:rPr lang="ro"/>
              <a:t> = x </a:t>
            </a:r>
            <a:r>
              <a:rPr lang="ro">
                <a:solidFill>
                  <a:schemeClr val="dk1"/>
                </a:solidFill>
              </a:rPr>
              <a:t>∨ y ∨ 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923400" y="2565750"/>
            <a:ext cx="1878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>
            <a:off x="5222500" y="2115650"/>
            <a:ext cx="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2"/>
          <p:cNvCxnSpPr/>
          <p:nvPr/>
        </p:nvCxnSpPr>
        <p:spPr>
          <a:xfrm>
            <a:off x="5504175" y="2115650"/>
            <a:ext cx="6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2"/>
          <p:cNvCxnSpPr/>
          <p:nvPr/>
        </p:nvCxnSpPr>
        <p:spPr>
          <a:xfrm>
            <a:off x="5804200" y="2121775"/>
            <a:ext cx="6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3"/>
          <p:cNvGraphicFramePr/>
          <p:nvPr/>
        </p:nvGraphicFramePr>
        <p:xfrm>
          <a:off x="934325" y="153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{4751BECE-7FF8-42A6-9DE4-A6E345F68617}</a:tableStyleId>
              </a:tblPr>
              <a:tblGrid>
                <a:gridCol w="541225"/>
                <a:gridCol w="541225"/>
                <a:gridCol w="541225"/>
                <a:gridCol w="541225"/>
              </a:tblGrid>
              <a:tr h="46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23"/>
          <p:cNvSpPr txBox="1"/>
          <p:nvPr/>
        </p:nvSpPr>
        <p:spPr>
          <a:xfrm>
            <a:off x="1334275" y="10878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x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2439200" y="10878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x</a:t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2477825" y="1166575"/>
            <a:ext cx="1878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23"/>
          <p:cNvCxnSpPr/>
          <p:nvPr/>
        </p:nvCxnSpPr>
        <p:spPr>
          <a:xfrm rot="10800000">
            <a:off x="2017350" y="1166525"/>
            <a:ext cx="60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3"/>
          <p:cNvCxnSpPr/>
          <p:nvPr/>
        </p:nvCxnSpPr>
        <p:spPr>
          <a:xfrm rot="10800000">
            <a:off x="556775" y="1996800"/>
            <a:ext cx="563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3"/>
          <p:cNvCxnSpPr/>
          <p:nvPr/>
        </p:nvCxnSpPr>
        <p:spPr>
          <a:xfrm>
            <a:off x="1484050" y="2414850"/>
            <a:ext cx="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3"/>
          <p:cNvCxnSpPr/>
          <p:nvPr/>
        </p:nvCxnSpPr>
        <p:spPr>
          <a:xfrm>
            <a:off x="2550550" y="2372425"/>
            <a:ext cx="60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3"/>
          <p:cNvSpPr txBox="1"/>
          <p:nvPr/>
        </p:nvSpPr>
        <p:spPr>
          <a:xfrm>
            <a:off x="2636050" y="24840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z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1054750" y="24840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z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1873000" y="24840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z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599200" y="20028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y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599200" y="15897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y</a:t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649925" y="2070375"/>
            <a:ext cx="1878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1192675" y="336425"/>
            <a:ext cx="27195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600"/>
              <a:t>Veitch diagram - DCF</a:t>
            </a:r>
            <a:endParaRPr b="1" sz="1600"/>
          </a:p>
        </p:txBody>
      </p:sp>
      <p:sp>
        <p:nvSpPr>
          <p:cNvPr id="144" name="Google Shape;144;p23"/>
          <p:cNvSpPr txBox="1"/>
          <p:nvPr/>
        </p:nvSpPr>
        <p:spPr>
          <a:xfrm>
            <a:off x="4713850" y="1131275"/>
            <a:ext cx="34905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DCF(f) = m</a:t>
            </a:r>
            <a:r>
              <a:rPr lang="ro" sz="500"/>
              <a:t>0 </a:t>
            </a:r>
            <a:r>
              <a:rPr lang="ro"/>
              <a:t>∨ m</a:t>
            </a:r>
            <a:r>
              <a:rPr lang="ro" sz="500"/>
              <a:t>1 </a:t>
            </a:r>
            <a:r>
              <a:rPr lang="ro"/>
              <a:t>∨ m</a:t>
            </a:r>
            <a:r>
              <a:rPr lang="ro" sz="500"/>
              <a:t>2 </a:t>
            </a:r>
            <a:r>
              <a:rPr lang="ro"/>
              <a:t>v m</a:t>
            </a:r>
            <a:r>
              <a:rPr lang="ro" sz="500"/>
              <a:t>3 </a:t>
            </a:r>
            <a:r>
              <a:rPr lang="ro"/>
              <a:t>∨ m</a:t>
            </a:r>
            <a:r>
              <a:rPr lang="ro" sz="500"/>
              <a:t>4 </a:t>
            </a:r>
            <a:r>
              <a:rPr lang="ro"/>
              <a:t>∨ m</a:t>
            </a:r>
            <a:r>
              <a:rPr lang="ro" sz="500"/>
              <a:t>5 </a:t>
            </a:r>
            <a:r>
              <a:rPr lang="ro"/>
              <a:t>∨ m</a:t>
            </a:r>
            <a:r>
              <a:rPr lang="ro" sz="500"/>
              <a:t>6</a:t>
            </a:r>
            <a:endParaRPr sz="500"/>
          </a:p>
        </p:txBody>
      </p:sp>
      <p:sp>
        <p:nvSpPr>
          <p:cNvPr id="145" name="Google Shape;145;p23"/>
          <p:cNvSpPr/>
          <p:nvPr/>
        </p:nvSpPr>
        <p:spPr>
          <a:xfrm>
            <a:off x="1923400" y="2565750"/>
            <a:ext cx="1878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4713850" y="334175"/>
            <a:ext cx="35271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Now, we will try to to the same by using the DCF of the boolean function f.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24"/>
          <p:cNvGraphicFramePr/>
          <p:nvPr/>
        </p:nvGraphicFramePr>
        <p:xfrm>
          <a:off x="934325" y="153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{4751BECE-7FF8-42A6-9DE4-A6E345F68617}</a:tableStyleId>
              </a:tblPr>
              <a:tblGrid>
                <a:gridCol w="541225"/>
                <a:gridCol w="541225"/>
                <a:gridCol w="541225"/>
                <a:gridCol w="541225"/>
              </a:tblGrid>
              <a:tr h="46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" name="Google Shape;152;p24"/>
          <p:cNvSpPr/>
          <p:nvPr/>
        </p:nvSpPr>
        <p:spPr>
          <a:xfrm>
            <a:off x="2477825" y="1166575"/>
            <a:ext cx="1878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24"/>
          <p:cNvCxnSpPr/>
          <p:nvPr/>
        </p:nvCxnSpPr>
        <p:spPr>
          <a:xfrm rot="10800000">
            <a:off x="2017350" y="1166525"/>
            <a:ext cx="60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4"/>
          <p:cNvCxnSpPr/>
          <p:nvPr/>
        </p:nvCxnSpPr>
        <p:spPr>
          <a:xfrm rot="10800000">
            <a:off x="556775" y="1996800"/>
            <a:ext cx="563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4"/>
          <p:cNvCxnSpPr/>
          <p:nvPr/>
        </p:nvCxnSpPr>
        <p:spPr>
          <a:xfrm>
            <a:off x="1484050" y="2414850"/>
            <a:ext cx="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4"/>
          <p:cNvCxnSpPr/>
          <p:nvPr/>
        </p:nvCxnSpPr>
        <p:spPr>
          <a:xfrm>
            <a:off x="2550550" y="2372425"/>
            <a:ext cx="60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4"/>
          <p:cNvSpPr/>
          <p:nvPr/>
        </p:nvSpPr>
        <p:spPr>
          <a:xfrm>
            <a:off x="649925" y="2070375"/>
            <a:ext cx="1878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1538125" y="1599725"/>
            <a:ext cx="957300" cy="80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1192675" y="336425"/>
            <a:ext cx="2486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o" sz="1600">
                <a:solidFill>
                  <a:schemeClr val="dk1"/>
                </a:solidFill>
              </a:rPr>
              <a:t>Veitch diagram - DCF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60" name="Google Shape;160;p24"/>
          <p:cNvSpPr txBox="1"/>
          <p:nvPr/>
        </p:nvSpPr>
        <p:spPr>
          <a:xfrm>
            <a:off x="4653225" y="1463475"/>
            <a:ext cx="34905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max</a:t>
            </a:r>
            <a:r>
              <a:rPr lang="ro" sz="500"/>
              <a:t>1</a:t>
            </a:r>
            <a:r>
              <a:rPr lang="ro"/>
              <a:t> = z</a:t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1923400" y="2565750"/>
            <a:ext cx="1878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4"/>
          <p:cNvCxnSpPr/>
          <p:nvPr/>
        </p:nvCxnSpPr>
        <p:spPr>
          <a:xfrm>
            <a:off x="5322375" y="1608925"/>
            <a:ext cx="6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4"/>
          <p:cNvSpPr txBox="1"/>
          <p:nvPr/>
        </p:nvSpPr>
        <p:spPr>
          <a:xfrm>
            <a:off x="1334275" y="10878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x</a:t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2439200" y="10878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x</a:t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2636050" y="24840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z</a:t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1054750" y="24840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z</a:t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1873000" y="24840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z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599200" y="20028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y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599200" y="15897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5"/>
          <p:cNvGraphicFramePr/>
          <p:nvPr/>
        </p:nvGraphicFramePr>
        <p:xfrm>
          <a:off x="934325" y="153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{4751BECE-7FF8-42A6-9DE4-A6E345F68617}</a:tableStyleId>
              </a:tblPr>
              <a:tblGrid>
                <a:gridCol w="541225"/>
                <a:gridCol w="541225"/>
                <a:gridCol w="541225"/>
                <a:gridCol w="541225"/>
              </a:tblGrid>
              <a:tr h="46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Google Shape;175;p25"/>
          <p:cNvSpPr/>
          <p:nvPr/>
        </p:nvSpPr>
        <p:spPr>
          <a:xfrm>
            <a:off x="2477825" y="1166575"/>
            <a:ext cx="1878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25"/>
          <p:cNvCxnSpPr/>
          <p:nvPr/>
        </p:nvCxnSpPr>
        <p:spPr>
          <a:xfrm rot="10800000">
            <a:off x="2017350" y="1166525"/>
            <a:ext cx="60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5"/>
          <p:cNvCxnSpPr/>
          <p:nvPr/>
        </p:nvCxnSpPr>
        <p:spPr>
          <a:xfrm rot="10800000">
            <a:off x="556775" y="1996800"/>
            <a:ext cx="563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5"/>
          <p:cNvCxnSpPr/>
          <p:nvPr/>
        </p:nvCxnSpPr>
        <p:spPr>
          <a:xfrm>
            <a:off x="1484050" y="2414850"/>
            <a:ext cx="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5"/>
          <p:cNvCxnSpPr/>
          <p:nvPr/>
        </p:nvCxnSpPr>
        <p:spPr>
          <a:xfrm>
            <a:off x="2550550" y="2372425"/>
            <a:ext cx="60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5"/>
          <p:cNvSpPr/>
          <p:nvPr/>
        </p:nvSpPr>
        <p:spPr>
          <a:xfrm>
            <a:off x="649925" y="2070375"/>
            <a:ext cx="1878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1538125" y="1599725"/>
            <a:ext cx="957300" cy="80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2074900" y="1587150"/>
            <a:ext cx="957300" cy="80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1923400" y="2565750"/>
            <a:ext cx="1878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25"/>
          <p:cNvGrpSpPr/>
          <p:nvPr/>
        </p:nvGrpSpPr>
        <p:grpSpPr>
          <a:xfrm>
            <a:off x="4653225" y="1768275"/>
            <a:ext cx="3490500" cy="407100"/>
            <a:chOff x="4653225" y="1768275"/>
            <a:chExt cx="3490500" cy="407100"/>
          </a:xfrm>
        </p:grpSpPr>
        <p:sp>
          <p:nvSpPr>
            <p:cNvPr id="185" name="Google Shape;185;p25"/>
            <p:cNvSpPr txBox="1"/>
            <p:nvPr/>
          </p:nvSpPr>
          <p:spPr>
            <a:xfrm>
              <a:off x="4653225" y="1768275"/>
              <a:ext cx="34905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max</a:t>
              </a:r>
              <a:r>
                <a:rPr lang="ro" sz="500"/>
                <a:t>2</a:t>
              </a:r>
              <a:r>
                <a:rPr lang="ro"/>
                <a:t> = x </a:t>
              </a:r>
              <a:endParaRPr/>
            </a:p>
          </p:txBody>
        </p:sp>
        <p:cxnSp>
          <p:nvCxnSpPr>
            <p:cNvPr id="186" name="Google Shape;186;p25"/>
            <p:cNvCxnSpPr/>
            <p:nvPr/>
          </p:nvCxnSpPr>
          <p:spPr>
            <a:xfrm>
              <a:off x="5322375" y="1907650"/>
              <a:ext cx="6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7" name="Google Shape;187;p25"/>
          <p:cNvSpPr txBox="1"/>
          <p:nvPr/>
        </p:nvSpPr>
        <p:spPr>
          <a:xfrm>
            <a:off x="4653225" y="1463475"/>
            <a:ext cx="34905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max</a:t>
            </a:r>
            <a:r>
              <a:rPr lang="ro" sz="500"/>
              <a:t>1</a:t>
            </a:r>
            <a:r>
              <a:rPr lang="ro"/>
              <a:t> = z </a:t>
            </a:r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5322375" y="1608925"/>
            <a:ext cx="6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5"/>
          <p:cNvSpPr txBox="1"/>
          <p:nvPr/>
        </p:nvSpPr>
        <p:spPr>
          <a:xfrm>
            <a:off x="1334275" y="10878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x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2439200" y="10878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x</a:t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2636050" y="24840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z</a:t>
            </a:r>
            <a:endParaRPr/>
          </a:p>
        </p:txBody>
      </p:sp>
      <p:sp>
        <p:nvSpPr>
          <p:cNvPr id="192" name="Google Shape;192;p25"/>
          <p:cNvSpPr txBox="1"/>
          <p:nvPr/>
        </p:nvSpPr>
        <p:spPr>
          <a:xfrm>
            <a:off x="1054750" y="24840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z</a:t>
            </a: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1873000" y="24840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z</a:t>
            </a:r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599200" y="20028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y</a:t>
            </a: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599200" y="15897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y</a:t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1192675" y="336425"/>
            <a:ext cx="2486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600">
                <a:solidFill>
                  <a:schemeClr val="dk1"/>
                </a:solidFill>
              </a:rPr>
              <a:t>Veitch diagram - DCF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26"/>
          <p:cNvGraphicFramePr/>
          <p:nvPr/>
        </p:nvGraphicFramePr>
        <p:xfrm>
          <a:off x="934325" y="153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{4751BECE-7FF8-42A6-9DE4-A6E345F68617}</a:tableStyleId>
              </a:tblPr>
              <a:tblGrid>
                <a:gridCol w="541225"/>
                <a:gridCol w="541225"/>
                <a:gridCol w="541225"/>
                <a:gridCol w="541225"/>
              </a:tblGrid>
              <a:tr h="46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" name="Google Shape;202;p26"/>
          <p:cNvSpPr/>
          <p:nvPr/>
        </p:nvSpPr>
        <p:spPr>
          <a:xfrm>
            <a:off x="2477825" y="1166575"/>
            <a:ext cx="1878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26"/>
          <p:cNvCxnSpPr/>
          <p:nvPr/>
        </p:nvCxnSpPr>
        <p:spPr>
          <a:xfrm rot="10800000">
            <a:off x="2017350" y="1166525"/>
            <a:ext cx="60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6"/>
          <p:cNvCxnSpPr/>
          <p:nvPr/>
        </p:nvCxnSpPr>
        <p:spPr>
          <a:xfrm rot="10800000">
            <a:off x="556775" y="1996800"/>
            <a:ext cx="563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6"/>
          <p:cNvCxnSpPr/>
          <p:nvPr/>
        </p:nvCxnSpPr>
        <p:spPr>
          <a:xfrm>
            <a:off x="1484050" y="2414850"/>
            <a:ext cx="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6"/>
          <p:cNvCxnSpPr/>
          <p:nvPr/>
        </p:nvCxnSpPr>
        <p:spPr>
          <a:xfrm>
            <a:off x="2550550" y="2372425"/>
            <a:ext cx="60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6"/>
          <p:cNvSpPr/>
          <p:nvPr/>
        </p:nvSpPr>
        <p:spPr>
          <a:xfrm>
            <a:off x="649925" y="2070375"/>
            <a:ext cx="1878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1538125" y="1599725"/>
            <a:ext cx="957300" cy="80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2074900" y="1587150"/>
            <a:ext cx="957300" cy="80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977689" y="2005275"/>
            <a:ext cx="2054400" cy="407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1923400" y="2565750"/>
            <a:ext cx="1878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26"/>
          <p:cNvGrpSpPr/>
          <p:nvPr/>
        </p:nvGrpSpPr>
        <p:grpSpPr>
          <a:xfrm>
            <a:off x="4622925" y="2102050"/>
            <a:ext cx="3490500" cy="407100"/>
            <a:chOff x="4653225" y="1463475"/>
            <a:chExt cx="3490500" cy="407100"/>
          </a:xfrm>
        </p:grpSpPr>
        <p:sp>
          <p:nvSpPr>
            <p:cNvPr id="213" name="Google Shape;213;p26"/>
            <p:cNvSpPr txBox="1"/>
            <p:nvPr/>
          </p:nvSpPr>
          <p:spPr>
            <a:xfrm>
              <a:off x="4653225" y="1463475"/>
              <a:ext cx="34905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max</a:t>
              </a:r>
              <a:r>
                <a:rPr lang="ro" sz="500"/>
                <a:t>3</a:t>
              </a:r>
              <a:r>
                <a:rPr lang="ro"/>
                <a:t> = y </a:t>
              </a:r>
              <a:endParaRPr/>
            </a:p>
          </p:txBody>
        </p:sp>
        <p:cxnSp>
          <p:nvCxnSpPr>
            <p:cNvPr id="214" name="Google Shape;214;p26"/>
            <p:cNvCxnSpPr/>
            <p:nvPr/>
          </p:nvCxnSpPr>
          <p:spPr>
            <a:xfrm>
              <a:off x="5291175" y="1602850"/>
              <a:ext cx="9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5" name="Google Shape;215;p26"/>
          <p:cNvGrpSpPr/>
          <p:nvPr/>
        </p:nvGrpSpPr>
        <p:grpSpPr>
          <a:xfrm>
            <a:off x="4653225" y="1768275"/>
            <a:ext cx="3490500" cy="407100"/>
            <a:chOff x="4653225" y="1768275"/>
            <a:chExt cx="3490500" cy="407100"/>
          </a:xfrm>
        </p:grpSpPr>
        <p:sp>
          <p:nvSpPr>
            <p:cNvPr id="216" name="Google Shape;216;p26"/>
            <p:cNvSpPr txBox="1"/>
            <p:nvPr/>
          </p:nvSpPr>
          <p:spPr>
            <a:xfrm>
              <a:off x="4653225" y="1768275"/>
              <a:ext cx="34905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max</a:t>
              </a:r>
              <a:r>
                <a:rPr lang="ro" sz="500"/>
                <a:t>2</a:t>
              </a:r>
              <a:r>
                <a:rPr lang="ro"/>
                <a:t> = x </a:t>
              </a:r>
              <a:endParaRPr/>
            </a:p>
          </p:txBody>
        </p:sp>
        <p:cxnSp>
          <p:nvCxnSpPr>
            <p:cNvPr id="217" name="Google Shape;217;p26"/>
            <p:cNvCxnSpPr/>
            <p:nvPr/>
          </p:nvCxnSpPr>
          <p:spPr>
            <a:xfrm>
              <a:off x="5322375" y="1907650"/>
              <a:ext cx="6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8" name="Google Shape;218;p26"/>
          <p:cNvSpPr txBox="1"/>
          <p:nvPr/>
        </p:nvSpPr>
        <p:spPr>
          <a:xfrm>
            <a:off x="4653225" y="1463475"/>
            <a:ext cx="34905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max</a:t>
            </a:r>
            <a:r>
              <a:rPr lang="ro" sz="500"/>
              <a:t>1</a:t>
            </a:r>
            <a:r>
              <a:rPr lang="ro"/>
              <a:t> = z </a:t>
            </a:r>
            <a:endParaRPr/>
          </a:p>
        </p:txBody>
      </p:sp>
      <p:grpSp>
        <p:nvGrpSpPr>
          <p:cNvPr id="219" name="Google Shape;219;p26"/>
          <p:cNvGrpSpPr/>
          <p:nvPr/>
        </p:nvGrpSpPr>
        <p:grpSpPr>
          <a:xfrm>
            <a:off x="4622925" y="1602850"/>
            <a:ext cx="3490500" cy="1224675"/>
            <a:chOff x="4622925" y="1602850"/>
            <a:chExt cx="3490500" cy="1224675"/>
          </a:xfrm>
        </p:grpSpPr>
        <p:sp>
          <p:nvSpPr>
            <p:cNvPr id="220" name="Google Shape;220;p26"/>
            <p:cNvSpPr txBox="1"/>
            <p:nvPr/>
          </p:nvSpPr>
          <p:spPr>
            <a:xfrm>
              <a:off x="4622925" y="2420425"/>
              <a:ext cx="34905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" name="Google Shape;221;p26"/>
            <p:cNvCxnSpPr/>
            <p:nvPr/>
          </p:nvCxnSpPr>
          <p:spPr>
            <a:xfrm>
              <a:off x="5316325" y="1602850"/>
              <a:ext cx="6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2" name="Google Shape;222;p26"/>
          <p:cNvSpPr txBox="1"/>
          <p:nvPr/>
        </p:nvSpPr>
        <p:spPr>
          <a:xfrm>
            <a:off x="1334275" y="10878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x</a:t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2439200" y="10878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x</a:t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2636050" y="24840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z</a:t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1054750" y="24840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z</a:t>
            </a: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1873000" y="24840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z</a:t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599200" y="20028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y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599200" y="15897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y</a:t>
            </a:r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1192675" y="336425"/>
            <a:ext cx="2486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600">
                <a:solidFill>
                  <a:schemeClr val="dk1"/>
                </a:solidFill>
              </a:rPr>
              <a:t>Veitch diagram - DCF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27"/>
          <p:cNvGraphicFramePr/>
          <p:nvPr/>
        </p:nvGraphicFramePr>
        <p:xfrm>
          <a:off x="934325" y="153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{4751BECE-7FF8-42A6-9DE4-A6E345F68617}</a:tableStyleId>
              </a:tblPr>
              <a:tblGrid>
                <a:gridCol w="541225"/>
                <a:gridCol w="541225"/>
                <a:gridCol w="541225"/>
                <a:gridCol w="541225"/>
              </a:tblGrid>
              <a:tr h="46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5" name="Google Shape;235;p27"/>
          <p:cNvSpPr/>
          <p:nvPr/>
        </p:nvSpPr>
        <p:spPr>
          <a:xfrm>
            <a:off x="2477825" y="1166575"/>
            <a:ext cx="1878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27"/>
          <p:cNvCxnSpPr/>
          <p:nvPr/>
        </p:nvCxnSpPr>
        <p:spPr>
          <a:xfrm rot="10800000">
            <a:off x="2017350" y="1166525"/>
            <a:ext cx="60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7"/>
          <p:cNvCxnSpPr/>
          <p:nvPr/>
        </p:nvCxnSpPr>
        <p:spPr>
          <a:xfrm rot="10800000">
            <a:off x="556775" y="1996800"/>
            <a:ext cx="563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7"/>
          <p:cNvCxnSpPr/>
          <p:nvPr/>
        </p:nvCxnSpPr>
        <p:spPr>
          <a:xfrm>
            <a:off x="1484050" y="2414850"/>
            <a:ext cx="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7"/>
          <p:cNvCxnSpPr/>
          <p:nvPr/>
        </p:nvCxnSpPr>
        <p:spPr>
          <a:xfrm>
            <a:off x="2550550" y="2372425"/>
            <a:ext cx="60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7"/>
          <p:cNvSpPr/>
          <p:nvPr/>
        </p:nvSpPr>
        <p:spPr>
          <a:xfrm>
            <a:off x="649925" y="2070375"/>
            <a:ext cx="1878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1538125" y="1599725"/>
            <a:ext cx="957300" cy="80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2074900" y="1587150"/>
            <a:ext cx="957300" cy="80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977689" y="2005275"/>
            <a:ext cx="2054400" cy="407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1429650" y="1487700"/>
            <a:ext cx="593700" cy="51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2502575" y="1446300"/>
            <a:ext cx="593700" cy="51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4725975" y="1773650"/>
            <a:ext cx="3490500" cy="21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M(f) = {max</a:t>
            </a:r>
            <a:r>
              <a:rPr lang="ro" sz="500"/>
              <a:t>1</a:t>
            </a:r>
            <a:r>
              <a:rPr lang="ro"/>
              <a:t>, max</a:t>
            </a:r>
            <a:r>
              <a:rPr lang="ro" sz="500"/>
              <a:t>2</a:t>
            </a:r>
            <a:r>
              <a:rPr lang="ro"/>
              <a:t>, max</a:t>
            </a:r>
            <a:r>
              <a:rPr lang="ro" sz="500"/>
              <a:t>3</a:t>
            </a:r>
            <a:r>
              <a:rPr lang="r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C(f) = {max</a:t>
            </a:r>
            <a:r>
              <a:rPr lang="ro" sz="500"/>
              <a:t>1</a:t>
            </a:r>
            <a:r>
              <a:rPr lang="ro"/>
              <a:t>, max</a:t>
            </a:r>
            <a:r>
              <a:rPr lang="ro" sz="500"/>
              <a:t>2</a:t>
            </a:r>
            <a:r>
              <a:rPr lang="ro">
                <a:solidFill>
                  <a:schemeClr val="dk1"/>
                </a:solidFill>
              </a:rPr>
              <a:t>, max</a:t>
            </a:r>
            <a:r>
              <a:rPr lang="ro" sz="500">
                <a:solidFill>
                  <a:schemeClr val="dk1"/>
                </a:solidFill>
              </a:rPr>
              <a:t>3</a:t>
            </a:r>
            <a:r>
              <a:rPr lang="r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C(f) = M(f), so we are in the first case: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f(x, y, z) = max</a:t>
            </a:r>
            <a:r>
              <a:rPr lang="ro" sz="500"/>
              <a:t>1</a:t>
            </a:r>
            <a:r>
              <a:rPr lang="ro"/>
              <a:t> </a:t>
            </a:r>
            <a:r>
              <a:rPr lang="ro">
                <a:solidFill>
                  <a:schemeClr val="dk1"/>
                </a:solidFill>
              </a:rPr>
              <a:t>∨ max</a:t>
            </a:r>
            <a:r>
              <a:rPr lang="ro" sz="500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 ∨ max</a:t>
            </a:r>
            <a:r>
              <a:rPr lang="ro" sz="500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1923400" y="2565750"/>
            <a:ext cx="1878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1334275" y="10878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x</a:t>
            </a:r>
            <a:endParaRPr/>
          </a:p>
        </p:txBody>
      </p:sp>
      <p:sp>
        <p:nvSpPr>
          <p:cNvPr id="249" name="Google Shape;249;p27"/>
          <p:cNvSpPr txBox="1"/>
          <p:nvPr/>
        </p:nvSpPr>
        <p:spPr>
          <a:xfrm>
            <a:off x="2439200" y="10878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x</a:t>
            </a:r>
            <a:endParaRPr/>
          </a:p>
        </p:txBody>
      </p:sp>
      <p:sp>
        <p:nvSpPr>
          <p:cNvPr id="250" name="Google Shape;250;p27"/>
          <p:cNvSpPr txBox="1"/>
          <p:nvPr/>
        </p:nvSpPr>
        <p:spPr>
          <a:xfrm>
            <a:off x="1054750" y="24840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z</a:t>
            </a:r>
            <a:endParaRPr/>
          </a:p>
        </p:txBody>
      </p:sp>
      <p:sp>
        <p:nvSpPr>
          <p:cNvPr id="251" name="Google Shape;251;p27"/>
          <p:cNvSpPr txBox="1"/>
          <p:nvPr/>
        </p:nvSpPr>
        <p:spPr>
          <a:xfrm>
            <a:off x="1873000" y="24840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z</a:t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599200" y="20028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y</a:t>
            </a:r>
            <a:endParaRPr/>
          </a:p>
        </p:txBody>
      </p:sp>
      <p:sp>
        <p:nvSpPr>
          <p:cNvPr id="253" name="Google Shape;253;p27"/>
          <p:cNvSpPr txBox="1"/>
          <p:nvPr/>
        </p:nvSpPr>
        <p:spPr>
          <a:xfrm>
            <a:off x="599200" y="15897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y</a:t>
            </a:r>
            <a:endParaRPr/>
          </a:p>
        </p:txBody>
      </p:sp>
      <p:sp>
        <p:nvSpPr>
          <p:cNvPr id="254" name="Google Shape;254;p27"/>
          <p:cNvSpPr txBox="1"/>
          <p:nvPr/>
        </p:nvSpPr>
        <p:spPr>
          <a:xfrm>
            <a:off x="1192675" y="336425"/>
            <a:ext cx="2486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600">
                <a:solidFill>
                  <a:schemeClr val="dk1"/>
                </a:solidFill>
              </a:rPr>
              <a:t>Veitch diagram - DCF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55" name="Google Shape;255;p27"/>
          <p:cNvSpPr/>
          <p:nvPr/>
        </p:nvSpPr>
        <p:spPr>
          <a:xfrm>
            <a:off x="891075" y="1948800"/>
            <a:ext cx="593700" cy="51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 txBox="1"/>
          <p:nvPr/>
        </p:nvSpPr>
        <p:spPr>
          <a:xfrm>
            <a:off x="4725975" y="2290225"/>
            <a:ext cx="3723300" cy="17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</a:t>
            </a:r>
            <a:r>
              <a:rPr baseline="30000" lang="ro"/>
              <a:t>D</a:t>
            </a:r>
            <a:r>
              <a:rPr baseline="30000" lang="ro"/>
              <a:t>S</a:t>
            </a:r>
            <a:r>
              <a:rPr lang="ro"/>
              <a:t> = x </a:t>
            </a:r>
            <a:r>
              <a:rPr lang="ro">
                <a:solidFill>
                  <a:schemeClr val="dk1"/>
                </a:solidFill>
              </a:rPr>
              <a:t>∨ y ∨ 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7"/>
          <p:cNvCxnSpPr/>
          <p:nvPr/>
        </p:nvCxnSpPr>
        <p:spPr>
          <a:xfrm>
            <a:off x="5234625" y="3274600"/>
            <a:ext cx="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7"/>
          <p:cNvCxnSpPr/>
          <p:nvPr/>
        </p:nvCxnSpPr>
        <p:spPr>
          <a:xfrm>
            <a:off x="5516300" y="3274600"/>
            <a:ext cx="6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7"/>
          <p:cNvCxnSpPr/>
          <p:nvPr/>
        </p:nvCxnSpPr>
        <p:spPr>
          <a:xfrm>
            <a:off x="5816325" y="3280725"/>
            <a:ext cx="6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27"/>
          <p:cNvSpPr txBox="1"/>
          <p:nvPr/>
        </p:nvSpPr>
        <p:spPr>
          <a:xfrm>
            <a:off x="2636050" y="2484000"/>
            <a:ext cx="37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z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00" y="710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8"/>
          <p:cNvSpPr txBox="1"/>
          <p:nvPr/>
        </p:nvSpPr>
        <p:spPr>
          <a:xfrm>
            <a:off x="439225" y="508000"/>
            <a:ext cx="82866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The final version of our logic circuit will contain 3 input wires, 4 logic gates and will look like this: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9999">
            <a:off x="4453050" y="489049"/>
            <a:ext cx="4464476" cy="23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1487"/>
          <a:stretch/>
        </p:blipFill>
        <p:spPr>
          <a:xfrm>
            <a:off x="428650" y="2956150"/>
            <a:ext cx="4543225" cy="20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81125" y="737925"/>
            <a:ext cx="35271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All basic gates and derived gates must be used: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750" y="25717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 rotWithShape="1">
          <a:blip r:embed="rId3">
            <a:alphaModFix/>
          </a:blip>
          <a:srcRect b="0" l="2075" r="0" t="0"/>
          <a:stretch/>
        </p:blipFill>
        <p:spPr>
          <a:xfrm rot="-5400000">
            <a:off x="745475" y="-501726"/>
            <a:ext cx="35550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/>
          <p:cNvSpPr txBox="1"/>
          <p:nvPr/>
        </p:nvSpPr>
        <p:spPr>
          <a:xfrm>
            <a:off x="5015825" y="140125"/>
            <a:ext cx="4033800" cy="3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/>
              <a:t>We can simplify the function by using either CCF or DCF.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dk1"/>
                </a:solidFill>
              </a:rPr>
              <a:t>DCF(f) = m</a:t>
            </a:r>
            <a:r>
              <a:rPr lang="ro" sz="300">
                <a:solidFill>
                  <a:schemeClr val="dk1"/>
                </a:solidFill>
              </a:rPr>
              <a:t>0 </a:t>
            </a:r>
            <a:r>
              <a:rPr lang="ro" sz="1200">
                <a:solidFill>
                  <a:schemeClr val="dk1"/>
                </a:solidFill>
              </a:rPr>
              <a:t>∨ m</a:t>
            </a:r>
            <a:r>
              <a:rPr lang="ro" sz="300">
                <a:solidFill>
                  <a:schemeClr val="dk1"/>
                </a:solidFill>
              </a:rPr>
              <a:t>1 </a:t>
            </a:r>
            <a:r>
              <a:rPr lang="ro" sz="1200">
                <a:solidFill>
                  <a:schemeClr val="dk1"/>
                </a:solidFill>
              </a:rPr>
              <a:t>∨ m</a:t>
            </a:r>
            <a:r>
              <a:rPr lang="ro" sz="300">
                <a:solidFill>
                  <a:schemeClr val="dk1"/>
                </a:solidFill>
              </a:rPr>
              <a:t>2 </a:t>
            </a:r>
            <a:r>
              <a:rPr lang="ro" sz="1200">
                <a:solidFill>
                  <a:schemeClr val="dk1"/>
                </a:solidFill>
              </a:rPr>
              <a:t>v m</a:t>
            </a:r>
            <a:r>
              <a:rPr lang="ro" sz="300">
                <a:solidFill>
                  <a:schemeClr val="dk1"/>
                </a:solidFill>
              </a:rPr>
              <a:t>3 </a:t>
            </a:r>
            <a:r>
              <a:rPr lang="ro" sz="1200">
                <a:solidFill>
                  <a:schemeClr val="dk1"/>
                </a:solidFill>
              </a:rPr>
              <a:t>∨ m</a:t>
            </a:r>
            <a:r>
              <a:rPr lang="ro" sz="300">
                <a:solidFill>
                  <a:schemeClr val="dk1"/>
                </a:solidFill>
              </a:rPr>
              <a:t>4 </a:t>
            </a:r>
            <a:r>
              <a:rPr lang="ro" sz="1200">
                <a:solidFill>
                  <a:schemeClr val="dk1"/>
                </a:solidFill>
              </a:rPr>
              <a:t>∨ m</a:t>
            </a:r>
            <a:r>
              <a:rPr lang="ro" sz="300">
                <a:solidFill>
                  <a:schemeClr val="dk1"/>
                </a:solidFill>
              </a:rPr>
              <a:t>5 </a:t>
            </a:r>
            <a:r>
              <a:rPr lang="ro" sz="1200">
                <a:solidFill>
                  <a:schemeClr val="dk1"/>
                </a:solidFill>
              </a:rPr>
              <a:t>∨ m</a:t>
            </a:r>
            <a:r>
              <a:rPr lang="ro" sz="300">
                <a:solidFill>
                  <a:schemeClr val="dk1"/>
                </a:solidFill>
              </a:rPr>
              <a:t>6</a:t>
            </a:r>
            <a:endParaRPr sz="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dk1"/>
                </a:solidFill>
              </a:rPr>
              <a:t>CCF(f) = M</a:t>
            </a:r>
            <a:r>
              <a:rPr lang="ro" sz="300">
                <a:solidFill>
                  <a:schemeClr val="dk1"/>
                </a:solidFill>
              </a:rPr>
              <a:t>0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200">
                <a:solidFill>
                  <a:schemeClr val="dk1"/>
                </a:solidFill>
              </a:rPr>
              <a:t>We will first simplify by using CCF.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825" y="2231071"/>
            <a:ext cx="4099226" cy="16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