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6" r:id="rId5"/>
    <p:sldId id="258" r:id="rId6"/>
    <p:sldId id="260" r:id="rId7"/>
    <p:sldId id="262" r:id="rId8"/>
    <p:sldId id="263" r:id="rId9"/>
    <p:sldId id="268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do add </a:t>
            </a:r>
            <a:r>
              <a:rPr kumimoji="0" lang="en-US" dirty="0" err="1" smtClean="0"/>
              <a:t>picdure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Terebes</a:t>
            </a:r>
            <a:r>
              <a:rPr lang="en-US" dirty="0" smtClean="0"/>
              <a:t> </a:t>
            </a:r>
            <a:r>
              <a:rPr lang="en-US" dirty="0" err="1" smtClean="0"/>
              <a:t>Liviu</a:t>
            </a:r>
            <a:r>
              <a:rPr lang="en-US" dirty="0" smtClean="0"/>
              <a:t> </a:t>
            </a:r>
            <a:r>
              <a:rPr lang="en-US" dirty="0" err="1" smtClean="0"/>
              <a:t>Cristian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First circuit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f</a:t>
            </a:r>
            <a:r>
              <a:rPr lang="en-US" sz="2000" baseline="30000" dirty="0" smtClean="0">
                <a:latin typeface="Lucida Sans Unicode" pitchFamily="34" charset="0"/>
                <a:cs typeface="Lucida Sans Unicode" pitchFamily="34" charset="0"/>
              </a:rPr>
              <a:t>S</a:t>
            </a:r>
            <a:r>
              <a:rPr lang="en-US" sz="2000" baseline="-25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 = c̅ d̅ ∨ </a:t>
            </a:r>
            <a:r>
              <a:rPr lang="en-US" sz="2000" dirty="0" err="1" smtClean="0">
                <a:latin typeface="Lucida Sans Unicode" pitchFamily="34" charset="0"/>
                <a:cs typeface="Lucida Sans Unicode" pitchFamily="34" charset="0"/>
              </a:rPr>
              <a:t>cd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 ∨ </a:t>
            </a:r>
            <a:r>
              <a:rPr lang="en-US" sz="2000" dirty="0" err="1" smtClean="0">
                <a:latin typeface="Lucida Sans Unicode" pitchFamily="34" charset="0"/>
                <a:cs typeface="Lucida Sans Unicode" pitchFamily="34" charset="0"/>
              </a:rPr>
              <a:t>a̅bc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̅</a:t>
            </a:r>
          </a:p>
          <a:p>
            <a:endParaRPr lang="en-US" sz="2000" dirty="0"/>
          </a:p>
        </p:txBody>
      </p:sp>
      <p:pic>
        <p:nvPicPr>
          <p:cNvPr id="5" name="Picture 4" descr="first_circu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399" y="1905000"/>
            <a:ext cx="8209203" cy="4398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Second circuit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f</a:t>
            </a:r>
            <a:r>
              <a:rPr lang="en-US" sz="2000" baseline="30000" dirty="0" smtClean="0">
                <a:latin typeface="Lucida Sans Unicode" pitchFamily="34" charset="0"/>
                <a:cs typeface="Lucida Sans Unicode" pitchFamily="34" charset="0"/>
              </a:rPr>
              <a:t>S</a:t>
            </a:r>
            <a:r>
              <a:rPr lang="en-US" sz="2000" baseline="-25000" dirty="0" smtClean="0">
                <a:latin typeface="Lucida Sans Unicode" pitchFamily="34" charset="0"/>
                <a:cs typeface="Lucida Sans Unicode" pitchFamily="34" charset="0"/>
              </a:rPr>
              <a:t>2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 = c̅ d̅ ∨ </a:t>
            </a:r>
            <a:r>
              <a:rPr lang="en-US" sz="2000" dirty="0" err="1" smtClean="0">
                <a:latin typeface="Lucida Sans Unicode" pitchFamily="34" charset="0"/>
                <a:cs typeface="Lucida Sans Unicode" pitchFamily="34" charset="0"/>
              </a:rPr>
              <a:t>cd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 ∨ </a:t>
            </a:r>
            <a:r>
              <a:rPr lang="en-US" sz="2000" dirty="0" err="1" smtClean="0">
                <a:latin typeface="Lucida Sans Unicode" pitchFamily="34" charset="0"/>
                <a:cs typeface="Lucida Sans Unicode" pitchFamily="34" charset="0"/>
              </a:rPr>
              <a:t>a̅bd</a:t>
            </a:r>
            <a:endParaRPr lang="en-US" sz="2000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5" name="Picture 4" descr="second circui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93" y="1871470"/>
            <a:ext cx="8280549" cy="4549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971800"/>
            <a:ext cx="57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srgbClr val="002060"/>
                </a:solidFill>
                <a:latin typeface="Bookman Old Style" pitchFamily="18" charset="0"/>
              </a:rPr>
              <a:t>Thank you for your attention!</a:t>
            </a:r>
            <a:endParaRPr lang="en-US" sz="4000" b="1" i="1" dirty="0">
              <a:solidFill>
                <a:srgbClr val="00206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a Boolean function of 4 variables given by its table of values, simplify it and draw the logic circuits corresponding to all its simplified forms.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Simplification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31536"/>
          </a:xfrm>
        </p:spPr>
        <p:txBody>
          <a:bodyPr>
            <a:noAutofit/>
          </a:bodyPr>
          <a:lstStyle/>
          <a:p>
            <a:r>
              <a:rPr lang="en-US" sz="2300" dirty="0" smtClean="0"/>
              <a:t>The simplification process used in this case is described as follows:</a:t>
            </a:r>
          </a:p>
          <a:p>
            <a:pPr lvl="1"/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1. The function f is transformed into DCF(f)</a:t>
            </a:r>
          </a:p>
          <a:p>
            <a:pPr lvl="1"/>
            <a:r>
              <a:rPr lang="en-US" sz="2200" dirty="0" smtClean="0"/>
              <a:t>2. We place the found </a:t>
            </a:r>
            <a:r>
              <a:rPr lang="en-US" sz="2200" dirty="0" err="1" smtClean="0"/>
              <a:t>minterms</a:t>
            </a:r>
            <a:r>
              <a:rPr lang="en-US" sz="2200" dirty="0" smtClean="0"/>
              <a:t> (from DCF(f)) in a </a:t>
            </a:r>
            <a:r>
              <a:rPr lang="en-US" sz="2200" dirty="0" err="1" smtClean="0"/>
              <a:t>Veitch</a:t>
            </a:r>
            <a:r>
              <a:rPr lang="en-US" sz="2200" dirty="0" smtClean="0"/>
              <a:t> diagram</a:t>
            </a:r>
          </a:p>
          <a:p>
            <a:pPr lvl="1"/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3. We obtain the set of maximal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</a:rPr>
              <a:t>monoms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 (M(f)) from the diagram, by applying factorizations as follows: 4-factorization, 3-factorization…0-factorization (in each k-factorization process we try to find a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</a:rPr>
              <a:t>monom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 which contains the common variables of all 2^k neighbor cells)</a:t>
            </a:r>
          </a:p>
          <a:p>
            <a:pPr lvl="1"/>
            <a:r>
              <a:rPr lang="en-US" sz="2200" dirty="0" smtClean="0"/>
              <a:t>4. We select the set of central </a:t>
            </a:r>
            <a:r>
              <a:rPr lang="en-US" sz="2200" dirty="0" err="1" smtClean="0"/>
              <a:t>monoms</a:t>
            </a:r>
            <a:r>
              <a:rPr lang="en-US" sz="2200" dirty="0" smtClean="0"/>
              <a:t> (C(f)) from M(f) (if a group of </a:t>
            </a:r>
            <a:r>
              <a:rPr lang="en-US" sz="2200" dirty="0" err="1" smtClean="0"/>
              <a:t>minterms</a:t>
            </a:r>
            <a:r>
              <a:rPr lang="en-US" sz="2200" dirty="0" smtClean="0"/>
              <a:t> covered by a maximal </a:t>
            </a:r>
            <a:r>
              <a:rPr lang="en-US" sz="2200" dirty="0" err="1" smtClean="0"/>
              <a:t>monom</a:t>
            </a:r>
            <a:r>
              <a:rPr lang="en-US" sz="2200" dirty="0" smtClean="0"/>
              <a:t> m</a:t>
            </a:r>
            <a:r>
              <a:rPr lang="en-US" sz="2200" baseline="-25000" dirty="0" smtClean="0"/>
              <a:t>a</a:t>
            </a:r>
            <a:r>
              <a:rPr lang="en-US" sz="2200" dirty="0" smtClean="0"/>
              <a:t> contains at least one </a:t>
            </a:r>
            <a:r>
              <a:rPr lang="en-US" sz="2200" dirty="0" err="1" smtClean="0"/>
              <a:t>minterm</a:t>
            </a:r>
            <a:r>
              <a:rPr lang="en-US" sz="2200" dirty="0" smtClean="0"/>
              <a:t> circled once, then </a:t>
            </a:r>
            <a:r>
              <a:rPr lang="en-US" sz="2200" dirty="0" err="1" smtClean="0"/>
              <a:t>m</a:t>
            </a:r>
            <a:r>
              <a:rPr lang="en-US" sz="2200" baseline="-25000" dirty="0" err="1" smtClean="0"/>
              <a:t>a</a:t>
            </a:r>
            <a:r>
              <a:rPr lang="en-US" sz="2200" dirty="0" err="1" smtClean="0"/>
              <a:t>∈C</a:t>
            </a:r>
            <a:r>
              <a:rPr lang="en-US" sz="2200" dirty="0" smtClean="0"/>
              <a:t>(f))</a:t>
            </a:r>
          </a:p>
          <a:p>
            <a:pPr lvl="1"/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5. We identify the case of the simplification algorithm and we obtain all the simplified forms of f.</a:t>
            </a:r>
            <a:endParaRPr lang="en-US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066800"/>
          </a:xfrm>
        </p:spPr>
        <p:txBody>
          <a:bodyPr/>
          <a:lstStyle/>
          <a:p>
            <a:r>
              <a:rPr lang="en-US" dirty="0" smtClean="0"/>
              <a:t>Simplification algorithm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838200" y="1143000"/>
            <a:ext cx="7086600" cy="52977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Boolean function and its DCF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1" y="1447800"/>
          <a:ext cx="3810001" cy="51790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6831"/>
                <a:gridCol w="726831"/>
                <a:gridCol w="726831"/>
                <a:gridCol w="726831"/>
                <a:gridCol w="902677"/>
              </a:tblGrid>
              <a:tr h="2867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f(</a:t>
                      </a:r>
                      <a:r>
                        <a:rPr lang="en-US" sz="15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a,b,c,d</a:t>
                      </a: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</a:tr>
              <a:tr h="2867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</a:tr>
              <a:tr h="2867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</a:tr>
              <a:tr h="2867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</a:tr>
              <a:tr h="2867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</a:tr>
              <a:tr h="2867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</a:tr>
              <a:tr h="2867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</a:tr>
              <a:tr h="2867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</a:tr>
              <a:tr h="2867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</a:tr>
              <a:tr h="2867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</a:tr>
              <a:tr h="2867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</a:tr>
              <a:tr h="2867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</a:tr>
              <a:tr h="2867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</a:tr>
              <a:tr h="2867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</a:tr>
              <a:tr h="2867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</a:tr>
              <a:tr h="2867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</a:tr>
              <a:tr h="2867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049" marR="76049" marT="38025" marB="38025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91000" y="1447800"/>
            <a:ext cx="4800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Remark: The disjunctive canonical form, DCF, is the disjunction of the 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minterms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corresponding to the value 1 of the function.</a:t>
            </a:r>
          </a:p>
          <a:p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So, we can see that: </a:t>
            </a: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DCF(f) =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3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4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5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7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8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11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12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15 </a:t>
            </a:r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</a:t>
            </a: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Or,</a:t>
            </a:r>
          </a:p>
          <a:p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DCF(f) = a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b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c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d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a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b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c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d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b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c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d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b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c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d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b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c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d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b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c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d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b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c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d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b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c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d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0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a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b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c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d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1</a:t>
            </a:r>
          </a:p>
          <a:p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DCF(f) = a̅ b̅ c̅ d̅ ∨ a̅ b̅ c d ∨ a̅ b c̅ d̅ ∨ </a:t>
            </a: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a̅ b c̅ d ∨ a̅ b c d ∨ a b̅ c̅ d̅ ∨ a b̅ c d ∨ </a:t>
            </a: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a b c̅ d̅ ∨ a b c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Placing the </a:t>
            </a:r>
            <a:r>
              <a:rPr lang="en-US" dirty="0" err="1" smtClean="0"/>
              <a:t>minterms</a:t>
            </a:r>
            <a:r>
              <a:rPr lang="en-US" dirty="0" smtClean="0"/>
              <a:t> in a </a:t>
            </a:r>
            <a:r>
              <a:rPr lang="en-US" dirty="0" err="1" smtClean="0"/>
              <a:t>Veitch</a:t>
            </a:r>
            <a:r>
              <a:rPr lang="en-US" dirty="0" smtClean="0"/>
              <a:t>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cs typeface="Times New Roman" pitchFamily="18" charset="0"/>
              </a:rPr>
              <a:t>DCF(f) = m</a:t>
            </a:r>
            <a:r>
              <a:rPr lang="en-US" sz="2400" baseline="-25000" dirty="0" smtClean="0">
                <a:cs typeface="Times New Roman" pitchFamily="18" charset="0"/>
              </a:rPr>
              <a:t>0</a:t>
            </a:r>
            <a:r>
              <a:rPr lang="en-US" sz="2400" dirty="0" smtClean="0">
                <a:cs typeface="Times New Roman" pitchFamily="18" charset="0"/>
              </a:rPr>
              <a:t> ∨ m</a:t>
            </a:r>
            <a:r>
              <a:rPr lang="en-US" sz="2400" baseline="-25000" dirty="0" smtClean="0">
                <a:cs typeface="Times New Roman" pitchFamily="18" charset="0"/>
              </a:rPr>
              <a:t>3</a:t>
            </a:r>
            <a:r>
              <a:rPr lang="en-US" sz="2400" dirty="0" smtClean="0">
                <a:cs typeface="Times New Roman" pitchFamily="18" charset="0"/>
              </a:rPr>
              <a:t> ∨ m</a:t>
            </a:r>
            <a:r>
              <a:rPr lang="en-US" sz="2400" baseline="-25000" dirty="0" smtClean="0">
                <a:cs typeface="Times New Roman" pitchFamily="18" charset="0"/>
              </a:rPr>
              <a:t>4</a:t>
            </a:r>
            <a:r>
              <a:rPr lang="en-US" sz="2400" dirty="0" smtClean="0">
                <a:cs typeface="Times New Roman" pitchFamily="18" charset="0"/>
              </a:rPr>
              <a:t> ∨ m</a:t>
            </a:r>
            <a:r>
              <a:rPr lang="en-US" sz="2400" baseline="-25000" dirty="0" smtClean="0">
                <a:cs typeface="Times New Roman" pitchFamily="18" charset="0"/>
              </a:rPr>
              <a:t>5</a:t>
            </a:r>
            <a:r>
              <a:rPr lang="en-US" sz="2400" dirty="0" smtClean="0">
                <a:cs typeface="Times New Roman" pitchFamily="18" charset="0"/>
              </a:rPr>
              <a:t> ∨ m</a:t>
            </a:r>
            <a:r>
              <a:rPr lang="en-US" sz="2400" baseline="-25000" dirty="0" smtClean="0">
                <a:cs typeface="Times New Roman" pitchFamily="18" charset="0"/>
              </a:rPr>
              <a:t>7</a:t>
            </a:r>
            <a:r>
              <a:rPr lang="en-US" sz="2400" dirty="0" smtClean="0">
                <a:cs typeface="Times New Roman" pitchFamily="18" charset="0"/>
              </a:rPr>
              <a:t> ∨ m</a:t>
            </a:r>
            <a:r>
              <a:rPr lang="en-US" sz="2400" baseline="-25000" dirty="0" smtClean="0">
                <a:cs typeface="Times New Roman" pitchFamily="18" charset="0"/>
              </a:rPr>
              <a:t>8</a:t>
            </a:r>
            <a:r>
              <a:rPr lang="en-US" sz="2400" dirty="0" smtClean="0">
                <a:cs typeface="Times New Roman" pitchFamily="18" charset="0"/>
              </a:rPr>
              <a:t> ∨ m</a:t>
            </a:r>
            <a:r>
              <a:rPr lang="en-US" sz="2400" baseline="-25000" dirty="0" smtClean="0">
                <a:cs typeface="Times New Roman" pitchFamily="18" charset="0"/>
              </a:rPr>
              <a:t>11</a:t>
            </a:r>
            <a:r>
              <a:rPr lang="en-US" sz="2400" dirty="0" smtClean="0">
                <a:cs typeface="Times New Roman" pitchFamily="18" charset="0"/>
              </a:rPr>
              <a:t> ∨ m</a:t>
            </a:r>
            <a:r>
              <a:rPr lang="en-US" sz="2400" baseline="-25000" dirty="0" smtClean="0">
                <a:cs typeface="Times New Roman" pitchFamily="18" charset="0"/>
              </a:rPr>
              <a:t>12</a:t>
            </a:r>
            <a:r>
              <a:rPr lang="en-US" sz="2400" dirty="0" smtClean="0">
                <a:cs typeface="Times New Roman" pitchFamily="18" charset="0"/>
              </a:rPr>
              <a:t> ∨ m</a:t>
            </a:r>
            <a:r>
              <a:rPr lang="en-US" sz="2400" baseline="-25000" dirty="0" smtClean="0">
                <a:cs typeface="Times New Roman" pitchFamily="18" charset="0"/>
              </a:rPr>
              <a:t>15 </a:t>
            </a:r>
            <a:endParaRPr lang="en-US" sz="2400" dirty="0" smtClean="0"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90800" y="2743200"/>
          <a:ext cx="393031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58516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 smtClean="0">
                          <a:solidFill>
                            <a:sysClr val="windowText" lastClr="000000"/>
                          </a:solidFill>
                          <a:cs typeface="Times New Roman" pitchFamily="18" charset="0"/>
                        </a:rPr>
                        <a:t>m</a:t>
                      </a:r>
                      <a:r>
                        <a:rPr lang="en-US" sz="2500" b="0" baseline="-25000" dirty="0" smtClean="0">
                          <a:solidFill>
                            <a:sysClr val="windowText" lastClr="000000"/>
                          </a:solidFill>
                          <a:cs typeface="Times New Roman" pitchFamily="18" charset="0"/>
                        </a:rPr>
                        <a:t>15</a:t>
                      </a:r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2669" marR="102669" marT="51335" marB="51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2669" marR="102669" marT="51335" marB="51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 smtClean="0">
                          <a:solidFill>
                            <a:sysClr val="windowText" lastClr="000000"/>
                          </a:solidFill>
                          <a:cs typeface="Times New Roman" pitchFamily="18" charset="0"/>
                        </a:rPr>
                        <a:t>m</a:t>
                      </a:r>
                      <a:r>
                        <a:rPr lang="en-US" sz="2500" b="0" baseline="-25000" dirty="0" smtClean="0">
                          <a:solidFill>
                            <a:sysClr val="windowText" lastClr="000000"/>
                          </a:solidFill>
                          <a:cs typeface="Times New Roman" pitchFamily="18" charset="0"/>
                        </a:rPr>
                        <a:t>5</a:t>
                      </a:r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2669" marR="102669" marT="51335" marB="51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 smtClean="0">
                          <a:solidFill>
                            <a:sysClr val="windowText" lastClr="000000"/>
                          </a:solidFill>
                          <a:cs typeface="Times New Roman" pitchFamily="18" charset="0"/>
                        </a:rPr>
                        <a:t>m</a:t>
                      </a:r>
                      <a:r>
                        <a:rPr lang="en-US" sz="2500" b="0" baseline="-25000" dirty="0" smtClean="0">
                          <a:solidFill>
                            <a:sysClr val="windowText" lastClr="000000"/>
                          </a:solidFill>
                          <a:cs typeface="Times New Roman" pitchFamily="18" charset="0"/>
                        </a:rPr>
                        <a:t>7</a:t>
                      </a:r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2669" marR="102669" marT="51335" marB="51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2669" marR="102669" marT="51335" marB="51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 smtClean="0">
                          <a:solidFill>
                            <a:sysClr val="windowText" lastClr="000000"/>
                          </a:solidFill>
                          <a:cs typeface="Times New Roman" pitchFamily="18" charset="0"/>
                        </a:rPr>
                        <a:t>m</a:t>
                      </a:r>
                      <a:r>
                        <a:rPr lang="en-US" sz="2500" b="0" baseline="-25000" dirty="0" smtClean="0">
                          <a:solidFill>
                            <a:sysClr val="windowText" lastClr="000000"/>
                          </a:solidFill>
                          <a:cs typeface="Times New Roman" pitchFamily="18" charset="0"/>
                        </a:rPr>
                        <a:t>12</a:t>
                      </a:r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2669" marR="102669" marT="51335" marB="51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 smtClean="0">
                          <a:solidFill>
                            <a:sysClr val="windowText" lastClr="000000"/>
                          </a:solidFill>
                          <a:cs typeface="Times New Roman" pitchFamily="18" charset="0"/>
                        </a:rPr>
                        <a:t>m</a:t>
                      </a:r>
                      <a:r>
                        <a:rPr lang="en-US" sz="2500" b="0" baseline="-25000" dirty="0" smtClean="0">
                          <a:solidFill>
                            <a:sysClr val="windowText" lastClr="000000"/>
                          </a:solidFill>
                          <a:cs typeface="Times New Roman" pitchFamily="18" charset="0"/>
                        </a:rPr>
                        <a:t>4</a:t>
                      </a:r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2669" marR="102669" marT="51335" marB="51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2669" marR="102669" marT="51335" marB="51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endParaRPr lang="en-US" sz="21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2669" marR="102669" marT="51335" marB="51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 smtClean="0">
                          <a:solidFill>
                            <a:sysClr val="windowText" lastClr="000000"/>
                          </a:solidFill>
                          <a:cs typeface="Times New Roman" pitchFamily="18" charset="0"/>
                        </a:rPr>
                        <a:t>m</a:t>
                      </a:r>
                      <a:r>
                        <a:rPr lang="en-US" sz="2500" b="0" baseline="-25000" dirty="0" smtClean="0">
                          <a:solidFill>
                            <a:sysClr val="windowText" lastClr="000000"/>
                          </a:solidFill>
                          <a:cs typeface="Times New Roman" pitchFamily="18" charset="0"/>
                        </a:rPr>
                        <a:t>8</a:t>
                      </a:r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2669" marR="102669" marT="51335" marB="51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 smtClean="0">
                          <a:solidFill>
                            <a:sysClr val="windowText" lastClr="000000"/>
                          </a:solidFill>
                          <a:cs typeface="Times New Roman" pitchFamily="18" charset="0"/>
                        </a:rPr>
                        <a:t>m</a:t>
                      </a:r>
                      <a:r>
                        <a:rPr lang="en-US" sz="2500" b="0" baseline="-25000" dirty="0" smtClean="0">
                          <a:solidFill>
                            <a:sysClr val="windowText" lastClr="000000"/>
                          </a:solidFill>
                          <a:cs typeface="Times New Roman" pitchFamily="18" charset="0"/>
                        </a:rPr>
                        <a:t>0</a:t>
                      </a:r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2669" marR="102669" marT="51335" marB="51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2669" marR="102669" marT="51335" marB="51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 smtClean="0">
                          <a:solidFill>
                            <a:sysClr val="windowText" lastClr="000000"/>
                          </a:solidFill>
                          <a:cs typeface="Times New Roman" pitchFamily="18" charset="0"/>
                        </a:rPr>
                        <a:t>m</a:t>
                      </a:r>
                      <a:r>
                        <a:rPr lang="en-US" sz="2500" b="0" baseline="-25000" dirty="0" smtClean="0">
                          <a:solidFill>
                            <a:sysClr val="windowText" lastClr="000000"/>
                          </a:solidFill>
                          <a:cs typeface="Times New Roman" pitchFamily="18" charset="0"/>
                        </a:rPr>
                        <a:t>11</a:t>
                      </a:r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2669" marR="102669" marT="51335" marB="51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2669" marR="102669" marT="51335" marB="51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2669" marR="102669" marT="51335" marB="51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 smtClean="0">
                          <a:solidFill>
                            <a:sysClr val="windowText" lastClr="000000"/>
                          </a:solidFill>
                          <a:cs typeface="Times New Roman" pitchFamily="18" charset="0"/>
                        </a:rPr>
                        <a:t>m</a:t>
                      </a:r>
                      <a:r>
                        <a:rPr lang="en-US" sz="2500" b="0" baseline="-25000" dirty="0" smtClean="0">
                          <a:solidFill>
                            <a:sysClr val="windowText" lastClr="000000"/>
                          </a:solidFill>
                          <a:cs typeface="Times New Roman" pitchFamily="18" charset="0"/>
                        </a:rPr>
                        <a:t>3</a:t>
                      </a:r>
                      <a:endParaRPr lang="en-US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2669" marR="102669" marT="51335" marB="513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71800" y="22098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22098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a̅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200" y="5791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c̅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57912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57912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3276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4724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b̅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7000" y="2895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7000" y="4038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d̅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7000" y="5105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 flipH="1" flipV="1">
            <a:off x="4306094" y="2475706"/>
            <a:ext cx="532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3315494" y="6057106"/>
            <a:ext cx="532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5296694" y="5980906"/>
            <a:ext cx="532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05000" y="4267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00800" y="3505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00800" y="5029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Factorization</a:t>
            </a:r>
            <a:endParaRPr lang="en-US" dirty="0"/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4600"/>
            <a:ext cx="3875421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209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Veitch</a:t>
            </a:r>
            <a:r>
              <a:rPr lang="en-US" dirty="0" smtClean="0"/>
              <a:t> diagram: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2743200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double factorizations: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=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12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4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8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0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= c̅ d̅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=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15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7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11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3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= 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cd</a:t>
            </a:r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simple factorizations 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=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5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7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= 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a̅bc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̅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=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5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4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= 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a̅bd</a:t>
            </a:r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So, M(f) = {max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max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max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max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5800" y="14478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DCF(f) = m</a:t>
            </a:r>
            <a:r>
              <a:rPr lang="en-US" baseline="-25000" dirty="0" smtClean="0">
                <a:cs typeface="Times New Roman" pitchFamily="18" charset="0"/>
              </a:rPr>
              <a:t>0</a:t>
            </a:r>
            <a:r>
              <a:rPr lang="en-US" dirty="0" smtClean="0">
                <a:cs typeface="Times New Roman" pitchFamily="18" charset="0"/>
              </a:rPr>
              <a:t> ∨ m</a:t>
            </a:r>
            <a:r>
              <a:rPr lang="en-US" baseline="-25000" dirty="0" smtClean="0">
                <a:cs typeface="Times New Roman" pitchFamily="18" charset="0"/>
              </a:rPr>
              <a:t>3</a:t>
            </a:r>
            <a:r>
              <a:rPr lang="en-US" dirty="0" smtClean="0">
                <a:cs typeface="Times New Roman" pitchFamily="18" charset="0"/>
              </a:rPr>
              <a:t> ∨ m</a:t>
            </a:r>
            <a:r>
              <a:rPr lang="en-US" baseline="-25000" dirty="0" smtClean="0">
                <a:cs typeface="Times New Roman" pitchFamily="18" charset="0"/>
              </a:rPr>
              <a:t>4</a:t>
            </a:r>
            <a:r>
              <a:rPr lang="en-US" dirty="0" smtClean="0">
                <a:cs typeface="Times New Roman" pitchFamily="18" charset="0"/>
              </a:rPr>
              <a:t> ∨ m</a:t>
            </a:r>
            <a:r>
              <a:rPr lang="en-US" baseline="-25000" dirty="0" smtClean="0">
                <a:cs typeface="Times New Roman" pitchFamily="18" charset="0"/>
              </a:rPr>
              <a:t>5</a:t>
            </a:r>
            <a:r>
              <a:rPr lang="en-US" dirty="0" smtClean="0">
                <a:cs typeface="Times New Roman" pitchFamily="18" charset="0"/>
              </a:rPr>
              <a:t> ∨ m</a:t>
            </a:r>
            <a:r>
              <a:rPr lang="en-US" baseline="-25000" dirty="0" smtClean="0">
                <a:cs typeface="Times New Roman" pitchFamily="18" charset="0"/>
              </a:rPr>
              <a:t>7</a:t>
            </a:r>
            <a:r>
              <a:rPr lang="en-US" dirty="0" smtClean="0">
                <a:cs typeface="Times New Roman" pitchFamily="18" charset="0"/>
              </a:rPr>
              <a:t> ∨ m</a:t>
            </a:r>
            <a:r>
              <a:rPr lang="en-US" baseline="-25000" dirty="0" smtClean="0">
                <a:cs typeface="Times New Roman" pitchFamily="18" charset="0"/>
              </a:rPr>
              <a:t>8</a:t>
            </a:r>
            <a:r>
              <a:rPr lang="en-US" dirty="0" smtClean="0">
                <a:cs typeface="Times New Roman" pitchFamily="18" charset="0"/>
              </a:rPr>
              <a:t> ∨ m</a:t>
            </a:r>
            <a:r>
              <a:rPr lang="en-US" baseline="-25000" dirty="0" smtClean="0">
                <a:cs typeface="Times New Roman" pitchFamily="18" charset="0"/>
              </a:rPr>
              <a:t>11</a:t>
            </a:r>
            <a:r>
              <a:rPr lang="en-US" dirty="0" smtClean="0">
                <a:cs typeface="Times New Roman" pitchFamily="18" charset="0"/>
              </a:rPr>
              <a:t> ∨ m</a:t>
            </a:r>
            <a:r>
              <a:rPr lang="en-US" baseline="-25000" dirty="0" smtClean="0">
                <a:cs typeface="Times New Roman" pitchFamily="18" charset="0"/>
              </a:rPr>
              <a:t>12</a:t>
            </a:r>
            <a:r>
              <a:rPr lang="en-US" dirty="0" smtClean="0">
                <a:cs typeface="Times New Roman" pitchFamily="18" charset="0"/>
              </a:rPr>
              <a:t> ∨ m</a:t>
            </a:r>
            <a:r>
              <a:rPr lang="en-US" baseline="-25000" dirty="0" smtClean="0">
                <a:cs typeface="Times New Roman" pitchFamily="18" charset="0"/>
              </a:rPr>
              <a:t>15 </a:t>
            </a:r>
            <a:endParaRPr lang="en-US" dirty="0" smtClean="0"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 of the function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76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Veitch</a:t>
            </a:r>
            <a:r>
              <a:rPr lang="en-US" dirty="0" smtClean="0"/>
              <a:t> diagram: </a:t>
            </a:r>
            <a:endParaRPr lang="en-US" dirty="0"/>
          </a:p>
        </p:txBody>
      </p:sp>
      <p:pic>
        <p:nvPicPr>
          <p:cNvPr id="6" name="Picture 5" descr="Pict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3944"/>
            <a:ext cx="4376704" cy="35283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5800" y="1600200"/>
            <a:ext cx="441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Lucida Sans Unicode" pitchFamily="34" charset="0"/>
              </a:rPr>
              <a:t>max</a:t>
            </a:r>
            <a:r>
              <a:rPr lang="en-US" baseline="-25000" dirty="0" smtClean="0">
                <a:cs typeface="Lucida Sans Unicode" pitchFamily="34" charset="0"/>
              </a:rPr>
              <a:t>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=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12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4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8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0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= c̅ d̅</a:t>
            </a:r>
          </a:p>
          <a:p>
            <a:r>
              <a:rPr lang="en-US" dirty="0" smtClean="0">
                <a:cs typeface="Lucida Sans Unicode" pitchFamily="34" charset="0"/>
              </a:rPr>
              <a:t>max</a:t>
            </a:r>
            <a:r>
              <a:rPr lang="en-US" baseline="-25000" dirty="0" smtClean="0">
                <a:cs typeface="Lucida Sans Unicode" pitchFamily="34" charset="0"/>
              </a:rPr>
              <a:t>2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=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15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7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11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3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= 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cd</a:t>
            </a:r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dirty="0" smtClean="0">
                <a:cs typeface="Lucida Sans Unicode" pitchFamily="34" charset="0"/>
              </a:rPr>
              <a:t>max</a:t>
            </a:r>
            <a:r>
              <a:rPr lang="en-US" baseline="-25000" dirty="0" smtClean="0">
                <a:cs typeface="Lucida Sans Unicode" pitchFamily="34" charset="0"/>
              </a:rPr>
              <a:t>3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=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5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7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= 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a̅bc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̅</a:t>
            </a:r>
          </a:p>
          <a:p>
            <a:r>
              <a:rPr lang="en-US" dirty="0" smtClean="0">
                <a:cs typeface="Lucida Sans Unicode" pitchFamily="34" charset="0"/>
              </a:rPr>
              <a:t>max</a:t>
            </a:r>
            <a:r>
              <a:rPr lang="en-US" baseline="-25000" dirty="0" smtClean="0">
                <a:cs typeface="Lucida Sans Unicode" pitchFamily="34" charset="0"/>
              </a:rPr>
              <a:t>4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=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5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4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= 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a̅bd</a:t>
            </a:r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dirty="0" smtClean="0">
                <a:cs typeface="Lucida Sans Unicode" pitchFamily="34" charset="0"/>
              </a:rPr>
              <a:t>M(f) = {max1, max2, max3, max4}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C(f) = {max1, max2}</a:t>
            </a:r>
          </a:p>
          <a:p>
            <a:r>
              <a:rPr lang="en-US" dirty="0" smtClean="0"/>
              <a:t>M(f) ≠ C(f) and C(f) ≠ ∅, so we are in the second case of the simplification algorithm</a:t>
            </a:r>
          </a:p>
          <a:p>
            <a:endParaRPr lang="en-US" dirty="0" smtClean="0"/>
          </a:p>
          <a:p>
            <a:r>
              <a:rPr lang="en-US" dirty="0" smtClean="0">
                <a:cs typeface="Lucida Sans Unicode" pitchFamily="34" charset="0"/>
              </a:rPr>
              <a:t>We denote by 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g = max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max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2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</a:t>
            </a: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g = c̅ d̅ ∨ 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cd</a:t>
            </a:r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We obtain two simplified forms of f:</a:t>
            </a:r>
            <a:endParaRPr lang="en-US" dirty="0" smtClean="0"/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f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S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1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= g ∨ max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3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= c̅ d̅ ∨ 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cd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a̅bc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̅</a:t>
            </a: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f</a:t>
            </a:r>
            <a:r>
              <a:rPr lang="en-US" baseline="30000" dirty="0" smtClean="0">
                <a:latin typeface="Lucida Sans Unicode" pitchFamily="34" charset="0"/>
                <a:cs typeface="Lucida Sans Unicode" pitchFamily="34" charset="0"/>
              </a:rPr>
              <a:t>S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2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= g ∨ max</a:t>
            </a:r>
            <a:r>
              <a:rPr lang="en-US" baseline="-25000" dirty="0" smtClean="0">
                <a:latin typeface="Lucida Sans Unicode" pitchFamily="34" charset="0"/>
                <a:cs typeface="Lucida Sans Unicode" pitchFamily="34" charset="0"/>
              </a:rPr>
              <a:t>4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= c̅ d̅ ∨ 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cd</a:t>
            </a:r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 ∨ 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a̅bd</a:t>
            </a:r>
            <a:endParaRPr lang="en-US" dirty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Logic circuits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143000"/>
            <a:ext cx="5638800" cy="3087914"/>
          </a:xfr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5900" y="4495800"/>
            <a:ext cx="6172200" cy="19653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444</TotalTime>
  <Words>742</Words>
  <Application>Microsoft Office PowerPoint</Application>
  <PresentationFormat>On-screen Show (4:3)</PresentationFormat>
  <Paragraphs>167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Logic circuits</vt:lpstr>
      <vt:lpstr>Task</vt:lpstr>
      <vt:lpstr>Simplification procedure</vt:lpstr>
      <vt:lpstr>Simplification algorithm</vt:lpstr>
      <vt:lpstr>The Boolean function and its DCF</vt:lpstr>
      <vt:lpstr>Placing the minterms in a Veitch diagram</vt:lpstr>
      <vt:lpstr>Factorization</vt:lpstr>
      <vt:lpstr>Simplification of the function</vt:lpstr>
      <vt:lpstr>Logic circuits</vt:lpstr>
      <vt:lpstr>First circuit</vt:lpstr>
      <vt:lpstr>Second circuit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circuits</dc:title>
  <dc:creator>Liviu Terebes</dc:creator>
  <cp:lastModifiedBy>Liviu Terebes</cp:lastModifiedBy>
  <cp:revision>63</cp:revision>
  <dcterms:created xsi:type="dcterms:W3CDTF">2006-08-16T00:00:00Z</dcterms:created>
  <dcterms:modified xsi:type="dcterms:W3CDTF">2021-01-12T10:47:49Z</dcterms:modified>
</cp:coreProperties>
</file>