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3A51F-B0FD-4F84-B1DD-E1566267727B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A8C56-94A7-4C39-B7A5-E0FE3A5C4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C1D420-A77D-41EB-8926-6D361EF626A2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5711E3-69C7-45C8-9247-1E22B80A8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tableau proof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Terebe</a:t>
            </a:r>
            <a:r>
              <a:rPr lang="ro-RO" dirty="0" smtClean="0"/>
              <a:t>ș </a:t>
            </a:r>
            <a:r>
              <a:rPr lang="en-US" dirty="0" err="1" smtClean="0"/>
              <a:t>Liviu</a:t>
            </a:r>
            <a:r>
              <a:rPr lang="en-US" dirty="0" smtClean="0"/>
              <a:t> </a:t>
            </a:r>
            <a:r>
              <a:rPr lang="en-US" dirty="0" err="1" smtClean="0"/>
              <a:t>Cristian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214422"/>
            <a:ext cx="8429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Check the validity of the following</a:t>
            </a:r>
            <a:r>
              <a:rPr lang="en-US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first-order formulas using the semantic tableaux method: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(∃y)(∃x)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↔ (∀x)(∃y)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214554"/>
            <a:ext cx="7929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the logical equivalence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 ↔ V </a:t>
            </a:r>
            <a:r>
              <a:rPr lang="en-US" sz="2400" dirty="0" smtClean="0"/>
              <a:t>≡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(U → V) ∧ (V → U),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can split U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into U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check their validity using the semantic tableaux method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364331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(∃y)(∃x)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→ (∀x)(∃y)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(∀x)(∃y)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→ (∃y)(∃x)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4786322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valid if and only if both 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valid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will use the soundness and completeness theorem to find the validity of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by constructing the semantic tableau of </a:t>
            </a:r>
            <a:r>
              <a:rPr lang="en-US" sz="2800" dirty="0" smtClean="0"/>
              <a:t>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dirty="0" smtClean="0"/>
              <a:t> 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72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the validity of U</a:t>
            </a:r>
            <a:r>
              <a:rPr lang="en-US" baseline="-25000" dirty="0" smtClean="0"/>
              <a:t>71</a:t>
            </a:r>
            <a:r>
              <a:rPr lang="en-US" dirty="0" smtClean="0"/>
              <a:t> and U</a:t>
            </a:r>
            <a:r>
              <a:rPr lang="en-US" baseline="-25000" dirty="0" smtClean="0"/>
              <a:t>72</a:t>
            </a:r>
            <a:endParaRPr lang="en-US" baseline="-25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b="73907"/>
          <a:stretch>
            <a:fillRect/>
          </a:stretch>
        </p:blipFill>
        <p:spPr>
          <a:xfrm>
            <a:off x="357158" y="3429000"/>
            <a:ext cx="8429652" cy="945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85754" y="714356"/>
            <a:ext cx="6929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 U</a:t>
            </a:r>
            <a:r>
              <a:rPr lang="en-US" sz="19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0" i="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((∃y)(∃x)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→ (∀x)(∃y)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)) (1)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43142" y="1285860"/>
            <a:ext cx="3214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(∃y)(∃x)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(2)</a:t>
            </a:r>
            <a:endParaRPr lang="en-US" sz="1900" dirty="0"/>
          </a:p>
        </p:txBody>
      </p:sp>
      <p:sp>
        <p:nvSpPr>
          <p:cNvPr id="34" name="TextBox 33"/>
          <p:cNvSpPr txBox="1"/>
          <p:nvPr/>
        </p:nvSpPr>
        <p:spPr>
          <a:xfrm>
            <a:off x="3071770" y="1785926"/>
            <a:ext cx="2357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¬(∀x)(∃y)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28828" y="3500438"/>
            <a:ext cx="3643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(∀y) ¬P(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(5)</a:t>
            </a:r>
            <a:endParaRPr lang="en-US" sz="1900" dirty="0"/>
          </a:p>
        </p:txBody>
      </p:sp>
      <p:sp>
        <p:nvSpPr>
          <p:cNvPr id="36" name="TextBox 35"/>
          <p:cNvSpPr txBox="1"/>
          <p:nvPr/>
        </p:nvSpPr>
        <p:spPr>
          <a:xfrm>
            <a:off x="2786018" y="4000504"/>
            <a:ext cx="2928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¬P(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c,b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478632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1770" y="2357430"/>
            <a:ext cx="2357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(∃x)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(4)</a:t>
            </a:r>
            <a:endParaRPr lang="en-US" sz="1900" dirty="0"/>
          </a:p>
        </p:txBody>
      </p:sp>
      <p:sp>
        <p:nvSpPr>
          <p:cNvPr id="39" name="TextBox 38"/>
          <p:cNvSpPr txBox="1"/>
          <p:nvPr/>
        </p:nvSpPr>
        <p:spPr>
          <a:xfrm>
            <a:off x="3000332" y="2928934"/>
            <a:ext cx="25003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   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027" t="19308" r="6550" b="52727"/>
          <a:stretch>
            <a:fillRect/>
          </a:stretch>
        </p:blipFill>
        <p:spPr bwMode="auto">
          <a:xfrm>
            <a:off x="0" y="1500174"/>
            <a:ext cx="1714512" cy="107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85720" y="11429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-rules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" t="56377" r="68511" b="22551"/>
          <a:stretch>
            <a:fillRect/>
          </a:stretch>
        </p:blipFill>
        <p:spPr bwMode="auto">
          <a:xfrm>
            <a:off x="0" y="2643182"/>
            <a:ext cx="1974506" cy="84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>
            <a:stCxn id="32" idx="2"/>
            <a:endCxn id="33" idx="0"/>
          </p:cNvCxnSpPr>
          <p:nvPr/>
        </p:nvCxnSpPr>
        <p:spPr>
          <a:xfrm rot="5400000">
            <a:off x="4157106" y="1192468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7654" y="100010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(1)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29158" y="178592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(∃x)(∀y) ¬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900" dirty="0"/>
          </a:p>
        </p:txBody>
      </p:sp>
      <p:cxnSp>
        <p:nvCxnSpPr>
          <p:cNvPr id="46" name="Straight Connector 45"/>
          <p:cNvCxnSpPr>
            <a:stCxn id="33" idx="2"/>
            <a:endCxn id="34" idx="0"/>
          </p:cNvCxnSpPr>
          <p:nvPr/>
        </p:nvCxnSpPr>
        <p:spPr>
          <a:xfrm rot="5400000">
            <a:off x="4192825" y="1728253"/>
            <a:ext cx="11534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2"/>
            <a:endCxn id="38" idx="0"/>
          </p:cNvCxnSpPr>
          <p:nvPr/>
        </p:nvCxnSpPr>
        <p:spPr>
          <a:xfrm rot="5400000">
            <a:off x="4157106" y="2264038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6216" y="207167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(2), b-new constant</a:t>
            </a:r>
            <a:endParaRPr lang="en-US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rot="5400000">
            <a:off x="4157106" y="2835542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6216" y="264318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(4), a-new constant</a:t>
            </a:r>
          </a:p>
          <a:p>
            <a:endParaRPr lang="en-US" dirty="0"/>
          </a:p>
        </p:txBody>
      </p:sp>
      <p:cxnSp>
        <p:nvCxnSpPr>
          <p:cNvPr id="51" name="Straight Connector 50"/>
          <p:cNvCxnSpPr>
            <a:stCxn id="39" idx="2"/>
          </p:cNvCxnSpPr>
          <p:nvPr/>
        </p:nvCxnSpPr>
        <p:spPr>
          <a:xfrm rot="5400000">
            <a:off x="4157106" y="3407046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6216" y="3214686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(3), c-new constant</a:t>
            </a:r>
          </a:p>
          <a:p>
            <a:endParaRPr lang="en-US" dirty="0"/>
          </a:p>
        </p:txBody>
      </p:sp>
      <p:cxnSp>
        <p:nvCxnSpPr>
          <p:cNvPr id="53" name="Straight Connector 52"/>
          <p:cNvCxnSpPr>
            <a:stCxn id="35" idx="2"/>
            <a:endCxn id="36" idx="0"/>
          </p:cNvCxnSpPr>
          <p:nvPr/>
        </p:nvCxnSpPr>
        <p:spPr>
          <a:xfrm rot="5400000">
            <a:off x="4192825" y="3942831"/>
            <a:ext cx="11534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86216" y="37147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γ-rule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(5), b-used for instantiation</a:t>
            </a:r>
            <a:endParaRPr lang="en-US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00332" y="442913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(∀y) ¬P(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c,y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(5) (copy)</a:t>
            </a:r>
            <a:endParaRPr lang="en-US" sz="1600" dirty="0"/>
          </a:p>
        </p:txBody>
      </p:sp>
      <p:cxnSp>
        <p:nvCxnSpPr>
          <p:cNvPr id="56" name="Straight Connector 55"/>
          <p:cNvCxnSpPr>
            <a:stCxn id="36" idx="2"/>
            <a:endCxn id="55" idx="0"/>
          </p:cNvCxnSpPr>
          <p:nvPr/>
        </p:nvCxnSpPr>
        <p:spPr>
          <a:xfrm rot="5400000">
            <a:off x="4228544" y="4407178"/>
            <a:ext cx="439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00266" y="5500702"/>
            <a:ext cx="66437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C00000"/>
                </a:solidFill>
              </a:rPr>
              <a:t>Conclusion: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We have a complete and open branch, </a:t>
            </a:r>
            <a:r>
              <a:rPr lang="en-US" sz="1900" b="1" dirty="0" smtClean="0">
                <a:solidFill>
                  <a:srgbClr val="C00000"/>
                </a:solidFill>
              </a:rPr>
              <a:t>therefore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U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71</a:t>
            </a:r>
            <a:r>
              <a:rPr lang="en-US" sz="1900" b="1" dirty="0" smtClean="0">
                <a:solidFill>
                  <a:srgbClr val="C00000"/>
                </a:solidFill>
              </a:rPr>
              <a:t> is not valid (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⊭</a:t>
            </a:r>
            <a:r>
              <a:rPr lang="en-US" sz="1900" b="1" dirty="0" smtClean="0">
                <a:solidFill>
                  <a:srgbClr val="C00000"/>
                </a:solidFill>
              </a:rPr>
              <a:t> U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71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  <a:endParaRPr lang="en-US" sz="19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356" y="1500174"/>
            <a:ext cx="27146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(apply De Morgan’s </a:t>
            </a:r>
          </a:p>
          <a:p>
            <a:pPr algn="ctr"/>
            <a:r>
              <a:rPr lang="en-US" sz="1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laws)</a:t>
            </a:r>
            <a:endParaRPr lang="en-US" sz="17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" t="2255" r="68511" b="45102"/>
          <a:stretch>
            <a:fillRect/>
          </a:stretch>
        </p:blipFill>
        <p:spPr bwMode="auto">
          <a:xfrm>
            <a:off x="0" y="3857628"/>
            <a:ext cx="1974463" cy="210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42844" y="3357562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 is a new constant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5934670"/>
            <a:ext cx="21431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c1, c2, …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existing constants on the branch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8" grpId="0"/>
      <p:bldP spid="50" grpId="0"/>
      <p:bldP spid="52" grpId="0"/>
      <p:bldP spid="54" grpId="0"/>
      <p:bldP spid="55" grpId="0"/>
      <p:bldP spid="58" grpId="0"/>
      <p:bldP spid="59" grpId="0"/>
      <p:bldP spid="59" grpId="1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85794"/>
            <a:ext cx="6929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 U</a:t>
            </a:r>
            <a:r>
              <a:rPr lang="en-US" sz="19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0" i="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((∀x)(∃y)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→ (∃y)(∃x)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))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1357298"/>
            <a:ext cx="3214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(∀x)(∃y)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(2)</a:t>
            </a: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3357554" y="1857364"/>
            <a:ext cx="2357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 (∃y)(∃x)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4612" y="4214818"/>
            <a:ext cx="3643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(∀ y) ¬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(5)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4714884"/>
            <a:ext cx="2928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86116" y="5214950"/>
            <a:ext cx="25003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(∀ y) ¬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a,y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(5) (copy)</a:t>
            </a:r>
            <a:endParaRPr lang="en-US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3357554" y="2428868"/>
            <a:ext cx="2357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(∃y)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(4)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6116" y="3643314"/>
            <a:ext cx="25003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    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900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rot="5400000">
            <a:off x="4442890" y="1263906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3438" y="10715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(1)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4942" y="1857364"/>
            <a:ext cx="25717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≡ (∀x)(∀y) ¬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900" dirty="0"/>
          </a:p>
        </p:txBody>
      </p: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 rot="5400000">
            <a:off x="4478609" y="1799691"/>
            <a:ext cx="11534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0"/>
          </p:cNvCxnSpPr>
          <p:nvPr/>
        </p:nvCxnSpPr>
        <p:spPr>
          <a:xfrm rot="5400000">
            <a:off x="4442890" y="2335476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1431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γ-rule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(2), a-new constant</a:t>
            </a:r>
            <a:endParaRPr lang="en-US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357562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-rule 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(4), b-new constant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>
            <a:stCxn id="11" idx="2"/>
            <a:endCxn id="7" idx="0"/>
          </p:cNvCxnSpPr>
          <p:nvPr/>
        </p:nvCxnSpPr>
        <p:spPr>
          <a:xfrm rot="5400000">
            <a:off x="4442890" y="4121426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392906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γ-rule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(3), a-used for instantiation</a:t>
            </a:r>
            <a:endParaRPr lang="en-US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>
            <a:stCxn id="7" idx="2"/>
            <a:endCxn id="8" idx="0"/>
          </p:cNvCxnSpPr>
          <p:nvPr/>
        </p:nvCxnSpPr>
        <p:spPr>
          <a:xfrm rot="5400000">
            <a:off x="4478609" y="4657211"/>
            <a:ext cx="11534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 rot="5400000">
            <a:off x="4478609" y="5157277"/>
            <a:ext cx="11534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4744" y="6000768"/>
            <a:ext cx="50720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C00000"/>
                </a:solidFill>
              </a:rPr>
              <a:t>Conclusion: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We have a closed </a:t>
            </a:r>
            <a:r>
              <a:rPr lang="en-US" sz="1900" b="1" dirty="0" smtClean="0">
                <a:solidFill>
                  <a:srgbClr val="C00000"/>
                </a:solidFill>
              </a:rPr>
              <a:t>branch, so U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72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is valid (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⊨U</a:t>
            </a:r>
            <a:r>
              <a:rPr lang="en-US" sz="2000" baseline="-25000" dirty="0" smtClean="0">
                <a:solidFill>
                  <a:srgbClr val="FF0000"/>
                </a:solidFill>
                <a:cs typeface="Times New Roman" pitchFamily="18" charset="0"/>
              </a:rPr>
              <a:t>72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  <a:endParaRPr lang="en-US" sz="19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0794" y="142873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(apply De Morgan’s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laws)</a:t>
            </a:r>
          </a:p>
          <a:p>
            <a:endParaRPr lang="en-US" dirty="0"/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027" t="19308" r="6550" b="52727"/>
          <a:stretch>
            <a:fillRect/>
          </a:stretch>
        </p:blipFill>
        <p:spPr bwMode="auto">
          <a:xfrm>
            <a:off x="0" y="1000108"/>
            <a:ext cx="1714512" cy="107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85720" y="6429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-rules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" t="56377" r="68511" b="22551"/>
          <a:stretch>
            <a:fillRect/>
          </a:stretch>
        </p:blipFill>
        <p:spPr bwMode="auto">
          <a:xfrm>
            <a:off x="0" y="2143116"/>
            <a:ext cx="1974506" cy="84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" t="2255" r="68511" b="45102"/>
          <a:stretch>
            <a:fillRect/>
          </a:stretch>
        </p:blipFill>
        <p:spPr bwMode="auto">
          <a:xfrm>
            <a:off x="0" y="3357562"/>
            <a:ext cx="1974463" cy="210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2844" y="2857496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 is a new constant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5434604"/>
            <a:ext cx="2285984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c1, c2, …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existing constants on the branch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(if there are no constants on the branch, a new one is introduced)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3306" y="557214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⨂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0" y="450057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γ-rule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(5), b-used for instantiation</a:t>
            </a:r>
            <a:endParaRPr lang="en-US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3174" y="300037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(∀x)(∃y)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(2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(copy)</a:t>
            </a:r>
            <a:endParaRPr lang="en-US" dirty="0"/>
          </a:p>
        </p:txBody>
      </p:sp>
      <p:cxnSp>
        <p:nvCxnSpPr>
          <p:cNvPr id="34" name="Straight Connector 33"/>
          <p:cNvCxnSpPr>
            <a:stCxn id="10" idx="2"/>
            <a:endCxn id="32" idx="0"/>
          </p:cNvCxnSpPr>
          <p:nvPr/>
        </p:nvCxnSpPr>
        <p:spPr>
          <a:xfrm rot="5400000">
            <a:off x="4442890" y="2906980"/>
            <a:ext cx="1867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2"/>
            <a:endCxn id="11" idx="0"/>
          </p:cNvCxnSpPr>
          <p:nvPr/>
        </p:nvCxnSpPr>
        <p:spPr>
          <a:xfrm rot="5400000">
            <a:off x="4399476" y="3506509"/>
            <a:ext cx="273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1" grpId="1"/>
      <p:bldP spid="24" grpId="0"/>
      <p:bldP spid="25" grpId="0" build="allAtOnce"/>
      <p:bldP spid="30" grpId="0"/>
      <p:bldP spid="31" grpId="0" animBg="1"/>
      <p:bldP spid="44" grpId="0"/>
      <p:bldP spid="5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Remember that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(∃y)(∃x)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↔ (∀x)(∃y)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that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∧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the semantic tableaux method, we proved that ⊭U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⊨U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72.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This means that ⊭ (U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∧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or that ⊭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conclusion,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not a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valid formula.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199" y="3075057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469</TotalTime>
  <Words>605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Semantic tableau proof method</vt:lpstr>
      <vt:lpstr>Problem statement</vt:lpstr>
      <vt:lpstr>Checking the validity of U71 and U72</vt:lpstr>
      <vt:lpstr>Slide 4</vt:lpstr>
      <vt:lpstr>Slide 5</vt:lpstr>
      <vt:lpstr>Conclusion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Liviu Terebes</dc:creator>
  <cp:lastModifiedBy>Liviu Terebes</cp:lastModifiedBy>
  <cp:revision>63</cp:revision>
  <dcterms:created xsi:type="dcterms:W3CDTF">2020-11-14T09:05:47Z</dcterms:created>
  <dcterms:modified xsi:type="dcterms:W3CDTF">2020-11-23T13:04:16Z</dcterms:modified>
</cp:coreProperties>
</file>