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57" r:id="rId2"/>
    <p:sldId id="281" r:id="rId3"/>
    <p:sldId id="302" r:id="rId4"/>
    <p:sldId id="357" r:id="rId5"/>
    <p:sldId id="358" r:id="rId6"/>
    <p:sldId id="374" r:id="rId7"/>
    <p:sldId id="360" r:id="rId8"/>
    <p:sldId id="375" r:id="rId9"/>
    <p:sldId id="376" r:id="rId10"/>
    <p:sldId id="377" r:id="rId11"/>
    <p:sldId id="378" r:id="rId12"/>
    <p:sldId id="379" r:id="rId13"/>
    <p:sldId id="380" r:id="rId14"/>
    <p:sldId id="381" r:id="rId15"/>
    <p:sldId id="382" r:id="rId16"/>
    <p:sldId id="383" r:id="rId17"/>
    <p:sldId id="384" r:id="rId18"/>
    <p:sldId id="385" r:id="rId19"/>
    <p:sldId id="386" r:id="rId20"/>
    <p:sldId id="387" r:id="rId21"/>
    <p:sldId id="388" r:id="rId22"/>
  </p:sldIdLst>
  <p:sldSz cx="10688638" cy="7562850"/>
  <p:notesSz cx="7010400" cy="9296400"/>
  <p:defaultTextStyle>
    <a:defPPr>
      <a:defRPr lang="en-US"/>
    </a:defPPr>
    <a:lvl1pPr algn="l" defTabSz="520700" rtl="0" eaLnBrk="0" fontAlgn="base" hangingPunct="0">
      <a:spcBef>
        <a:spcPct val="0"/>
      </a:spcBef>
      <a:spcAft>
        <a:spcPct val="0"/>
      </a:spcAft>
      <a:defRPr sz="2100" kern="1200">
        <a:solidFill>
          <a:schemeClr val="tx1"/>
        </a:solidFill>
        <a:latin typeface="Calibri" pitchFamily="34" charset="0"/>
        <a:ea typeface="+mn-ea"/>
        <a:cs typeface="Arial" pitchFamily="34" charset="0"/>
      </a:defRPr>
    </a:lvl1pPr>
    <a:lvl2pPr marL="520700" indent="-63500" algn="l" defTabSz="520700" rtl="0" eaLnBrk="0" fontAlgn="base" hangingPunct="0">
      <a:spcBef>
        <a:spcPct val="0"/>
      </a:spcBef>
      <a:spcAft>
        <a:spcPct val="0"/>
      </a:spcAft>
      <a:defRPr sz="2100" kern="1200">
        <a:solidFill>
          <a:schemeClr val="tx1"/>
        </a:solidFill>
        <a:latin typeface="Calibri" pitchFamily="34" charset="0"/>
        <a:ea typeface="+mn-ea"/>
        <a:cs typeface="Arial" pitchFamily="34" charset="0"/>
      </a:defRPr>
    </a:lvl2pPr>
    <a:lvl3pPr marL="1041400" indent="-127000" algn="l" defTabSz="520700" rtl="0" eaLnBrk="0" fontAlgn="base" hangingPunct="0">
      <a:spcBef>
        <a:spcPct val="0"/>
      </a:spcBef>
      <a:spcAft>
        <a:spcPct val="0"/>
      </a:spcAft>
      <a:defRPr sz="2100" kern="1200">
        <a:solidFill>
          <a:schemeClr val="tx1"/>
        </a:solidFill>
        <a:latin typeface="Calibri" pitchFamily="34" charset="0"/>
        <a:ea typeface="+mn-ea"/>
        <a:cs typeface="Arial" pitchFamily="34" charset="0"/>
      </a:defRPr>
    </a:lvl3pPr>
    <a:lvl4pPr marL="1563688" indent="-192088" algn="l" defTabSz="520700" rtl="0" eaLnBrk="0" fontAlgn="base" hangingPunct="0">
      <a:spcBef>
        <a:spcPct val="0"/>
      </a:spcBef>
      <a:spcAft>
        <a:spcPct val="0"/>
      </a:spcAft>
      <a:defRPr sz="2100" kern="1200">
        <a:solidFill>
          <a:schemeClr val="tx1"/>
        </a:solidFill>
        <a:latin typeface="Calibri" pitchFamily="34" charset="0"/>
        <a:ea typeface="+mn-ea"/>
        <a:cs typeface="Arial" pitchFamily="34" charset="0"/>
      </a:defRPr>
    </a:lvl4pPr>
    <a:lvl5pPr marL="2084388" indent="-255588" algn="l" defTabSz="520700" rtl="0" eaLnBrk="0" fontAlgn="base" hangingPunct="0">
      <a:spcBef>
        <a:spcPct val="0"/>
      </a:spcBef>
      <a:spcAft>
        <a:spcPct val="0"/>
      </a:spcAft>
      <a:defRPr sz="2100" kern="1200">
        <a:solidFill>
          <a:schemeClr val="tx1"/>
        </a:solidFill>
        <a:latin typeface="Calibri" pitchFamily="34" charset="0"/>
        <a:ea typeface="+mn-ea"/>
        <a:cs typeface="Arial" pitchFamily="34" charset="0"/>
      </a:defRPr>
    </a:lvl5pPr>
    <a:lvl6pPr marL="2286000" algn="l" defTabSz="914400" rtl="0" eaLnBrk="1" latinLnBrk="0" hangingPunct="1">
      <a:defRPr sz="2100" kern="1200">
        <a:solidFill>
          <a:schemeClr val="tx1"/>
        </a:solidFill>
        <a:latin typeface="Calibri" pitchFamily="34" charset="0"/>
        <a:ea typeface="+mn-ea"/>
        <a:cs typeface="Arial" pitchFamily="34" charset="0"/>
      </a:defRPr>
    </a:lvl6pPr>
    <a:lvl7pPr marL="2743200" algn="l" defTabSz="914400" rtl="0" eaLnBrk="1" latinLnBrk="0" hangingPunct="1">
      <a:defRPr sz="2100" kern="1200">
        <a:solidFill>
          <a:schemeClr val="tx1"/>
        </a:solidFill>
        <a:latin typeface="Calibri" pitchFamily="34" charset="0"/>
        <a:ea typeface="+mn-ea"/>
        <a:cs typeface="Arial" pitchFamily="34" charset="0"/>
      </a:defRPr>
    </a:lvl7pPr>
    <a:lvl8pPr marL="3200400" algn="l" defTabSz="914400" rtl="0" eaLnBrk="1" latinLnBrk="0" hangingPunct="1">
      <a:defRPr sz="2100" kern="1200">
        <a:solidFill>
          <a:schemeClr val="tx1"/>
        </a:solidFill>
        <a:latin typeface="Calibri" pitchFamily="34" charset="0"/>
        <a:ea typeface="+mn-ea"/>
        <a:cs typeface="Arial" pitchFamily="34" charset="0"/>
      </a:defRPr>
    </a:lvl8pPr>
    <a:lvl9pPr marL="3657600" algn="l" defTabSz="914400" rtl="0" eaLnBrk="1" latinLnBrk="0" hangingPunct="1">
      <a:defRPr sz="2100"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p15:guide id="1" orient="horz" pos="2382">
          <p15:clr>
            <a:srgbClr val="A4A3A4"/>
          </p15:clr>
        </p15:guide>
        <p15:guide id="2"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CFEDE"/>
    <a:srgbClr val="FFFFB3"/>
    <a:srgbClr val="EA0000"/>
    <a:srgbClr val="FFBDBD"/>
    <a:srgbClr val="FF6161"/>
    <a:srgbClr val="FF2121"/>
    <a:srgbClr val="FF8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581" autoAdjust="0"/>
  </p:normalViewPr>
  <p:slideViewPr>
    <p:cSldViewPr snapToGrid="0" snapToObjects="1">
      <p:cViewPr varScale="1">
        <p:scale>
          <a:sx n="80" d="100"/>
          <a:sy n="80" d="100"/>
        </p:scale>
        <p:origin x="1118" y="48"/>
      </p:cViewPr>
      <p:guideLst>
        <p:guide orient="horz" pos="2382"/>
        <p:guide pos="3367"/>
      </p:guideLst>
    </p:cSldViewPr>
  </p:slideViewPr>
  <p:outlineViewPr>
    <p:cViewPr>
      <p:scale>
        <a:sx n="33" d="100"/>
        <a:sy n="33" d="100"/>
      </p:scale>
      <p:origin x="0" y="1085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defTabSz="521367"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defTabSz="521367" eaLnBrk="1" fontAlgn="auto" hangingPunct="1">
              <a:spcBef>
                <a:spcPts val="0"/>
              </a:spcBef>
              <a:spcAft>
                <a:spcPts val="0"/>
              </a:spcAft>
              <a:defRPr sz="1200">
                <a:latin typeface="+mn-lt"/>
                <a:cs typeface="+mn-cs"/>
              </a:defRPr>
            </a:lvl1pPr>
          </a:lstStyle>
          <a:p>
            <a:pPr>
              <a:defRPr/>
            </a:pPr>
            <a:fld id="{218D1171-7495-499A-8AC8-2AD3A8F90C28}" type="datetimeFigureOut">
              <a:rPr lang="en-US"/>
              <a:pPr>
                <a:defRPr/>
              </a:pPr>
              <a:t>12/17/2020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defTabSz="521367" eaLnBrk="1" fontAlgn="auto" hangingPunct="1">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8FE6A263-3CC6-420B-ABA2-65F5D58C8593}" type="slidenum">
              <a:rPr lang="en-US" altLang="ro-RO"/>
              <a:pPr/>
              <a:t>‹#›</a:t>
            </a:fld>
            <a:endParaRPr lang="en-US" altLang="ro-RO"/>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defTabSz="521367"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defTabSz="521367" eaLnBrk="1" fontAlgn="auto" hangingPunct="1">
              <a:spcBef>
                <a:spcPts val="0"/>
              </a:spcBef>
              <a:spcAft>
                <a:spcPts val="0"/>
              </a:spcAft>
              <a:defRPr sz="1200">
                <a:latin typeface="+mn-lt"/>
                <a:cs typeface="+mn-cs"/>
              </a:defRPr>
            </a:lvl1pPr>
          </a:lstStyle>
          <a:p>
            <a:pPr>
              <a:defRPr/>
            </a:pPr>
            <a:fld id="{5E83D02D-89EF-49CC-A7D9-820E6063EE56}" type="datetimeFigureOut">
              <a:rPr lang="en-US"/>
              <a:pPr>
                <a:defRPr/>
              </a:pPr>
              <a:t>12/17/2020</a:t>
            </a:fld>
            <a:endParaRPr lang="en-US"/>
          </a:p>
        </p:txBody>
      </p:sp>
      <p:sp>
        <p:nvSpPr>
          <p:cNvPr id="4" name="Slide Image Placeholder 3"/>
          <p:cNvSpPr>
            <a:spLocks noGrp="1" noRot="1" noChangeAspect="1"/>
          </p:cNvSpPr>
          <p:nvPr>
            <p:ph type="sldImg" idx="2"/>
          </p:nvPr>
        </p:nvSpPr>
        <p:spPr>
          <a:xfrm>
            <a:off x="1042988" y="696913"/>
            <a:ext cx="4924425"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0088" y="4416425"/>
            <a:ext cx="5610225" cy="4183063"/>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defTabSz="521367"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76BD8A85-01F2-4ED3-B392-8134F4B85A0D}" type="slidenum">
              <a:rPr lang="en-US" altLang="ro-RO"/>
              <a:pPr/>
              <a:t>‹#›</a:t>
            </a:fld>
            <a:endParaRPr lang="en-US" altLang="ro-RO"/>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3388" y="7167563"/>
            <a:ext cx="3138487" cy="258762"/>
          </a:xfrm>
          <a:prstGeom prst="rect">
            <a:avLst/>
          </a:prstGeom>
          <a:noFill/>
          <a:ln>
            <a:noFill/>
          </a:ln>
          <a:extLst/>
        </p:spPr>
        <p:txBody>
          <a:bodyPr wrap="none" lIns="104274" tIns="52137" rIns="104274" bIns="52137">
            <a:spAutoFit/>
          </a:bodyPr>
          <a:lstStyle>
            <a:lvl1pPr>
              <a:defRPr sz="2100">
                <a:solidFill>
                  <a:schemeClr val="tx1"/>
                </a:solidFill>
                <a:latin typeface="Calibri" pitchFamily="34" charset="0"/>
              </a:defRPr>
            </a:lvl1pPr>
            <a:lvl2pPr marL="742950" indent="-285750">
              <a:defRPr sz="2100">
                <a:solidFill>
                  <a:schemeClr val="tx1"/>
                </a:solidFill>
                <a:latin typeface="Calibri" pitchFamily="34" charset="0"/>
              </a:defRPr>
            </a:lvl2pPr>
            <a:lvl3pPr marL="1143000" indent="-228600">
              <a:defRPr sz="2100">
                <a:solidFill>
                  <a:schemeClr val="tx1"/>
                </a:solidFill>
                <a:latin typeface="Calibri" pitchFamily="34" charset="0"/>
              </a:defRPr>
            </a:lvl3pPr>
            <a:lvl4pPr marL="1600200" indent="-228600">
              <a:defRPr sz="2100">
                <a:solidFill>
                  <a:schemeClr val="tx1"/>
                </a:solidFill>
                <a:latin typeface="Calibri" pitchFamily="34" charset="0"/>
              </a:defRPr>
            </a:lvl4pPr>
            <a:lvl5pPr marL="2057400" indent="-228600">
              <a:defRPr sz="2100">
                <a:solidFill>
                  <a:schemeClr val="tx1"/>
                </a:solidFill>
                <a:latin typeface="Calibri" pitchFamily="34" charset="0"/>
              </a:defRPr>
            </a:lvl5pPr>
            <a:lvl6pPr marL="2514600" indent="-228600" defTabSz="520700" fontAlgn="base">
              <a:spcBef>
                <a:spcPct val="0"/>
              </a:spcBef>
              <a:spcAft>
                <a:spcPct val="0"/>
              </a:spcAft>
              <a:defRPr sz="2100">
                <a:solidFill>
                  <a:schemeClr val="tx1"/>
                </a:solidFill>
                <a:latin typeface="Calibri" pitchFamily="34" charset="0"/>
              </a:defRPr>
            </a:lvl6pPr>
            <a:lvl7pPr marL="2971800" indent="-228600" defTabSz="520700" fontAlgn="base">
              <a:spcBef>
                <a:spcPct val="0"/>
              </a:spcBef>
              <a:spcAft>
                <a:spcPct val="0"/>
              </a:spcAft>
              <a:defRPr sz="2100">
                <a:solidFill>
                  <a:schemeClr val="tx1"/>
                </a:solidFill>
                <a:latin typeface="Calibri" pitchFamily="34" charset="0"/>
              </a:defRPr>
            </a:lvl7pPr>
            <a:lvl8pPr marL="3429000" indent="-228600" defTabSz="520700" fontAlgn="base">
              <a:spcBef>
                <a:spcPct val="0"/>
              </a:spcBef>
              <a:spcAft>
                <a:spcPct val="0"/>
              </a:spcAft>
              <a:defRPr sz="2100">
                <a:solidFill>
                  <a:schemeClr val="tx1"/>
                </a:solidFill>
                <a:latin typeface="Calibri" pitchFamily="34" charset="0"/>
              </a:defRPr>
            </a:lvl8pPr>
            <a:lvl9pPr marL="3886200" indent="-228600" defTabSz="520700" fontAlgn="base">
              <a:spcBef>
                <a:spcPct val="0"/>
              </a:spcBef>
              <a:spcAft>
                <a:spcPct val="0"/>
              </a:spcAft>
              <a:defRPr sz="2100">
                <a:solidFill>
                  <a:schemeClr val="tx1"/>
                </a:solidFill>
                <a:latin typeface="Calibri" pitchFamily="34" charset="0"/>
              </a:defRPr>
            </a:lvl9pPr>
          </a:lstStyle>
          <a:p>
            <a:pPr eaLnBrk="1" hangingPunct="1">
              <a:defRPr/>
            </a:pPr>
            <a:r>
              <a:rPr lang="en-US" sz="1000" dirty="0">
                <a:solidFill>
                  <a:srgbClr val="FF0000"/>
                </a:solidFill>
                <a:latin typeface="+mn-lt"/>
              </a:rPr>
              <a:t>Copyright</a:t>
            </a:r>
            <a:r>
              <a:rPr lang="ro-RO" sz="1000" dirty="0">
                <a:solidFill>
                  <a:srgbClr val="FF0000"/>
                </a:solidFill>
                <a:latin typeface="+mn-lt"/>
              </a:rPr>
              <a:t> </a:t>
            </a:r>
            <a:r>
              <a:rPr lang="en-US" sz="1000" dirty="0">
                <a:solidFill>
                  <a:srgbClr val="FF0000"/>
                </a:solidFill>
                <a:latin typeface="+mn-lt"/>
                <a:cs typeface="Neuton regular" pitchFamily="2" charset="2"/>
              </a:rPr>
              <a:t>©</a:t>
            </a:r>
            <a:r>
              <a:rPr lang="ro-RO" sz="1000" dirty="0">
                <a:solidFill>
                  <a:srgbClr val="FF0000"/>
                </a:solidFill>
                <a:latin typeface="+mn-lt"/>
              </a:rPr>
              <a:t> </a:t>
            </a:r>
            <a:r>
              <a:rPr lang="en-US" sz="1000" dirty="0" smtClean="0">
                <a:solidFill>
                  <a:srgbClr val="FF0000"/>
                </a:solidFill>
                <a:latin typeface="+mn-lt"/>
              </a:rPr>
              <a:t>Bitdefender</a:t>
            </a:r>
            <a:r>
              <a:rPr lang="ro-RO" sz="1000" dirty="0" smtClean="0">
                <a:solidFill>
                  <a:srgbClr val="FF0000"/>
                </a:solidFill>
                <a:latin typeface="+mn-lt"/>
              </a:rPr>
              <a:t> </a:t>
            </a:r>
            <a:r>
              <a:rPr lang="en-US" sz="1000" dirty="0" smtClean="0">
                <a:solidFill>
                  <a:srgbClr val="FF0000"/>
                </a:solidFill>
                <a:latin typeface="+mn-lt"/>
              </a:rPr>
              <a:t>201</a:t>
            </a:r>
            <a:r>
              <a:rPr lang="ro-RO" sz="1000" dirty="0" smtClean="0">
                <a:solidFill>
                  <a:srgbClr val="FF0000"/>
                </a:solidFill>
                <a:latin typeface="+mn-lt"/>
              </a:rPr>
              <a:t>7</a:t>
            </a:r>
            <a:r>
              <a:rPr lang="en-US" sz="1000" dirty="0" smtClean="0">
                <a:solidFill>
                  <a:srgbClr val="FF0000"/>
                </a:solidFill>
                <a:latin typeface="+mn-lt"/>
              </a:rPr>
              <a:t>  </a:t>
            </a:r>
            <a:r>
              <a:rPr lang="en-US" sz="1000" dirty="0">
                <a:solidFill>
                  <a:srgbClr val="FF0000"/>
                </a:solidFill>
                <a:latin typeface="+mn-lt"/>
              </a:rPr>
              <a:t>/  www.bitdefender.com</a:t>
            </a:r>
          </a:p>
        </p:txBody>
      </p:sp>
      <p:sp>
        <p:nvSpPr>
          <p:cNvPr id="2" name="Title 1"/>
          <p:cNvSpPr>
            <a:spLocks noGrp="1"/>
          </p:cNvSpPr>
          <p:nvPr>
            <p:ph type="title"/>
          </p:nvPr>
        </p:nvSpPr>
        <p:spPr>
          <a:xfrm>
            <a:off x="432330" y="437642"/>
            <a:ext cx="8141654" cy="722395"/>
          </a:xfrm>
          <a:prstGeom prst="rect">
            <a:avLst/>
          </a:prstGeom>
        </p:spPr>
        <p:txBody>
          <a:bodyPr vert="horz"/>
          <a:lstStyle>
            <a:lvl1pPr algn="l">
              <a:defRPr sz="4000" b="1" baseline="0">
                <a:solidFill>
                  <a:srgbClr val="FF0000"/>
                </a:solidFill>
                <a:latin typeface="Tahoma" panose="020B0604030504040204" pitchFamily="34" charset="0"/>
                <a:cs typeface="Arial"/>
              </a:defRPr>
            </a:lvl1pPr>
          </a:lstStyle>
          <a:p>
            <a:r>
              <a:rPr lang="en-US" dirty="0"/>
              <a:t>Click to edit Master title style</a:t>
            </a:r>
          </a:p>
        </p:txBody>
      </p:sp>
      <p:sp>
        <p:nvSpPr>
          <p:cNvPr id="15" name="Text Placeholder 14"/>
          <p:cNvSpPr>
            <a:spLocks noGrp="1"/>
          </p:cNvSpPr>
          <p:nvPr>
            <p:ph type="body" sz="quarter" idx="12"/>
          </p:nvPr>
        </p:nvSpPr>
        <p:spPr>
          <a:xfrm>
            <a:off x="434226" y="1481511"/>
            <a:ext cx="8920189" cy="5036196"/>
          </a:xfrm>
          <a:prstGeom prst="rect">
            <a:avLst/>
          </a:prstGeom>
        </p:spPr>
        <p:txBody>
          <a:bodyPr vert="horz" lIns="104274" tIns="52137" rIns="104274" bIns="52137"/>
          <a:lstStyle>
            <a:lvl1pPr>
              <a:buFont typeface="+mj-lt"/>
              <a:buAutoNum type="arabicPeriod"/>
              <a:defRPr sz="3200">
                <a:latin typeface="Tahoma" panose="020B0604030504040204" pitchFamily="34" charset="0"/>
                <a:cs typeface="Arial"/>
              </a:defRPr>
            </a:lvl1pPr>
            <a:lvl2pPr marL="912392" indent="-391026">
              <a:buClr>
                <a:srgbClr val="FF0000"/>
              </a:buClr>
              <a:buFont typeface="Arial"/>
              <a:buChar char="•"/>
              <a:defRPr sz="3200">
                <a:latin typeface="Tahoma" panose="020B0604030504040204" pitchFamily="34" charset="0"/>
                <a:cs typeface="Arial"/>
              </a:defRPr>
            </a:lvl2pPr>
            <a:lvl3pPr marL="1433759" indent="-391026">
              <a:buFont typeface="Lucida Grande"/>
              <a:buChar char="-"/>
              <a:defRPr sz="2800">
                <a:latin typeface="Tahoma" panose="020B0604030504040204" pitchFamily="34" charset="0"/>
                <a:cs typeface="Arial"/>
              </a:defRPr>
            </a:lvl3pPr>
            <a:lvl4pPr marL="1955126" indent="-391026">
              <a:buFont typeface="Lucida Grande"/>
              <a:buChar char="-"/>
              <a:defRPr sz="2800" i="1">
                <a:latin typeface="Tahoma" panose="020B0604030504040204" pitchFamily="34" charset="0"/>
                <a:cs typeface="Arial"/>
              </a:defRPr>
            </a:lvl4pPr>
            <a:lvl5pPr marL="2476493" indent="-391026">
              <a:buFont typeface="Lucida Grande"/>
              <a:buChar char="-"/>
              <a:defRPr sz="2800">
                <a:latin typeface="Tahoma" panose="020B0604030504040204" pitchFamily="34" charset="0"/>
                <a:cs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439738" y="3040063"/>
            <a:ext cx="7935912" cy="1054100"/>
          </a:xfrm>
          <a:prstGeom prst="rect">
            <a:avLst/>
          </a:prstGeom>
          <a:noFill/>
          <a:ln>
            <a:noFill/>
          </a:ln>
          <a:extLst/>
        </p:spPr>
        <p:txBody>
          <a:bodyPr lIns="104274" tIns="52137" rIns="104274" bIns="52137">
            <a:spAutoFit/>
          </a:bodyPr>
          <a:lstStyle>
            <a:lvl1pPr>
              <a:defRPr sz="2100">
                <a:solidFill>
                  <a:schemeClr val="tx1"/>
                </a:solidFill>
                <a:latin typeface="Calibri" panose="020F0502020204030204" pitchFamily="34" charset="0"/>
                <a:cs typeface="Arial" panose="020B0604020202020204" pitchFamily="34" charset="0"/>
              </a:defRPr>
            </a:lvl1pPr>
            <a:lvl2pPr marL="742950" indent="-285750">
              <a:defRPr sz="2100">
                <a:solidFill>
                  <a:schemeClr val="tx1"/>
                </a:solidFill>
                <a:latin typeface="Calibri" panose="020F0502020204030204" pitchFamily="34" charset="0"/>
                <a:cs typeface="Arial" panose="020B0604020202020204" pitchFamily="34" charset="0"/>
              </a:defRPr>
            </a:lvl2pPr>
            <a:lvl3pPr marL="1143000" indent="-228600">
              <a:defRPr sz="2100">
                <a:solidFill>
                  <a:schemeClr val="tx1"/>
                </a:solidFill>
                <a:latin typeface="Calibri" panose="020F0502020204030204" pitchFamily="34" charset="0"/>
                <a:cs typeface="Arial" panose="020B0604020202020204" pitchFamily="34" charset="0"/>
              </a:defRPr>
            </a:lvl3pPr>
            <a:lvl4pPr marL="1600200" indent="-228600">
              <a:defRPr sz="2100">
                <a:solidFill>
                  <a:schemeClr val="tx1"/>
                </a:solidFill>
                <a:latin typeface="Calibri" panose="020F0502020204030204" pitchFamily="34" charset="0"/>
                <a:cs typeface="Arial" panose="020B0604020202020204" pitchFamily="34" charset="0"/>
              </a:defRPr>
            </a:lvl4pPr>
            <a:lvl5pPr marL="2057400" indent="-228600">
              <a:defRPr sz="2100">
                <a:solidFill>
                  <a:schemeClr val="tx1"/>
                </a:solidFill>
                <a:latin typeface="Calibri" panose="020F0502020204030204" pitchFamily="34" charset="0"/>
                <a:cs typeface="Arial" panose="020B0604020202020204" pitchFamily="34" charset="0"/>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cs typeface="Arial" panose="020B0604020202020204" pitchFamily="34" charset="0"/>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cs typeface="Arial" panose="020B0604020202020204" pitchFamily="34" charset="0"/>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cs typeface="Arial" panose="020B0604020202020204" pitchFamily="34" charset="0"/>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cs typeface="Arial" panose="020B0604020202020204" pitchFamily="34" charset="0"/>
              </a:defRPr>
            </a:lvl9pPr>
          </a:lstStyle>
          <a:p>
            <a:pPr eaLnBrk="1" hangingPunct="1">
              <a:lnSpc>
                <a:spcPts val="7438"/>
              </a:lnSpc>
              <a:defRPr/>
            </a:pPr>
            <a:r>
              <a:rPr lang="en-US" altLang="ro-RO" sz="7500" b="1" smtClean="0">
                <a:solidFill>
                  <a:srgbClr val="FFFFFF"/>
                </a:solidFill>
                <a:latin typeface="Tahoma" panose="020B0604030504040204" pitchFamily="34" charset="0"/>
              </a:rPr>
              <a:t>Vă mulțumim!</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Lst>
  <p:txStyles>
    <p:titleStyle>
      <a:lvl1pPr algn="ctr" defTabSz="520700" rtl="0" eaLnBrk="0" fontAlgn="base" hangingPunct="0">
        <a:spcBef>
          <a:spcPct val="0"/>
        </a:spcBef>
        <a:spcAft>
          <a:spcPct val="0"/>
        </a:spcAft>
        <a:defRPr sz="5000" kern="1200">
          <a:solidFill>
            <a:schemeClr val="tx1"/>
          </a:solidFill>
          <a:latin typeface="+mj-lt"/>
          <a:ea typeface="+mj-ea"/>
          <a:cs typeface="+mj-cs"/>
        </a:defRPr>
      </a:lvl1pPr>
      <a:lvl2pPr algn="ctr" defTabSz="520700" rtl="0" eaLnBrk="0" fontAlgn="base" hangingPunct="0">
        <a:spcBef>
          <a:spcPct val="0"/>
        </a:spcBef>
        <a:spcAft>
          <a:spcPct val="0"/>
        </a:spcAft>
        <a:defRPr sz="5000">
          <a:solidFill>
            <a:schemeClr val="tx1"/>
          </a:solidFill>
          <a:latin typeface="Calibri" pitchFamily="34" charset="0"/>
        </a:defRPr>
      </a:lvl2pPr>
      <a:lvl3pPr algn="ctr" defTabSz="520700" rtl="0" eaLnBrk="0" fontAlgn="base" hangingPunct="0">
        <a:spcBef>
          <a:spcPct val="0"/>
        </a:spcBef>
        <a:spcAft>
          <a:spcPct val="0"/>
        </a:spcAft>
        <a:defRPr sz="5000">
          <a:solidFill>
            <a:schemeClr val="tx1"/>
          </a:solidFill>
          <a:latin typeface="Calibri" pitchFamily="34" charset="0"/>
        </a:defRPr>
      </a:lvl3pPr>
      <a:lvl4pPr algn="ctr" defTabSz="520700" rtl="0" eaLnBrk="0" fontAlgn="base" hangingPunct="0">
        <a:spcBef>
          <a:spcPct val="0"/>
        </a:spcBef>
        <a:spcAft>
          <a:spcPct val="0"/>
        </a:spcAft>
        <a:defRPr sz="5000">
          <a:solidFill>
            <a:schemeClr val="tx1"/>
          </a:solidFill>
          <a:latin typeface="Calibri" pitchFamily="34" charset="0"/>
        </a:defRPr>
      </a:lvl4pPr>
      <a:lvl5pPr algn="ctr" defTabSz="520700" rtl="0" eaLnBrk="0" fontAlgn="base" hangingPunct="0">
        <a:spcBef>
          <a:spcPct val="0"/>
        </a:spcBef>
        <a:spcAft>
          <a:spcPct val="0"/>
        </a:spcAft>
        <a:defRPr sz="5000">
          <a:solidFill>
            <a:schemeClr val="tx1"/>
          </a:solidFill>
          <a:latin typeface="Calibri" pitchFamily="34" charset="0"/>
        </a:defRPr>
      </a:lvl5pPr>
      <a:lvl6pPr marL="457200" algn="ctr" defTabSz="520700" rtl="0" eaLnBrk="1" fontAlgn="base" hangingPunct="1">
        <a:spcBef>
          <a:spcPct val="0"/>
        </a:spcBef>
        <a:spcAft>
          <a:spcPct val="0"/>
        </a:spcAft>
        <a:defRPr sz="5000">
          <a:solidFill>
            <a:schemeClr val="tx1"/>
          </a:solidFill>
          <a:latin typeface="Calibri" pitchFamily="34" charset="0"/>
        </a:defRPr>
      </a:lvl6pPr>
      <a:lvl7pPr marL="914400" algn="ctr" defTabSz="520700" rtl="0" eaLnBrk="1" fontAlgn="base" hangingPunct="1">
        <a:spcBef>
          <a:spcPct val="0"/>
        </a:spcBef>
        <a:spcAft>
          <a:spcPct val="0"/>
        </a:spcAft>
        <a:defRPr sz="5000">
          <a:solidFill>
            <a:schemeClr val="tx1"/>
          </a:solidFill>
          <a:latin typeface="Calibri" pitchFamily="34" charset="0"/>
        </a:defRPr>
      </a:lvl7pPr>
      <a:lvl8pPr marL="1371600" algn="ctr" defTabSz="520700" rtl="0" eaLnBrk="1" fontAlgn="base" hangingPunct="1">
        <a:spcBef>
          <a:spcPct val="0"/>
        </a:spcBef>
        <a:spcAft>
          <a:spcPct val="0"/>
        </a:spcAft>
        <a:defRPr sz="5000">
          <a:solidFill>
            <a:schemeClr val="tx1"/>
          </a:solidFill>
          <a:latin typeface="Calibri" pitchFamily="34" charset="0"/>
        </a:defRPr>
      </a:lvl8pPr>
      <a:lvl9pPr marL="1828800" algn="ctr" defTabSz="520700" rtl="0" eaLnBrk="1" fontAlgn="base" hangingPunct="1">
        <a:spcBef>
          <a:spcPct val="0"/>
        </a:spcBef>
        <a:spcAft>
          <a:spcPct val="0"/>
        </a:spcAft>
        <a:defRPr sz="5000">
          <a:solidFill>
            <a:schemeClr val="tx1"/>
          </a:solidFill>
          <a:latin typeface="Calibri" pitchFamily="34" charset="0"/>
        </a:defRPr>
      </a:lvl9pPr>
    </p:titleStyle>
    <p:bodyStyle>
      <a:lvl1pPr marL="390525" indent="-390525" algn="l" defTabSz="520700" rtl="0" eaLnBrk="0" fontAlgn="base" hangingPunct="0">
        <a:spcBef>
          <a:spcPct val="20000"/>
        </a:spcBef>
        <a:spcAft>
          <a:spcPct val="0"/>
        </a:spcAft>
        <a:buFont typeface="Arial" pitchFamily="34" charset="0"/>
        <a:buChar char="•"/>
        <a:defRPr sz="3600" kern="1200">
          <a:solidFill>
            <a:schemeClr val="tx1"/>
          </a:solidFill>
          <a:latin typeface="+mn-lt"/>
          <a:ea typeface="+mn-ea"/>
          <a:cs typeface="+mn-cs"/>
        </a:defRPr>
      </a:lvl1pPr>
      <a:lvl2pPr marL="846138" indent="-325438" algn="l" defTabSz="520700"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2pPr>
      <a:lvl3pPr marL="1303338" indent="-260350" algn="l" defTabSz="520700" rtl="0" eaLnBrk="0" fontAlgn="base" hangingPunct="0">
        <a:spcBef>
          <a:spcPct val="20000"/>
        </a:spcBef>
        <a:spcAft>
          <a:spcPct val="0"/>
        </a:spcAft>
        <a:buFont typeface="Arial" pitchFamily="34" charset="0"/>
        <a:buChar char="•"/>
        <a:defRPr sz="2700" kern="1200">
          <a:solidFill>
            <a:schemeClr val="tx1"/>
          </a:solidFill>
          <a:latin typeface="+mn-lt"/>
          <a:ea typeface="+mn-ea"/>
          <a:cs typeface="+mn-cs"/>
        </a:defRPr>
      </a:lvl3pPr>
      <a:lvl4pPr marL="1824038" indent="-260350" algn="l" defTabSz="520700" rtl="0" eaLnBrk="0" fontAlgn="base" hangingPunct="0">
        <a:spcBef>
          <a:spcPct val="20000"/>
        </a:spcBef>
        <a:spcAft>
          <a:spcPct val="0"/>
        </a:spcAft>
        <a:buFont typeface="Arial" pitchFamily="34" charset="0"/>
        <a:buChar char="–"/>
        <a:defRPr sz="2300" kern="1200">
          <a:solidFill>
            <a:schemeClr val="tx1"/>
          </a:solidFill>
          <a:latin typeface="+mn-lt"/>
          <a:ea typeface="+mn-ea"/>
          <a:cs typeface="+mn-cs"/>
        </a:defRPr>
      </a:lvl4pPr>
      <a:lvl5pPr marL="2344738" indent="-260350" algn="l" defTabSz="520700" rtl="0" eaLnBrk="0" fontAlgn="base" hangingPunct="0">
        <a:spcBef>
          <a:spcPct val="20000"/>
        </a:spcBef>
        <a:spcAft>
          <a:spcPct val="0"/>
        </a:spcAft>
        <a:buFont typeface="Arial" pitchFamily="34" charset="0"/>
        <a:buChar char="»"/>
        <a:defRPr sz="2300" kern="1200">
          <a:solidFill>
            <a:schemeClr val="tx1"/>
          </a:solidFill>
          <a:latin typeface="+mn-lt"/>
          <a:ea typeface="+mn-ea"/>
          <a:cs typeface="+mn-cs"/>
        </a:defRPr>
      </a:lvl5pPr>
      <a:lvl6pPr marL="2867518" indent="-260684" algn="l" defTabSz="521367" rtl="0" eaLnBrk="1" latinLnBrk="0" hangingPunct="1">
        <a:spcBef>
          <a:spcPct val="20000"/>
        </a:spcBef>
        <a:buFont typeface="Arial"/>
        <a:buChar char="•"/>
        <a:defRPr sz="2300" kern="1200">
          <a:solidFill>
            <a:schemeClr val="tx1"/>
          </a:solidFill>
          <a:latin typeface="+mn-lt"/>
          <a:ea typeface="+mn-ea"/>
          <a:cs typeface="+mn-cs"/>
        </a:defRPr>
      </a:lvl6pPr>
      <a:lvl7pPr marL="3388885" indent="-260684" algn="l" defTabSz="521367" rtl="0" eaLnBrk="1" latinLnBrk="0" hangingPunct="1">
        <a:spcBef>
          <a:spcPct val="20000"/>
        </a:spcBef>
        <a:buFont typeface="Arial"/>
        <a:buChar char="•"/>
        <a:defRPr sz="2300" kern="1200">
          <a:solidFill>
            <a:schemeClr val="tx1"/>
          </a:solidFill>
          <a:latin typeface="+mn-lt"/>
          <a:ea typeface="+mn-ea"/>
          <a:cs typeface="+mn-cs"/>
        </a:defRPr>
      </a:lvl7pPr>
      <a:lvl8pPr marL="3910252" indent="-260684" algn="l" defTabSz="521367" rtl="0" eaLnBrk="1" latinLnBrk="0" hangingPunct="1">
        <a:spcBef>
          <a:spcPct val="20000"/>
        </a:spcBef>
        <a:buFont typeface="Arial"/>
        <a:buChar char="•"/>
        <a:defRPr sz="2300" kern="1200">
          <a:solidFill>
            <a:schemeClr val="tx1"/>
          </a:solidFill>
          <a:latin typeface="+mn-lt"/>
          <a:ea typeface="+mn-ea"/>
          <a:cs typeface="+mn-cs"/>
        </a:defRPr>
      </a:lvl8pPr>
      <a:lvl9pPr marL="4431619" indent="-260684" algn="l" defTabSz="521367"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21367" rtl="0" eaLnBrk="1" latinLnBrk="0" hangingPunct="1">
        <a:defRPr sz="2100" kern="1200">
          <a:solidFill>
            <a:schemeClr val="tx1"/>
          </a:solidFill>
          <a:latin typeface="+mn-lt"/>
          <a:ea typeface="+mn-ea"/>
          <a:cs typeface="+mn-cs"/>
        </a:defRPr>
      </a:lvl1pPr>
      <a:lvl2pPr marL="521367" algn="l" defTabSz="521367" rtl="0" eaLnBrk="1" latinLnBrk="0" hangingPunct="1">
        <a:defRPr sz="2100" kern="1200">
          <a:solidFill>
            <a:schemeClr val="tx1"/>
          </a:solidFill>
          <a:latin typeface="+mn-lt"/>
          <a:ea typeface="+mn-ea"/>
          <a:cs typeface="+mn-cs"/>
        </a:defRPr>
      </a:lvl2pPr>
      <a:lvl3pPr marL="1042734" algn="l" defTabSz="521367" rtl="0" eaLnBrk="1" latinLnBrk="0" hangingPunct="1">
        <a:defRPr sz="2100" kern="1200">
          <a:solidFill>
            <a:schemeClr val="tx1"/>
          </a:solidFill>
          <a:latin typeface="+mn-lt"/>
          <a:ea typeface="+mn-ea"/>
          <a:cs typeface="+mn-cs"/>
        </a:defRPr>
      </a:lvl3pPr>
      <a:lvl4pPr marL="1564101" algn="l" defTabSz="521367" rtl="0" eaLnBrk="1" latinLnBrk="0" hangingPunct="1">
        <a:defRPr sz="2100" kern="1200">
          <a:solidFill>
            <a:schemeClr val="tx1"/>
          </a:solidFill>
          <a:latin typeface="+mn-lt"/>
          <a:ea typeface="+mn-ea"/>
          <a:cs typeface="+mn-cs"/>
        </a:defRPr>
      </a:lvl4pPr>
      <a:lvl5pPr marL="2085467" algn="l" defTabSz="521367" rtl="0" eaLnBrk="1" latinLnBrk="0" hangingPunct="1">
        <a:defRPr sz="2100" kern="1200">
          <a:solidFill>
            <a:schemeClr val="tx1"/>
          </a:solidFill>
          <a:latin typeface="+mn-lt"/>
          <a:ea typeface="+mn-ea"/>
          <a:cs typeface="+mn-cs"/>
        </a:defRPr>
      </a:lvl5pPr>
      <a:lvl6pPr marL="2606835" algn="l" defTabSz="521367" rtl="0" eaLnBrk="1" latinLnBrk="0" hangingPunct="1">
        <a:defRPr sz="2100" kern="1200">
          <a:solidFill>
            <a:schemeClr val="tx1"/>
          </a:solidFill>
          <a:latin typeface="+mn-lt"/>
          <a:ea typeface="+mn-ea"/>
          <a:cs typeface="+mn-cs"/>
        </a:defRPr>
      </a:lvl6pPr>
      <a:lvl7pPr marL="3128201" algn="l" defTabSz="521367" rtl="0" eaLnBrk="1" latinLnBrk="0" hangingPunct="1">
        <a:defRPr sz="2100" kern="1200">
          <a:solidFill>
            <a:schemeClr val="tx1"/>
          </a:solidFill>
          <a:latin typeface="+mn-lt"/>
          <a:ea typeface="+mn-ea"/>
          <a:cs typeface="+mn-cs"/>
        </a:defRPr>
      </a:lvl7pPr>
      <a:lvl8pPr marL="3649569" algn="l" defTabSz="521367" rtl="0" eaLnBrk="1" latinLnBrk="0" hangingPunct="1">
        <a:defRPr sz="2100" kern="1200">
          <a:solidFill>
            <a:schemeClr val="tx1"/>
          </a:solidFill>
          <a:latin typeface="+mn-lt"/>
          <a:ea typeface="+mn-ea"/>
          <a:cs typeface="+mn-cs"/>
        </a:defRPr>
      </a:lvl8pPr>
      <a:lvl9pPr marL="4170935" algn="l" defTabSz="521367"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Placeholder 5"/>
          <p:cNvSpPr txBox="1">
            <a:spLocks/>
          </p:cNvSpPr>
          <p:nvPr/>
        </p:nvSpPr>
        <p:spPr bwMode="auto">
          <a:xfrm>
            <a:off x="0" y="5394325"/>
            <a:ext cx="10688638" cy="2133600"/>
          </a:xfrm>
          <a:prstGeom prst="rect">
            <a:avLst/>
          </a:prstGeom>
          <a:noFill/>
          <a:ln w="9525">
            <a:noFill/>
            <a:miter lim="800000"/>
            <a:headEnd/>
            <a:tailEnd/>
          </a:ln>
        </p:spPr>
        <p:txBody>
          <a:bodyPr/>
          <a:lstStyle/>
          <a:p>
            <a:pPr algn="ctr" eaLnBrk="1" hangingPunct="1">
              <a:spcBef>
                <a:spcPct val="20000"/>
              </a:spcBef>
              <a:buFont typeface="Arial" pitchFamily="34" charset="0"/>
              <a:buNone/>
            </a:pPr>
            <a:r>
              <a:rPr lang="en-US" altLang="ro-RO" sz="2800" b="1" dirty="0" smtClean="0">
                <a:solidFill>
                  <a:schemeClr val="bg1"/>
                </a:solidFill>
                <a:latin typeface="Cambria" pitchFamily="18" charset="0"/>
              </a:rPr>
              <a:t>Multi-module programming</a:t>
            </a:r>
            <a:endParaRPr lang="en-US" altLang="ro-RO" sz="2800" b="1" dirty="0">
              <a:solidFill>
                <a:schemeClr val="bg1"/>
              </a:solidFill>
              <a:latin typeface="Cambria" pitchFamily="18" charset="0"/>
            </a:endParaRPr>
          </a:p>
          <a:p>
            <a:pPr eaLnBrk="1" hangingPunct="1">
              <a:spcBef>
                <a:spcPct val="20000"/>
              </a:spcBef>
              <a:buFont typeface="Arial" pitchFamily="34" charset="0"/>
              <a:buNone/>
            </a:pPr>
            <a:endParaRPr lang="ro-RO" altLang="ro-RO" sz="2000" b="1" dirty="0">
              <a:solidFill>
                <a:schemeClr val="bg1"/>
              </a:solidFill>
              <a:latin typeface="Cambria" pitchFamily="18" charset="0"/>
            </a:endParaRPr>
          </a:p>
          <a:p>
            <a:pPr eaLnBrk="1" hangingPunct="1">
              <a:spcBef>
                <a:spcPct val="20000"/>
              </a:spcBef>
              <a:buFont typeface="Arial" pitchFamily="34" charset="0"/>
              <a:buNone/>
            </a:pPr>
            <a:endParaRPr lang="ro-RO" altLang="ro-RO" sz="2000" b="1" dirty="0">
              <a:solidFill>
                <a:schemeClr val="bg1"/>
              </a:solidFill>
              <a:latin typeface="Cambria" pitchFamily="18" charset="0"/>
            </a:endParaRPr>
          </a:p>
          <a:p>
            <a:pPr eaLnBrk="1" hangingPunct="1">
              <a:spcBef>
                <a:spcPct val="20000"/>
              </a:spcBef>
              <a:buFont typeface="Arial" pitchFamily="34" charset="0"/>
              <a:buNone/>
            </a:pPr>
            <a:endParaRPr lang="ro-RO" altLang="ro-RO" sz="2000" b="1" dirty="0">
              <a:solidFill>
                <a:schemeClr val="bg1"/>
              </a:solidFill>
              <a:latin typeface="Cambria" pitchFamily="18" charset="0"/>
            </a:endParaRPr>
          </a:p>
          <a:p>
            <a:pPr eaLnBrk="1" hangingPunct="1">
              <a:spcBef>
                <a:spcPct val="20000"/>
              </a:spcBef>
              <a:buFont typeface="Arial" pitchFamily="34" charset="0"/>
              <a:buNone/>
            </a:pPr>
            <a:r>
              <a:rPr lang="ro-RO" altLang="ro-RO" sz="2000" b="1" dirty="0">
                <a:solidFill>
                  <a:schemeClr val="bg1"/>
                </a:solidFill>
                <a:latin typeface="Cambria" pitchFamily="18" charset="0"/>
              </a:rPr>
              <a:t>mvanta@bitdefender.com</a:t>
            </a:r>
            <a:endParaRPr lang="en-US" altLang="ro-RO" sz="2000" b="1" dirty="0">
              <a:solidFill>
                <a:schemeClr val="bg1"/>
              </a:solidFill>
              <a:latin typeface="Cambria" pitchFamily="18" charset="0"/>
            </a:endParaRPr>
          </a:p>
        </p:txBody>
      </p:sp>
      <p:pic>
        <p:nvPicPr>
          <p:cNvPr id="5123" name="Picture 2"/>
          <p:cNvPicPr>
            <a:picLocks noChangeAspect="1"/>
          </p:cNvPicPr>
          <p:nvPr/>
        </p:nvPicPr>
        <p:blipFill>
          <a:blip r:embed="rId2"/>
          <a:srcRect/>
          <a:stretch>
            <a:fillRect/>
          </a:stretch>
        </p:blipFill>
        <p:spPr bwMode="auto">
          <a:xfrm>
            <a:off x="74613" y="6735763"/>
            <a:ext cx="1525587" cy="25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327150"/>
            <a:ext cx="9869488" cy="5191125"/>
          </a:xfrm>
        </p:spPr>
        <p:txBody>
          <a:bodyPr/>
          <a:lstStyle/>
          <a:p>
            <a:pPr eaLnBrk="1" hangingPunct="1">
              <a:buFont typeface="Arial" panose="020B0604020202020204" pitchFamily="34" charset="0"/>
              <a:buChar char="•"/>
              <a:defRPr/>
            </a:pPr>
            <a:r>
              <a:rPr lang="en-US" sz="2800" b="1" dirty="0" smtClean="0">
                <a:solidFill>
                  <a:srgbClr val="FF0000"/>
                </a:solidFill>
              </a:rPr>
              <a:t>Static </a:t>
            </a:r>
            <a:r>
              <a:rPr lang="en-US" sz="2800" dirty="0" smtClean="0">
                <a:solidFill>
                  <a:srgbClr val="FF0000"/>
                </a:solidFill>
              </a:rPr>
              <a:t>linking at </a:t>
            </a:r>
            <a:r>
              <a:rPr lang="en-US" sz="2800" b="1" dirty="0" smtClean="0">
                <a:solidFill>
                  <a:srgbClr val="FF0000"/>
                </a:solidFill>
              </a:rPr>
              <a:t>link-time</a:t>
            </a:r>
            <a:endParaRPr lang="ro-RO" sz="2800" b="1" dirty="0">
              <a:solidFill>
                <a:srgbClr val="FF0000"/>
              </a:solidFill>
            </a:endParaRPr>
          </a:p>
          <a:p>
            <a:pPr lvl="1" eaLnBrk="1" hangingPunct="1">
              <a:buFont typeface="Arial" panose="020B0604020202020204" pitchFamily="34" charset="0"/>
              <a:buChar char="•"/>
              <a:defRPr/>
            </a:pPr>
            <a:r>
              <a:rPr lang="en-US" sz="2400" dirty="0" smtClean="0"/>
              <a:t>a step performed by the </a:t>
            </a:r>
            <a:r>
              <a:rPr lang="en-US" sz="2400" b="1" dirty="0" smtClean="0"/>
              <a:t>link-editor</a:t>
            </a:r>
            <a:r>
              <a:rPr lang="en-US" sz="2400" dirty="0" smtClean="0"/>
              <a:t> </a:t>
            </a:r>
            <a:r>
              <a:rPr lang="en-US" sz="2400" u="sng" dirty="0" smtClean="0"/>
              <a:t>after</a:t>
            </a:r>
            <a:r>
              <a:rPr lang="ro-RO" sz="2400" dirty="0" smtClean="0"/>
              <a:t> </a:t>
            </a:r>
            <a:r>
              <a:rPr lang="en-US" sz="2400" dirty="0" smtClean="0"/>
              <a:t>assembly/compilation</a:t>
            </a:r>
            <a:endParaRPr lang="ro-RO" sz="2400" dirty="0"/>
          </a:p>
          <a:p>
            <a:pPr lvl="1" eaLnBrk="1" hangingPunct="1">
              <a:buFont typeface="Arial" panose="020B0604020202020204" pitchFamily="34" charset="0"/>
              <a:buChar char="•"/>
              <a:defRPr/>
            </a:pPr>
            <a:endParaRPr lang="ro-RO" sz="2400" b="1" u="sng" dirty="0"/>
          </a:p>
          <a:p>
            <a:pPr lvl="1" eaLnBrk="1" hangingPunct="1">
              <a:buFont typeface="Arial" panose="020B0604020202020204" pitchFamily="34" charset="0"/>
              <a:buChar char="•"/>
              <a:defRPr/>
            </a:pPr>
            <a:endParaRPr lang="ro-RO" sz="2400" b="1" u="sng" dirty="0"/>
          </a:p>
          <a:p>
            <a:pPr lvl="1" eaLnBrk="1" hangingPunct="1">
              <a:buFont typeface="Arial" panose="020B0604020202020204" pitchFamily="34" charset="0"/>
              <a:buChar char="•"/>
              <a:defRPr/>
            </a:pPr>
            <a:endParaRPr lang="ro-RO" sz="2400" b="1" u="sng" dirty="0"/>
          </a:p>
          <a:p>
            <a:pPr marL="1042733" lvl="2" indent="0" eaLnBrk="1" hangingPunct="1">
              <a:buFont typeface="Lucida Grande"/>
              <a:buNone/>
              <a:defRPr/>
            </a:pPr>
            <a:endParaRPr lang="ro-RO" sz="1600" dirty="0"/>
          </a:p>
          <a:p>
            <a:pPr marL="1042733" lvl="2" indent="0" eaLnBrk="1" hangingPunct="1">
              <a:buFont typeface="Lucida Grande"/>
              <a:buNone/>
              <a:defRPr/>
            </a:pPr>
            <a:endParaRPr lang="ro-RO" sz="1600" dirty="0"/>
          </a:p>
          <a:p>
            <a:pPr lvl="2" eaLnBrk="1" hangingPunct="1">
              <a:buFont typeface="Arial" panose="020B0604020202020204" pitchFamily="34" charset="0"/>
              <a:buChar char="•"/>
              <a:defRPr/>
            </a:pPr>
            <a:endParaRPr lang="ro-RO" sz="1600" dirty="0"/>
          </a:p>
          <a:p>
            <a:pPr lvl="2" eaLnBrk="1" hangingPunct="1">
              <a:buFont typeface="Arial" panose="020B0604020202020204" pitchFamily="34" charset="0"/>
              <a:buChar char="•"/>
              <a:defRPr/>
            </a:pPr>
            <a:endParaRPr lang="ro-RO" sz="1600" dirty="0"/>
          </a:p>
          <a:p>
            <a:pPr lvl="2" eaLnBrk="1" hangingPunct="1">
              <a:buFont typeface="Arial" panose="020B0604020202020204" pitchFamily="34" charset="0"/>
              <a:buChar char="•"/>
              <a:defRPr/>
            </a:pPr>
            <a:endParaRPr lang="ro-RO" sz="1600" dirty="0"/>
          </a:p>
          <a:p>
            <a:pPr lvl="2" eaLnBrk="1" hangingPunct="1">
              <a:buFont typeface="Arial" panose="020B0604020202020204" pitchFamily="34" charset="0"/>
              <a:buChar char="•"/>
              <a:defRPr/>
            </a:pPr>
            <a:endParaRPr lang="ro-RO" sz="1600" dirty="0"/>
          </a:p>
          <a:p>
            <a:pPr lvl="2" eaLnBrk="1" hangingPunct="1">
              <a:buFont typeface="Arial" panose="020B0604020202020204" pitchFamily="34" charset="0"/>
              <a:buChar char="•"/>
              <a:defRPr/>
            </a:pPr>
            <a:endParaRPr lang="ro-RO" sz="1600" dirty="0"/>
          </a:p>
          <a:p>
            <a:pPr lvl="2" eaLnBrk="1" hangingPunct="1">
              <a:buFont typeface="Arial" panose="020B0604020202020204" pitchFamily="34" charset="0"/>
              <a:buChar char="•"/>
              <a:defRPr/>
            </a:pPr>
            <a:endParaRPr lang="ro-RO" sz="1600" dirty="0"/>
          </a:p>
          <a:p>
            <a:pPr marL="521366" lvl="1" indent="0" eaLnBrk="1" hangingPunct="1">
              <a:buFont typeface="Arial"/>
              <a:buNone/>
              <a:defRPr/>
            </a:pPr>
            <a:endParaRPr lang="ro-RO" sz="2400" u="sng" dirty="0"/>
          </a:p>
          <a:p>
            <a:pPr lvl="1" eaLnBrk="1" hangingPunct="1">
              <a:buFont typeface="Arial" panose="020B0604020202020204" pitchFamily="34" charset="0"/>
              <a:buChar char="•"/>
              <a:defRPr/>
            </a:pPr>
            <a:endParaRPr lang="ro-RO" sz="2400" u="sng" dirty="0"/>
          </a:p>
          <a:p>
            <a:pPr lvl="1" eaLnBrk="1" hangingPunct="1">
              <a:buFont typeface="Arial" panose="020B0604020202020204" pitchFamily="34" charset="0"/>
              <a:buChar char="•"/>
              <a:defRPr/>
            </a:pPr>
            <a:endParaRPr lang="ro-RO" sz="2400" u="sng" dirty="0"/>
          </a:p>
          <a:p>
            <a:pPr marL="1042733" lvl="2" indent="0" eaLnBrk="1" hangingPunct="1">
              <a:buFont typeface="Lucida Grande"/>
              <a:buNone/>
              <a:defRPr/>
            </a:pPr>
            <a:endParaRPr lang="ro-RO" sz="2000" dirty="0"/>
          </a:p>
          <a:p>
            <a:pPr lvl="2" eaLnBrk="1" hangingPunct="1">
              <a:buFont typeface="Arial" panose="020B0604020202020204" pitchFamily="34" charset="0"/>
              <a:buChar char="•"/>
              <a:defRPr/>
            </a:pPr>
            <a:endParaRPr lang="en-US" sz="2000" dirty="0"/>
          </a:p>
        </p:txBody>
      </p:sp>
      <p:sp>
        <p:nvSpPr>
          <p:cNvPr id="15363"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en-US" altLang="en-US" sz="3600" dirty="0" smtClean="0">
                <a:cs typeface="Arial" pitchFamily="34" charset="0"/>
              </a:rPr>
              <a:t>Techniques and tools</a:t>
            </a:r>
          </a:p>
        </p:txBody>
      </p:sp>
      <p:sp>
        <p:nvSpPr>
          <p:cNvPr id="15364"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5365"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5366"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pPr eaLnBrk="1" hangingPunct="1"/>
            <a:endParaRPr lang="en-US" altLang="en-US"/>
          </a:p>
        </p:txBody>
      </p:sp>
      <p:grpSp>
        <p:nvGrpSpPr>
          <p:cNvPr id="15367" name="Organization Chart 14"/>
          <p:cNvGrpSpPr>
            <a:grpSpLocks noChangeAspect="1"/>
          </p:cNvGrpSpPr>
          <p:nvPr/>
        </p:nvGrpSpPr>
        <p:grpSpPr bwMode="auto">
          <a:xfrm>
            <a:off x="1684338" y="2690813"/>
            <a:ext cx="7380287" cy="1781175"/>
            <a:chOff x="1440" y="10171"/>
            <a:chExt cx="9340" cy="3090"/>
          </a:xfrm>
        </p:grpSpPr>
        <p:cxnSp>
          <p:nvCxnSpPr>
            <p:cNvPr id="15384" name="_s9220"/>
            <p:cNvCxnSpPr>
              <a:cxnSpLocks noChangeShapeType="1"/>
              <a:stCxn id="15390" idx="3"/>
              <a:endCxn id="15387" idx="2"/>
            </p:cNvCxnSpPr>
            <p:nvPr/>
          </p:nvCxnSpPr>
          <p:spPr bwMode="auto">
            <a:xfrm>
              <a:off x="4636" y="12663"/>
              <a:ext cx="794" cy="5"/>
            </a:xfrm>
            <a:prstGeom prst="bentConnector3">
              <a:avLst>
                <a:gd name="adj1" fmla="val 22671"/>
              </a:avLst>
            </a:prstGeom>
            <a:noFill/>
            <a:ln w="28575">
              <a:solidFill>
                <a:srgbClr val="000000"/>
              </a:solidFill>
              <a:miter lim="800000"/>
              <a:headEnd/>
              <a:tailEnd/>
            </a:ln>
          </p:spPr>
        </p:cxnSp>
        <p:cxnSp>
          <p:nvCxnSpPr>
            <p:cNvPr id="15385" name="_s9221"/>
            <p:cNvCxnSpPr>
              <a:cxnSpLocks noChangeShapeType="1"/>
              <a:stCxn id="15389" idx="3"/>
              <a:endCxn id="15387" idx="2"/>
            </p:cNvCxnSpPr>
            <p:nvPr/>
          </p:nvCxnSpPr>
          <p:spPr bwMode="auto">
            <a:xfrm flipV="1">
              <a:off x="4652" y="11574"/>
              <a:ext cx="778" cy="5"/>
            </a:xfrm>
            <a:prstGeom prst="bentConnector3">
              <a:avLst>
                <a:gd name="adj1" fmla="val 23134"/>
              </a:avLst>
            </a:prstGeom>
            <a:noFill/>
            <a:ln w="28575">
              <a:solidFill>
                <a:srgbClr val="000000"/>
              </a:solidFill>
              <a:miter lim="800000"/>
              <a:headEnd/>
              <a:tailEnd/>
            </a:ln>
          </p:spPr>
        </p:cxnSp>
        <p:cxnSp>
          <p:nvCxnSpPr>
            <p:cNvPr id="15386" name="_s9222"/>
            <p:cNvCxnSpPr>
              <a:cxnSpLocks noChangeShapeType="1"/>
              <a:stCxn id="15388" idx="3"/>
              <a:endCxn id="15387" idx="2"/>
            </p:cNvCxnSpPr>
            <p:nvPr/>
          </p:nvCxnSpPr>
          <p:spPr bwMode="auto">
            <a:xfrm>
              <a:off x="4636" y="10521"/>
              <a:ext cx="773" cy="6"/>
            </a:xfrm>
            <a:prstGeom prst="bentConnector3">
              <a:avLst>
                <a:gd name="adj1" fmla="val 23287"/>
              </a:avLst>
            </a:prstGeom>
            <a:noFill/>
            <a:ln w="28575">
              <a:solidFill>
                <a:srgbClr val="000000"/>
              </a:solidFill>
              <a:miter lim="800000"/>
              <a:headEnd/>
              <a:tailEnd/>
            </a:ln>
          </p:spPr>
        </p:cxnSp>
        <p:sp>
          <p:nvSpPr>
            <p:cNvPr id="15387" name="_s9223"/>
            <p:cNvSpPr>
              <a:spLocks noChangeArrowheads="1"/>
            </p:cNvSpPr>
            <p:nvPr/>
          </p:nvSpPr>
          <p:spPr bwMode="auto">
            <a:xfrm>
              <a:off x="5409" y="10178"/>
              <a:ext cx="2372" cy="697"/>
            </a:xfrm>
            <a:prstGeom prst="rect">
              <a:avLst/>
            </a:prstGeom>
            <a:noFill/>
            <a:ln w="9525">
              <a:solidFill>
                <a:srgbClr val="000000"/>
              </a:solidFill>
              <a:miter lim="800000"/>
              <a:headEnd/>
              <a:tailEnd/>
            </a:ln>
          </p:spPr>
          <p:txBody>
            <a:bodyPr lIns="0" tIns="0" rIns="0" bIns="0" anchor="ctr"/>
            <a:lstStyle/>
            <a:p>
              <a:pPr algn="ctr" defTabSz="914400"/>
              <a:r>
                <a:rPr lang="en-US" altLang="en-US" sz="1400">
                  <a:latin typeface="Arial" pitchFamily="34" charset="0"/>
                  <a:cs typeface="Times New Roman" pitchFamily="18" charset="0"/>
                </a:rPr>
                <a:t>Compilation</a:t>
              </a:r>
              <a:r>
                <a:rPr lang="ro-RO" altLang="en-US" sz="1400">
                  <a:latin typeface="Arial" pitchFamily="34" charset="0"/>
                  <a:cs typeface="Times New Roman" pitchFamily="18" charset="0"/>
                </a:rPr>
                <a:t> </a:t>
              </a:r>
              <a:endParaRPr lang="ro-RO" altLang="en-US" sz="1100">
                <a:latin typeface="Arial" pitchFamily="34" charset="0"/>
              </a:endParaRPr>
            </a:p>
            <a:p>
              <a:pPr algn="ctr" defTabSz="914400"/>
              <a:r>
                <a:rPr lang="ro-RO" altLang="en-US" sz="1400">
                  <a:latin typeface="Arial" pitchFamily="34" charset="0"/>
                  <a:cs typeface="Times New Roman" pitchFamily="18" charset="0"/>
                </a:rPr>
                <a:t>(</a:t>
              </a:r>
              <a:r>
                <a:rPr lang="en-US" altLang="en-US" sz="1400">
                  <a:latin typeface="Arial" pitchFamily="34" charset="0"/>
                  <a:cs typeface="Times New Roman" pitchFamily="18" charset="0"/>
                </a:rPr>
                <a:t>or assembly</a:t>
              </a:r>
              <a:r>
                <a:rPr lang="ro-RO" altLang="en-US" sz="1400">
                  <a:latin typeface="Arial" pitchFamily="34" charset="0"/>
                  <a:cs typeface="Times New Roman" pitchFamily="18" charset="0"/>
                </a:rPr>
                <a:t>)</a:t>
              </a:r>
              <a:endParaRPr lang="ro-RO" altLang="en-US" sz="1800">
                <a:latin typeface="Arial" pitchFamily="34" charset="0"/>
              </a:endParaRPr>
            </a:p>
          </p:txBody>
        </p:sp>
        <p:sp>
          <p:nvSpPr>
            <p:cNvPr id="15388" name="_s9224"/>
            <p:cNvSpPr>
              <a:spLocks noChangeArrowheads="1"/>
            </p:cNvSpPr>
            <p:nvPr/>
          </p:nvSpPr>
          <p:spPr bwMode="auto">
            <a:xfrm>
              <a:off x="1448" y="10321"/>
              <a:ext cx="3188" cy="399"/>
            </a:xfrm>
            <a:prstGeom prst="rect">
              <a:avLst/>
            </a:prstGeom>
            <a:noFill/>
            <a:ln w="9525">
              <a:solidFill>
                <a:srgbClr val="000000"/>
              </a:solidFill>
              <a:miter lim="800000"/>
              <a:headEnd/>
              <a:tailEnd/>
            </a:ln>
          </p:spPr>
          <p:txBody>
            <a:bodyPr lIns="0" tIns="0" rIns="0" bIns="0" anchor="ctr"/>
            <a:lstStyle/>
            <a:p>
              <a:pPr algn="ctr" defTabSz="914400"/>
              <a:r>
                <a:rPr lang="en-US" altLang="en-US" sz="1400">
                  <a:latin typeface="Arial" pitchFamily="34" charset="0"/>
                  <a:cs typeface="Times New Roman" pitchFamily="18" charset="0"/>
                </a:rPr>
                <a:t>Preprocessed source file</a:t>
              </a:r>
              <a:endParaRPr lang="ro-RO" altLang="en-US" sz="1800">
                <a:latin typeface="Arial" pitchFamily="34" charset="0"/>
              </a:endParaRPr>
            </a:p>
          </p:txBody>
        </p:sp>
        <p:sp>
          <p:nvSpPr>
            <p:cNvPr id="15389" name="_s9225"/>
            <p:cNvSpPr>
              <a:spLocks noChangeArrowheads="1"/>
            </p:cNvSpPr>
            <p:nvPr/>
          </p:nvSpPr>
          <p:spPr bwMode="auto">
            <a:xfrm>
              <a:off x="1448" y="11387"/>
              <a:ext cx="3204" cy="383"/>
            </a:xfrm>
            <a:prstGeom prst="rect">
              <a:avLst/>
            </a:prstGeom>
            <a:noFill/>
            <a:ln w="9525">
              <a:solidFill>
                <a:srgbClr val="000000"/>
              </a:solidFill>
              <a:miter lim="800000"/>
              <a:headEnd/>
              <a:tailEnd/>
            </a:ln>
          </p:spPr>
          <p:txBody>
            <a:bodyPr lIns="0" tIns="0" rIns="0" bIns="0" anchor="ctr"/>
            <a:lstStyle/>
            <a:p>
              <a:pPr algn="ctr" defTabSz="914400"/>
              <a:r>
                <a:rPr lang="en-US" altLang="en-US" sz="1400">
                  <a:latin typeface="Arial" pitchFamily="34" charset="0"/>
                  <a:cs typeface="Times New Roman" pitchFamily="18" charset="0"/>
                </a:rPr>
                <a:t>Preprocessed source file</a:t>
              </a:r>
              <a:endParaRPr lang="ro-RO" altLang="en-US" sz="1800">
                <a:latin typeface="Arial" pitchFamily="34" charset="0"/>
              </a:endParaRPr>
            </a:p>
          </p:txBody>
        </p:sp>
        <p:sp>
          <p:nvSpPr>
            <p:cNvPr id="15390" name="_s9226"/>
            <p:cNvSpPr>
              <a:spLocks noChangeArrowheads="1"/>
            </p:cNvSpPr>
            <p:nvPr/>
          </p:nvSpPr>
          <p:spPr bwMode="auto">
            <a:xfrm>
              <a:off x="1462" y="12480"/>
              <a:ext cx="3174" cy="365"/>
            </a:xfrm>
            <a:prstGeom prst="rect">
              <a:avLst/>
            </a:prstGeom>
            <a:noFill/>
            <a:ln w="9525">
              <a:solidFill>
                <a:srgbClr val="000000"/>
              </a:solidFill>
              <a:miter lim="800000"/>
              <a:headEnd/>
              <a:tailEnd/>
            </a:ln>
          </p:spPr>
          <p:txBody>
            <a:bodyPr lIns="0" tIns="0" rIns="0" bIns="0" anchor="ctr"/>
            <a:lstStyle/>
            <a:p>
              <a:pPr algn="ctr" defTabSz="914400"/>
              <a:r>
                <a:rPr lang="en-US" altLang="en-US" sz="1400">
                  <a:latin typeface="Arial" pitchFamily="34" charset="0"/>
                  <a:cs typeface="Times New Roman" pitchFamily="18" charset="0"/>
                </a:rPr>
                <a:t>Preprocessed source file</a:t>
              </a:r>
              <a:endParaRPr lang="ro-RO" altLang="en-US" sz="1800">
                <a:latin typeface="Arial" pitchFamily="34" charset="0"/>
              </a:endParaRPr>
            </a:p>
          </p:txBody>
        </p:sp>
        <p:sp>
          <p:nvSpPr>
            <p:cNvPr id="15391" name="AutoShape 23"/>
            <p:cNvSpPr>
              <a:spLocks noChangeArrowheads="1"/>
            </p:cNvSpPr>
            <p:nvPr/>
          </p:nvSpPr>
          <p:spPr bwMode="auto">
            <a:xfrm>
              <a:off x="8400" y="10354"/>
              <a:ext cx="2372" cy="349"/>
            </a:xfrm>
            <a:prstGeom prst="roundRect">
              <a:avLst>
                <a:gd name="adj" fmla="val 16667"/>
              </a:avLst>
            </a:prstGeom>
            <a:noFill/>
            <a:ln w="9525">
              <a:solidFill>
                <a:srgbClr val="000000"/>
              </a:solidFill>
              <a:round/>
              <a:headEnd/>
              <a:tailEnd/>
            </a:ln>
          </p:spPr>
          <p:txBody>
            <a:bodyPr lIns="0" tIns="0" rIns="0" bIns="0" anchor="ctr"/>
            <a:lstStyle/>
            <a:p>
              <a:pPr algn="ctr" defTabSz="914400"/>
              <a:r>
                <a:rPr lang="en-US" altLang="en-US" sz="1200">
                  <a:latin typeface="Arial" pitchFamily="34" charset="0"/>
                  <a:cs typeface="Times New Roman" pitchFamily="18" charset="0"/>
                </a:rPr>
                <a:t>Object file</a:t>
              </a:r>
              <a:endParaRPr lang="ro-RO" altLang="en-US" sz="1800">
                <a:latin typeface="Arial" pitchFamily="34" charset="0"/>
              </a:endParaRPr>
            </a:p>
          </p:txBody>
        </p:sp>
        <p:sp>
          <p:nvSpPr>
            <p:cNvPr id="15392" name="AutoShape 22"/>
            <p:cNvSpPr>
              <a:spLocks noChangeArrowheads="1"/>
            </p:cNvSpPr>
            <p:nvPr/>
          </p:nvSpPr>
          <p:spPr bwMode="auto">
            <a:xfrm>
              <a:off x="8366" y="11394"/>
              <a:ext cx="2372" cy="366"/>
            </a:xfrm>
            <a:prstGeom prst="roundRect">
              <a:avLst>
                <a:gd name="adj" fmla="val 16667"/>
              </a:avLst>
            </a:prstGeom>
            <a:noFill/>
            <a:ln w="9525">
              <a:solidFill>
                <a:srgbClr val="000000"/>
              </a:solidFill>
              <a:round/>
              <a:headEnd/>
              <a:tailEnd/>
            </a:ln>
          </p:spPr>
          <p:txBody>
            <a:bodyPr lIns="0" tIns="0" rIns="0" bIns="0" anchor="ctr"/>
            <a:lstStyle/>
            <a:p>
              <a:pPr algn="ctr" defTabSz="914400"/>
              <a:r>
                <a:rPr lang="en-US" altLang="en-US" sz="1200">
                  <a:latin typeface="Arial" pitchFamily="34" charset="0"/>
                  <a:cs typeface="Times New Roman" pitchFamily="18" charset="0"/>
                </a:rPr>
                <a:t>Object file</a:t>
              </a:r>
              <a:endParaRPr lang="ro-RO" altLang="en-US" sz="1800">
                <a:latin typeface="Arial" pitchFamily="34" charset="0"/>
              </a:endParaRPr>
            </a:p>
          </p:txBody>
        </p:sp>
        <p:sp>
          <p:nvSpPr>
            <p:cNvPr id="15393" name="AutoShape 21"/>
            <p:cNvSpPr>
              <a:spLocks noChangeArrowheads="1"/>
            </p:cNvSpPr>
            <p:nvPr/>
          </p:nvSpPr>
          <p:spPr bwMode="auto">
            <a:xfrm>
              <a:off x="8366" y="12482"/>
              <a:ext cx="2372" cy="363"/>
            </a:xfrm>
            <a:prstGeom prst="roundRect">
              <a:avLst>
                <a:gd name="adj" fmla="val 16667"/>
              </a:avLst>
            </a:prstGeom>
            <a:noFill/>
            <a:ln w="9525">
              <a:solidFill>
                <a:srgbClr val="000000"/>
              </a:solidFill>
              <a:round/>
              <a:headEnd/>
              <a:tailEnd/>
            </a:ln>
          </p:spPr>
          <p:txBody>
            <a:bodyPr lIns="0" tIns="0" rIns="0" bIns="0" anchor="ctr"/>
            <a:lstStyle/>
            <a:p>
              <a:pPr algn="ctr" defTabSz="914400"/>
              <a:r>
                <a:rPr lang="en-US" altLang="en-US" sz="1200">
                  <a:latin typeface="Arial" pitchFamily="34" charset="0"/>
                  <a:cs typeface="Times New Roman" pitchFamily="18" charset="0"/>
                </a:rPr>
                <a:t>Object file</a:t>
              </a:r>
              <a:endParaRPr lang="ro-RO" altLang="en-US" sz="1800">
                <a:latin typeface="Arial" pitchFamily="34" charset="0"/>
              </a:endParaRPr>
            </a:p>
          </p:txBody>
        </p:sp>
        <p:cxnSp>
          <p:nvCxnSpPr>
            <p:cNvPr id="15394" name="_s1051"/>
            <p:cNvCxnSpPr>
              <a:cxnSpLocks noChangeShapeType="1"/>
            </p:cNvCxnSpPr>
            <p:nvPr/>
          </p:nvCxnSpPr>
          <p:spPr bwMode="auto">
            <a:xfrm rot="10800000" flipV="1">
              <a:off x="7781" y="10527"/>
              <a:ext cx="619" cy="2"/>
            </a:xfrm>
            <a:prstGeom prst="bentConnector3">
              <a:avLst>
                <a:gd name="adj1" fmla="val 50000"/>
              </a:avLst>
            </a:prstGeom>
            <a:noFill/>
            <a:ln w="28575">
              <a:solidFill>
                <a:srgbClr val="000000"/>
              </a:solidFill>
              <a:miter lim="800000"/>
              <a:headEnd/>
              <a:tailEnd/>
            </a:ln>
          </p:spPr>
        </p:cxnSp>
        <p:cxnSp>
          <p:nvCxnSpPr>
            <p:cNvPr id="15395" name="_s1051"/>
            <p:cNvCxnSpPr>
              <a:cxnSpLocks noChangeShapeType="1"/>
            </p:cNvCxnSpPr>
            <p:nvPr/>
          </p:nvCxnSpPr>
          <p:spPr bwMode="auto">
            <a:xfrm>
              <a:off x="7803" y="11574"/>
              <a:ext cx="563" cy="3"/>
            </a:xfrm>
            <a:prstGeom prst="bentConnector3">
              <a:avLst>
                <a:gd name="adj1" fmla="val 49778"/>
              </a:avLst>
            </a:prstGeom>
            <a:noFill/>
            <a:ln w="28575">
              <a:solidFill>
                <a:srgbClr val="000000"/>
              </a:solidFill>
              <a:miter lim="800000"/>
              <a:headEnd/>
              <a:tailEnd/>
            </a:ln>
          </p:spPr>
        </p:cxnSp>
        <p:cxnSp>
          <p:nvCxnSpPr>
            <p:cNvPr id="15396" name="_s1051"/>
            <p:cNvCxnSpPr>
              <a:cxnSpLocks noChangeShapeType="1"/>
            </p:cNvCxnSpPr>
            <p:nvPr/>
          </p:nvCxnSpPr>
          <p:spPr bwMode="auto">
            <a:xfrm flipV="1">
              <a:off x="7803" y="12664"/>
              <a:ext cx="563" cy="4"/>
            </a:xfrm>
            <a:prstGeom prst="bentConnector3">
              <a:avLst>
                <a:gd name="adj1" fmla="val 49778"/>
              </a:avLst>
            </a:prstGeom>
            <a:noFill/>
            <a:ln w="28575">
              <a:solidFill>
                <a:srgbClr val="000000"/>
              </a:solidFill>
              <a:miter lim="800000"/>
              <a:headEnd/>
              <a:tailEnd/>
            </a:ln>
          </p:spPr>
        </p:cxnSp>
        <p:sp>
          <p:nvSpPr>
            <p:cNvPr id="18468" name="_s1098"/>
            <p:cNvSpPr>
              <a:spLocks noChangeArrowheads="1"/>
            </p:cNvSpPr>
            <p:nvPr/>
          </p:nvSpPr>
          <p:spPr bwMode="auto">
            <a:xfrm>
              <a:off x="5430" y="11262"/>
              <a:ext cx="2373" cy="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sz="2100">
                  <a:solidFill>
                    <a:schemeClr val="tx1"/>
                  </a:solidFill>
                  <a:latin typeface="Calibri" panose="020F0502020204030204" pitchFamily="34" charset="0"/>
                  <a:cs typeface="Arial" panose="020B0604020202020204" pitchFamily="34" charset="0"/>
                </a:defRPr>
              </a:lvl1pPr>
              <a:lvl2pPr marL="742950" indent="-285750">
                <a:defRPr sz="2100">
                  <a:solidFill>
                    <a:schemeClr val="tx1"/>
                  </a:solidFill>
                  <a:latin typeface="Calibri" panose="020F0502020204030204" pitchFamily="34" charset="0"/>
                  <a:cs typeface="Arial" panose="020B0604020202020204" pitchFamily="34" charset="0"/>
                </a:defRPr>
              </a:lvl2pPr>
              <a:lvl3pPr marL="1143000" indent="-228600">
                <a:defRPr sz="2100">
                  <a:solidFill>
                    <a:schemeClr val="tx1"/>
                  </a:solidFill>
                  <a:latin typeface="Calibri" panose="020F0502020204030204" pitchFamily="34" charset="0"/>
                  <a:cs typeface="Arial" panose="020B0604020202020204" pitchFamily="34" charset="0"/>
                </a:defRPr>
              </a:lvl3pPr>
              <a:lvl4pPr marL="1600200" indent="-228600">
                <a:defRPr sz="2100">
                  <a:solidFill>
                    <a:schemeClr val="tx1"/>
                  </a:solidFill>
                  <a:latin typeface="Calibri" panose="020F0502020204030204" pitchFamily="34" charset="0"/>
                  <a:cs typeface="Arial" panose="020B0604020202020204" pitchFamily="34" charset="0"/>
                </a:defRPr>
              </a:lvl4pPr>
              <a:lvl5pPr marL="2057400" indent="-228600">
                <a:defRPr sz="2100">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sz="2100">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sz="2100">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sz="2100">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sz="2100">
                  <a:solidFill>
                    <a:schemeClr val="tx1"/>
                  </a:solidFill>
                  <a:latin typeface="Calibri" panose="020F0502020204030204" pitchFamily="34" charset="0"/>
                  <a:cs typeface="Arial" panose="020B0604020202020204" pitchFamily="34" charset="0"/>
                </a:defRPr>
              </a:lvl9pPr>
            </a:lstStyle>
            <a:p>
              <a:pPr algn="ctr" defTabSz="914400">
                <a:defRPr/>
              </a:pPr>
              <a:r>
                <a:rPr lang="en-US" altLang="en-US" sz="1200" dirty="0" smtClean="0">
                  <a:latin typeface="Arial" panose="020B0604020202020204" pitchFamily="34" charset="0"/>
                  <a:cs typeface="Times New Roman" panose="02020603050405020304" pitchFamily="18" charset="0"/>
                </a:rPr>
                <a:t>Compilation</a:t>
              </a:r>
              <a:r>
                <a:rPr lang="ro-RO" altLang="en-US" sz="1200" dirty="0" smtClean="0">
                  <a:latin typeface="Arial" panose="020B0604020202020204" pitchFamily="34" charset="0"/>
                  <a:cs typeface="Times New Roman" panose="02020603050405020304" pitchFamily="18" charset="0"/>
                </a:rPr>
                <a:t> </a:t>
              </a:r>
              <a:endParaRPr lang="ro-RO" altLang="en-US" sz="1050" dirty="0" smtClean="0">
                <a:latin typeface="Arial" panose="020B0604020202020204" pitchFamily="34" charset="0"/>
              </a:endParaRPr>
            </a:p>
            <a:p>
              <a:pPr algn="ctr" defTabSz="914400">
                <a:defRPr/>
              </a:pPr>
              <a:r>
                <a:rPr lang="ro-RO" altLang="en-US" sz="1200" dirty="0" smtClean="0">
                  <a:latin typeface="Arial" panose="020B0604020202020204" pitchFamily="34" charset="0"/>
                  <a:cs typeface="Times New Roman" panose="02020603050405020304" pitchFamily="18" charset="0"/>
                </a:rPr>
                <a:t>(</a:t>
              </a:r>
              <a:r>
                <a:rPr lang="en-US" altLang="en-US" sz="1200" dirty="0" smtClean="0">
                  <a:latin typeface="Arial" panose="020B0604020202020204" pitchFamily="34" charset="0"/>
                  <a:cs typeface="Times New Roman" panose="02020603050405020304" pitchFamily="18" charset="0"/>
                </a:rPr>
                <a:t>or assembly</a:t>
              </a:r>
              <a:r>
                <a:rPr lang="ro-RO" altLang="en-US" sz="1200" dirty="0" smtClean="0">
                  <a:latin typeface="Arial" panose="020B0604020202020204" pitchFamily="34" charset="0"/>
                  <a:cs typeface="Times New Roman" panose="02020603050405020304" pitchFamily="18" charset="0"/>
                </a:rPr>
                <a:t>)</a:t>
              </a:r>
              <a:endParaRPr lang="ro-RO" altLang="en-US" sz="1800" dirty="0" smtClean="0">
                <a:latin typeface="Arial" panose="020B0604020202020204" pitchFamily="34" charset="0"/>
              </a:endParaRPr>
            </a:p>
          </p:txBody>
        </p:sp>
        <p:sp>
          <p:nvSpPr>
            <p:cNvPr id="18469" name="_s1098"/>
            <p:cNvSpPr>
              <a:spLocks noChangeArrowheads="1"/>
            </p:cNvSpPr>
            <p:nvPr/>
          </p:nvSpPr>
          <p:spPr bwMode="auto">
            <a:xfrm>
              <a:off x="5430" y="12360"/>
              <a:ext cx="2373" cy="6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sz="2100">
                  <a:solidFill>
                    <a:schemeClr val="tx1"/>
                  </a:solidFill>
                  <a:latin typeface="Calibri" panose="020F0502020204030204" pitchFamily="34" charset="0"/>
                  <a:cs typeface="Arial" panose="020B0604020202020204" pitchFamily="34" charset="0"/>
                </a:defRPr>
              </a:lvl1pPr>
              <a:lvl2pPr marL="742950" indent="-285750">
                <a:defRPr sz="2100">
                  <a:solidFill>
                    <a:schemeClr val="tx1"/>
                  </a:solidFill>
                  <a:latin typeface="Calibri" panose="020F0502020204030204" pitchFamily="34" charset="0"/>
                  <a:cs typeface="Arial" panose="020B0604020202020204" pitchFamily="34" charset="0"/>
                </a:defRPr>
              </a:lvl2pPr>
              <a:lvl3pPr marL="1143000" indent="-228600">
                <a:defRPr sz="2100">
                  <a:solidFill>
                    <a:schemeClr val="tx1"/>
                  </a:solidFill>
                  <a:latin typeface="Calibri" panose="020F0502020204030204" pitchFamily="34" charset="0"/>
                  <a:cs typeface="Arial" panose="020B0604020202020204" pitchFamily="34" charset="0"/>
                </a:defRPr>
              </a:lvl3pPr>
              <a:lvl4pPr marL="1600200" indent="-228600">
                <a:defRPr sz="2100">
                  <a:solidFill>
                    <a:schemeClr val="tx1"/>
                  </a:solidFill>
                  <a:latin typeface="Calibri" panose="020F0502020204030204" pitchFamily="34" charset="0"/>
                  <a:cs typeface="Arial" panose="020B0604020202020204" pitchFamily="34" charset="0"/>
                </a:defRPr>
              </a:lvl4pPr>
              <a:lvl5pPr marL="2057400" indent="-228600">
                <a:defRPr sz="2100">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sz="2100">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sz="2100">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sz="2100">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sz="2100">
                  <a:solidFill>
                    <a:schemeClr val="tx1"/>
                  </a:solidFill>
                  <a:latin typeface="Calibri" panose="020F0502020204030204" pitchFamily="34" charset="0"/>
                  <a:cs typeface="Arial" panose="020B0604020202020204" pitchFamily="34" charset="0"/>
                </a:defRPr>
              </a:lvl9pPr>
            </a:lstStyle>
            <a:p>
              <a:pPr algn="ctr" defTabSz="914400">
                <a:defRPr/>
              </a:pPr>
              <a:r>
                <a:rPr lang="en-US" altLang="en-US" sz="1200" dirty="0" smtClean="0">
                  <a:latin typeface="Arial" panose="020B0604020202020204" pitchFamily="34" charset="0"/>
                  <a:cs typeface="Times New Roman" panose="02020603050405020304" pitchFamily="18" charset="0"/>
                </a:rPr>
                <a:t>Compilation</a:t>
              </a:r>
              <a:r>
                <a:rPr lang="ro-RO" altLang="en-US" sz="1200" dirty="0" smtClean="0">
                  <a:latin typeface="Arial" panose="020B0604020202020204" pitchFamily="34" charset="0"/>
                  <a:cs typeface="Times New Roman" panose="02020603050405020304" pitchFamily="18" charset="0"/>
                </a:rPr>
                <a:t> </a:t>
              </a:r>
              <a:endParaRPr lang="ro-RO" altLang="en-US" sz="1050" dirty="0" smtClean="0">
                <a:latin typeface="Arial" panose="020B0604020202020204" pitchFamily="34" charset="0"/>
              </a:endParaRPr>
            </a:p>
            <a:p>
              <a:pPr algn="ctr" defTabSz="914400">
                <a:defRPr/>
              </a:pPr>
              <a:r>
                <a:rPr lang="ro-RO" altLang="en-US" sz="1200" dirty="0" smtClean="0">
                  <a:latin typeface="Arial" panose="020B0604020202020204" pitchFamily="34" charset="0"/>
                  <a:cs typeface="Times New Roman" panose="02020603050405020304" pitchFamily="18" charset="0"/>
                </a:rPr>
                <a:t>(</a:t>
              </a:r>
              <a:r>
                <a:rPr lang="en-US" altLang="en-US" sz="1200" dirty="0" smtClean="0">
                  <a:latin typeface="Arial" panose="020B0604020202020204" pitchFamily="34" charset="0"/>
                  <a:cs typeface="Times New Roman" panose="02020603050405020304" pitchFamily="18" charset="0"/>
                </a:rPr>
                <a:t>or assembly</a:t>
              </a:r>
              <a:r>
                <a:rPr lang="ro-RO" altLang="en-US" sz="1200" dirty="0" smtClean="0">
                  <a:latin typeface="Arial" panose="020B0604020202020204" pitchFamily="34" charset="0"/>
                  <a:cs typeface="Times New Roman" panose="02020603050405020304" pitchFamily="18" charset="0"/>
                </a:rPr>
                <a:t>)</a:t>
              </a:r>
              <a:endParaRPr lang="ro-RO" altLang="en-US" sz="1800" dirty="0" smtClean="0">
                <a:latin typeface="Arial" panose="020B0604020202020204" pitchFamily="34" charset="0"/>
              </a:endParaRPr>
            </a:p>
          </p:txBody>
        </p:sp>
        <p:sp>
          <p:nvSpPr>
            <p:cNvPr id="15399" name="AutoShape 15"/>
            <p:cNvSpPr>
              <a:spLocks noChangeArrowheads="1"/>
            </p:cNvSpPr>
            <p:nvPr/>
          </p:nvSpPr>
          <p:spPr bwMode="auto">
            <a:xfrm>
              <a:off x="5315" y="13025"/>
              <a:ext cx="2597" cy="236"/>
            </a:xfrm>
            <a:prstGeom prst="rightArrow">
              <a:avLst>
                <a:gd name="adj1" fmla="val 50000"/>
                <a:gd name="adj2" fmla="val 275106"/>
              </a:avLst>
            </a:prstGeom>
            <a:noFill/>
            <a:ln w="9525">
              <a:solidFill>
                <a:srgbClr val="000000"/>
              </a:solidFill>
              <a:miter lim="800000"/>
              <a:headEnd/>
              <a:tailEnd/>
            </a:ln>
          </p:spPr>
          <p:txBody>
            <a:bodyPr lIns="0" tIns="0" rIns="0" bIns="0" anchor="ctr"/>
            <a:lstStyle/>
            <a:p>
              <a:pPr eaLnBrk="1" hangingPunct="1"/>
              <a:endParaRPr lang="en-US" altLang="en-US"/>
            </a:p>
          </p:txBody>
        </p:sp>
      </p:grpSp>
      <p:sp>
        <p:nvSpPr>
          <p:cNvPr id="15368" name="Rectangle 3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grpSp>
        <p:nvGrpSpPr>
          <p:cNvPr id="15369" name="Organization Chart 20"/>
          <p:cNvGrpSpPr>
            <a:grpSpLocks noChangeAspect="1"/>
          </p:cNvGrpSpPr>
          <p:nvPr/>
        </p:nvGrpSpPr>
        <p:grpSpPr bwMode="auto">
          <a:xfrm>
            <a:off x="1620838" y="4664075"/>
            <a:ext cx="7380287" cy="1989138"/>
            <a:chOff x="876" y="6129"/>
            <a:chExt cx="9946" cy="3132"/>
          </a:xfrm>
        </p:grpSpPr>
        <p:cxnSp>
          <p:nvCxnSpPr>
            <p:cNvPr id="15374" name="_s9246"/>
            <p:cNvCxnSpPr>
              <a:cxnSpLocks noChangeShapeType="1"/>
              <a:stCxn id="15382" idx="0"/>
              <a:endCxn id="15378" idx="2"/>
            </p:cNvCxnSpPr>
            <p:nvPr/>
          </p:nvCxnSpPr>
          <p:spPr bwMode="auto">
            <a:xfrm rot="10800000" flipV="1">
              <a:off x="7338" y="7702"/>
              <a:ext cx="809" cy="2"/>
            </a:xfrm>
            <a:prstGeom prst="bentConnector3">
              <a:avLst>
                <a:gd name="adj1" fmla="val 22250"/>
              </a:avLst>
            </a:prstGeom>
            <a:noFill/>
            <a:ln w="28575">
              <a:solidFill>
                <a:srgbClr val="000000"/>
              </a:solidFill>
              <a:miter lim="800000"/>
              <a:headEnd/>
              <a:tailEnd/>
            </a:ln>
          </p:spPr>
        </p:cxnSp>
        <p:cxnSp>
          <p:nvCxnSpPr>
            <p:cNvPr id="15375" name="_s9245"/>
            <p:cNvCxnSpPr>
              <a:cxnSpLocks noChangeShapeType="1"/>
              <a:stCxn id="15381" idx="0"/>
              <a:endCxn id="15378" idx="2"/>
            </p:cNvCxnSpPr>
            <p:nvPr/>
          </p:nvCxnSpPr>
          <p:spPr bwMode="auto">
            <a:xfrm flipV="1">
              <a:off x="3538" y="7896"/>
              <a:ext cx="2504" cy="454"/>
            </a:xfrm>
            <a:prstGeom prst="bentConnector2">
              <a:avLst/>
            </a:prstGeom>
            <a:noFill/>
            <a:ln w="28575">
              <a:solidFill>
                <a:srgbClr val="000000"/>
              </a:solidFill>
              <a:miter lim="800000"/>
              <a:headEnd/>
              <a:tailEnd/>
            </a:ln>
          </p:spPr>
        </p:cxnSp>
        <p:cxnSp>
          <p:nvCxnSpPr>
            <p:cNvPr id="15376" name="_s9244"/>
            <p:cNvCxnSpPr>
              <a:cxnSpLocks noChangeShapeType="1"/>
              <a:stCxn id="15380" idx="0"/>
              <a:endCxn id="15378" idx="2"/>
            </p:cNvCxnSpPr>
            <p:nvPr/>
          </p:nvCxnSpPr>
          <p:spPr bwMode="auto">
            <a:xfrm flipV="1">
              <a:off x="3562" y="7704"/>
              <a:ext cx="1184" cy="1"/>
            </a:xfrm>
            <a:prstGeom prst="bentConnector3">
              <a:avLst>
                <a:gd name="adj1" fmla="val 15204"/>
              </a:avLst>
            </a:prstGeom>
            <a:noFill/>
            <a:ln w="28575">
              <a:solidFill>
                <a:srgbClr val="000000"/>
              </a:solidFill>
              <a:miter lim="800000"/>
              <a:headEnd/>
              <a:tailEnd/>
            </a:ln>
          </p:spPr>
        </p:cxnSp>
        <p:cxnSp>
          <p:nvCxnSpPr>
            <p:cNvPr id="15377" name="_s9243"/>
            <p:cNvCxnSpPr>
              <a:cxnSpLocks noChangeShapeType="1"/>
              <a:stCxn id="15379" idx="0"/>
              <a:endCxn id="15378" idx="2"/>
            </p:cNvCxnSpPr>
            <p:nvPr/>
          </p:nvCxnSpPr>
          <p:spPr bwMode="auto">
            <a:xfrm>
              <a:off x="3562" y="7060"/>
              <a:ext cx="2480" cy="452"/>
            </a:xfrm>
            <a:prstGeom prst="bentConnector2">
              <a:avLst/>
            </a:prstGeom>
            <a:noFill/>
            <a:ln w="28575">
              <a:solidFill>
                <a:srgbClr val="000000"/>
              </a:solidFill>
              <a:miter lim="800000"/>
              <a:headEnd/>
              <a:tailEnd/>
            </a:ln>
          </p:spPr>
        </p:cxnSp>
        <p:sp>
          <p:nvSpPr>
            <p:cNvPr id="15378" name="_s9242"/>
            <p:cNvSpPr>
              <a:spLocks noChangeArrowheads="1"/>
            </p:cNvSpPr>
            <p:nvPr/>
          </p:nvSpPr>
          <p:spPr bwMode="auto">
            <a:xfrm>
              <a:off x="4746" y="7512"/>
              <a:ext cx="2592" cy="384"/>
            </a:xfrm>
            <a:prstGeom prst="rect">
              <a:avLst/>
            </a:prstGeom>
            <a:noFill/>
            <a:ln w="9525">
              <a:solidFill>
                <a:srgbClr val="000000"/>
              </a:solidFill>
              <a:miter lim="800000"/>
              <a:headEnd/>
              <a:tailEnd/>
            </a:ln>
          </p:spPr>
          <p:txBody>
            <a:bodyPr lIns="0" tIns="0" rIns="0" bIns="0" anchor="ctr"/>
            <a:lstStyle/>
            <a:p>
              <a:pPr algn="ctr" defTabSz="914400"/>
              <a:r>
                <a:rPr lang="en-US" altLang="en-US" sz="1400" b="1">
                  <a:latin typeface="Arial" pitchFamily="34" charset="0"/>
                  <a:cs typeface="Times New Roman" pitchFamily="18" charset="0"/>
                </a:rPr>
                <a:t>linking</a:t>
              </a:r>
              <a:endParaRPr lang="ro-RO" altLang="en-US" sz="1800" b="1">
                <a:latin typeface="Arial" pitchFamily="34" charset="0"/>
              </a:endParaRPr>
            </a:p>
          </p:txBody>
        </p:sp>
        <p:sp>
          <p:nvSpPr>
            <p:cNvPr id="15379" name="_s9241"/>
            <p:cNvSpPr>
              <a:spLocks noChangeArrowheads="1"/>
            </p:cNvSpPr>
            <p:nvPr/>
          </p:nvSpPr>
          <p:spPr bwMode="auto">
            <a:xfrm>
              <a:off x="970" y="6857"/>
              <a:ext cx="2592" cy="405"/>
            </a:xfrm>
            <a:prstGeom prst="rect">
              <a:avLst/>
            </a:prstGeom>
            <a:noFill/>
            <a:ln w="9525">
              <a:solidFill>
                <a:srgbClr val="000000"/>
              </a:solidFill>
              <a:miter lim="800000"/>
              <a:headEnd/>
              <a:tailEnd/>
            </a:ln>
          </p:spPr>
          <p:txBody>
            <a:bodyPr lIns="0" tIns="0" rIns="0" bIns="0" anchor="ctr"/>
            <a:lstStyle/>
            <a:p>
              <a:pPr algn="ctr" defTabSz="914400"/>
              <a:r>
                <a:rPr lang="en-US" altLang="en-US" sz="1400" b="1">
                  <a:latin typeface="Arial" pitchFamily="34" charset="0"/>
                  <a:cs typeface="Times New Roman" pitchFamily="18" charset="0"/>
                </a:rPr>
                <a:t>Object file </a:t>
              </a:r>
              <a:r>
                <a:rPr lang="ro-RO" altLang="en-US" sz="1400" b="1">
                  <a:latin typeface="Arial" pitchFamily="34" charset="0"/>
                  <a:cs typeface="Times New Roman" pitchFamily="18" charset="0"/>
                </a:rPr>
                <a:t>.OBJ</a:t>
              </a:r>
              <a:endParaRPr lang="ro-RO" altLang="en-US" sz="1800" b="1">
                <a:latin typeface="Arial" pitchFamily="34" charset="0"/>
              </a:endParaRPr>
            </a:p>
          </p:txBody>
        </p:sp>
        <p:sp>
          <p:nvSpPr>
            <p:cNvPr id="15380" name="_s9240"/>
            <p:cNvSpPr>
              <a:spLocks noChangeArrowheads="1"/>
            </p:cNvSpPr>
            <p:nvPr/>
          </p:nvSpPr>
          <p:spPr bwMode="auto">
            <a:xfrm>
              <a:off x="970" y="7501"/>
              <a:ext cx="2592" cy="408"/>
            </a:xfrm>
            <a:prstGeom prst="rect">
              <a:avLst/>
            </a:prstGeom>
            <a:noFill/>
            <a:ln w="9525">
              <a:solidFill>
                <a:srgbClr val="000000"/>
              </a:solidFill>
              <a:miter lim="800000"/>
              <a:headEnd/>
              <a:tailEnd/>
            </a:ln>
          </p:spPr>
          <p:txBody>
            <a:bodyPr lIns="0" tIns="0" rIns="0" bIns="0" anchor="ctr"/>
            <a:lstStyle/>
            <a:p>
              <a:pPr algn="ctr" defTabSz="914400"/>
              <a:r>
                <a:rPr lang="en-US" altLang="en-US" sz="1400" b="1">
                  <a:latin typeface="Arial" pitchFamily="34" charset="0"/>
                  <a:cs typeface="Times New Roman" pitchFamily="18" charset="0"/>
                </a:rPr>
                <a:t>Object file</a:t>
              </a:r>
              <a:r>
                <a:rPr lang="ro-RO" altLang="en-US" sz="1400" b="1">
                  <a:latin typeface="Arial" pitchFamily="34" charset="0"/>
                  <a:cs typeface="Times New Roman" pitchFamily="18" charset="0"/>
                </a:rPr>
                <a:t> .OBJ</a:t>
              </a:r>
              <a:endParaRPr lang="ro-RO" altLang="en-US" sz="1800" b="1">
                <a:latin typeface="Arial" pitchFamily="34" charset="0"/>
              </a:endParaRPr>
            </a:p>
          </p:txBody>
        </p:sp>
        <p:sp>
          <p:nvSpPr>
            <p:cNvPr id="15381" name="_s9239"/>
            <p:cNvSpPr>
              <a:spLocks noChangeArrowheads="1"/>
            </p:cNvSpPr>
            <p:nvPr/>
          </p:nvSpPr>
          <p:spPr bwMode="auto">
            <a:xfrm>
              <a:off x="946" y="8167"/>
              <a:ext cx="2592" cy="366"/>
            </a:xfrm>
            <a:prstGeom prst="rect">
              <a:avLst/>
            </a:prstGeom>
            <a:noFill/>
            <a:ln w="9525">
              <a:solidFill>
                <a:srgbClr val="000000"/>
              </a:solidFill>
              <a:miter lim="800000"/>
              <a:headEnd/>
              <a:tailEnd/>
            </a:ln>
          </p:spPr>
          <p:txBody>
            <a:bodyPr lIns="0" tIns="0" rIns="0" bIns="0" anchor="ctr"/>
            <a:lstStyle/>
            <a:p>
              <a:pPr algn="ctr" defTabSz="914400"/>
              <a:r>
                <a:rPr lang="en-US" altLang="en-US" sz="1400" b="1">
                  <a:latin typeface="Arial" pitchFamily="34" charset="0"/>
                  <a:cs typeface="Times New Roman" pitchFamily="18" charset="0"/>
                </a:rPr>
                <a:t>Library</a:t>
              </a:r>
              <a:r>
                <a:rPr lang="ro-RO" altLang="en-US" sz="1400" b="1">
                  <a:latin typeface="Arial" pitchFamily="34" charset="0"/>
                  <a:cs typeface="Times New Roman" pitchFamily="18" charset="0"/>
                </a:rPr>
                <a:t> .LIB</a:t>
              </a:r>
              <a:endParaRPr lang="ro-RO" altLang="en-US" sz="1800" b="1">
                <a:latin typeface="Arial" pitchFamily="34" charset="0"/>
              </a:endParaRPr>
            </a:p>
          </p:txBody>
        </p:sp>
        <p:sp>
          <p:nvSpPr>
            <p:cNvPr id="15382" name="_s9238"/>
            <p:cNvSpPr>
              <a:spLocks noChangeArrowheads="1"/>
            </p:cNvSpPr>
            <p:nvPr/>
          </p:nvSpPr>
          <p:spPr bwMode="auto">
            <a:xfrm>
              <a:off x="8147" y="7516"/>
              <a:ext cx="2592" cy="371"/>
            </a:xfrm>
            <a:prstGeom prst="rect">
              <a:avLst/>
            </a:prstGeom>
            <a:noFill/>
            <a:ln w="9525">
              <a:solidFill>
                <a:srgbClr val="000000"/>
              </a:solidFill>
              <a:miter lim="800000"/>
              <a:headEnd/>
              <a:tailEnd/>
            </a:ln>
          </p:spPr>
          <p:txBody>
            <a:bodyPr lIns="0" tIns="0" rIns="0" bIns="0" anchor="ctr"/>
            <a:lstStyle/>
            <a:p>
              <a:pPr algn="ctr" defTabSz="914400"/>
              <a:r>
                <a:rPr lang="ro-RO" altLang="en-US" sz="1400" b="1">
                  <a:latin typeface="Arial" pitchFamily="34" charset="0"/>
                  <a:cs typeface="Times New Roman" pitchFamily="18" charset="0"/>
                </a:rPr>
                <a:t>EXE / DLL / LIB</a:t>
              </a:r>
              <a:endParaRPr lang="ro-RO" altLang="en-US" sz="1800" b="1">
                <a:latin typeface="Arial" pitchFamily="34" charset="0"/>
              </a:endParaRPr>
            </a:p>
          </p:txBody>
        </p:sp>
        <p:sp>
          <p:nvSpPr>
            <p:cNvPr id="15383" name="AutoShape 21"/>
            <p:cNvSpPr>
              <a:spLocks noChangeArrowheads="1"/>
            </p:cNvSpPr>
            <p:nvPr/>
          </p:nvSpPr>
          <p:spPr bwMode="auto">
            <a:xfrm>
              <a:off x="4786" y="8638"/>
              <a:ext cx="2597" cy="236"/>
            </a:xfrm>
            <a:prstGeom prst="rightArrow">
              <a:avLst>
                <a:gd name="adj1" fmla="val 50000"/>
                <a:gd name="adj2" fmla="val 275106"/>
              </a:avLst>
            </a:prstGeom>
            <a:noFill/>
            <a:ln w="9525">
              <a:solidFill>
                <a:srgbClr val="000000"/>
              </a:solidFill>
              <a:miter lim="800000"/>
              <a:headEnd/>
              <a:tailEnd/>
            </a:ln>
          </p:spPr>
          <p:txBody>
            <a:bodyPr lIns="0" tIns="0" rIns="0" bIns="0" anchor="ctr"/>
            <a:lstStyle/>
            <a:p>
              <a:pPr eaLnBrk="1" hangingPunct="1"/>
              <a:endParaRPr lang="en-US" altLang="en-US"/>
            </a:p>
          </p:txBody>
        </p:sp>
      </p:grpSp>
      <p:sp>
        <p:nvSpPr>
          <p:cNvPr id="15370" name="TextBox 7"/>
          <p:cNvSpPr txBox="1">
            <a:spLocks noChangeArrowheads="1"/>
          </p:cNvSpPr>
          <p:nvPr/>
        </p:nvSpPr>
        <p:spPr bwMode="auto">
          <a:xfrm>
            <a:off x="1581150" y="4719638"/>
            <a:ext cx="1258888" cy="369887"/>
          </a:xfrm>
          <a:prstGeom prst="rect">
            <a:avLst/>
          </a:prstGeom>
          <a:noFill/>
          <a:ln w="9525">
            <a:noFill/>
            <a:miter lim="800000"/>
            <a:headEnd/>
            <a:tailEnd/>
          </a:ln>
        </p:spPr>
        <p:txBody>
          <a:bodyPr>
            <a:spAutoFit/>
          </a:bodyPr>
          <a:lstStyle/>
          <a:p>
            <a:pPr eaLnBrk="1" hangingPunct="1"/>
            <a:r>
              <a:rPr lang="ro-RO" altLang="en-US" sz="1800" b="1"/>
              <a:t>N </a:t>
            </a:r>
            <a:r>
              <a:rPr lang="en-US" altLang="en-US" sz="1800" b="1"/>
              <a:t>modules</a:t>
            </a:r>
          </a:p>
        </p:txBody>
      </p:sp>
      <p:sp>
        <p:nvSpPr>
          <p:cNvPr id="15371" name="TextBox 36"/>
          <p:cNvSpPr txBox="1">
            <a:spLocks noChangeArrowheads="1"/>
          </p:cNvSpPr>
          <p:nvPr/>
        </p:nvSpPr>
        <p:spPr bwMode="auto">
          <a:xfrm>
            <a:off x="6108700" y="5113338"/>
            <a:ext cx="4025900" cy="369887"/>
          </a:xfrm>
          <a:prstGeom prst="rect">
            <a:avLst/>
          </a:prstGeom>
          <a:noFill/>
          <a:ln w="9525">
            <a:noFill/>
            <a:miter lim="800000"/>
            <a:headEnd/>
            <a:tailEnd/>
          </a:ln>
        </p:spPr>
        <p:txBody>
          <a:bodyPr>
            <a:spAutoFit/>
          </a:bodyPr>
          <a:lstStyle/>
          <a:p>
            <a:pPr eaLnBrk="1" hangingPunct="1"/>
            <a:r>
              <a:rPr lang="ro-RO" altLang="en-US" sz="1800" b="1"/>
              <a:t>1 </a:t>
            </a:r>
            <a:r>
              <a:rPr lang="en-US" altLang="en-US" sz="1800" b="1"/>
              <a:t>Executable</a:t>
            </a:r>
            <a:r>
              <a:rPr lang="ro-RO" altLang="en-US" sz="1800" b="1"/>
              <a:t>, </a:t>
            </a:r>
            <a:r>
              <a:rPr lang="en-US" altLang="en-US" sz="1800" b="1"/>
              <a:t>static/dynamic library</a:t>
            </a:r>
          </a:p>
        </p:txBody>
      </p:sp>
      <p:sp>
        <p:nvSpPr>
          <p:cNvPr id="15372" name="TextBox 37"/>
          <p:cNvSpPr txBox="1">
            <a:spLocks noChangeArrowheads="1"/>
          </p:cNvSpPr>
          <p:nvPr/>
        </p:nvSpPr>
        <p:spPr bwMode="auto">
          <a:xfrm>
            <a:off x="1581150" y="2370138"/>
            <a:ext cx="2562225" cy="369887"/>
          </a:xfrm>
          <a:prstGeom prst="rect">
            <a:avLst/>
          </a:prstGeom>
          <a:noFill/>
          <a:ln w="9525">
            <a:noFill/>
            <a:miter lim="800000"/>
            <a:headEnd/>
            <a:tailEnd/>
          </a:ln>
        </p:spPr>
        <p:txBody>
          <a:bodyPr>
            <a:spAutoFit/>
          </a:bodyPr>
          <a:lstStyle/>
          <a:p>
            <a:pPr eaLnBrk="1" hangingPunct="1"/>
            <a:r>
              <a:rPr lang="ro-RO" altLang="en-US" sz="1800" b="1"/>
              <a:t>N </a:t>
            </a:r>
            <a:r>
              <a:rPr lang="en-US" altLang="en-US" sz="1800" b="1"/>
              <a:t>compile units</a:t>
            </a:r>
          </a:p>
        </p:txBody>
      </p:sp>
      <p:sp>
        <p:nvSpPr>
          <p:cNvPr id="15373" name="TextBox 38"/>
          <p:cNvSpPr txBox="1">
            <a:spLocks noChangeArrowheads="1"/>
          </p:cNvSpPr>
          <p:nvPr/>
        </p:nvSpPr>
        <p:spPr bwMode="auto">
          <a:xfrm>
            <a:off x="7156450" y="2387600"/>
            <a:ext cx="1274763" cy="369888"/>
          </a:xfrm>
          <a:prstGeom prst="rect">
            <a:avLst/>
          </a:prstGeom>
          <a:noFill/>
          <a:ln w="9525">
            <a:noFill/>
            <a:miter lim="800000"/>
            <a:headEnd/>
            <a:tailEnd/>
          </a:ln>
        </p:spPr>
        <p:txBody>
          <a:bodyPr>
            <a:spAutoFit/>
          </a:bodyPr>
          <a:lstStyle/>
          <a:p>
            <a:pPr eaLnBrk="1" hangingPunct="1"/>
            <a:r>
              <a:rPr lang="ro-RO" altLang="en-US" sz="1800" b="1"/>
              <a:t>N </a:t>
            </a:r>
            <a:r>
              <a:rPr lang="en-US" altLang="en-US" sz="1800" b="1"/>
              <a:t>modules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2"/>
          <p:cNvSpPr>
            <a:spLocks noGrp="1"/>
          </p:cNvSpPr>
          <p:nvPr>
            <p:ph type="body" sz="quarter" idx="12"/>
          </p:nvPr>
        </p:nvSpPr>
        <p:spPr bwMode="auto">
          <a:xfrm>
            <a:off x="434975" y="1338263"/>
            <a:ext cx="9701213" cy="5453062"/>
          </a:xfrm>
          <a:noFill/>
          <a:ln>
            <a:miter lim="800000"/>
            <a:headEnd/>
            <a:tailEnd/>
          </a:ln>
        </p:spPr>
        <p:txBody>
          <a:bodyPr wrap="square" numCol="1" anchor="t" anchorCtr="0" compatLnSpc="1">
            <a:prstTxWarp prst="textNoShape">
              <a:avLst/>
            </a:prstTxWarp>
          </a:bodyPr>
          <a:lstStyle/>
          <a:p>
            <a:pPr eaLnBrk="1" hangingPunct="1">
              <a:buFont typeface="Arial" pitchFamily="34" charset="0"/>
              <a:buChar char="•"/>
            </a:pPr>
            <a:r>
              <a:rPr lang="en-US" altLang="en-US" sz="2800" smtClean="0">
                <a:solidFill>
                  <a:srgbClr val="FF0000"/>
                </a:solidFill>
                <a:cs typeface="Arial" pitchFamily="34" charset="0"/>
              </a:rPr>
              <a:t>Static </a:t>
            </a:r>
            <a:r>
              <a:rPr lang="en-US" altLang="en-US" sz="2800" b="1" smtClean="0">
                <a:solidFill>
                  <a:srgbClr val="FF0000"/>
                </a:solidFill>
                <a:cs typeface="Arial" pitchFamily="34" charset="0"/>
              </a:rPr>
              <a:t>linking</a:t>
            </a:r>
            <a:r>
              <a:rPr lang="en-US" altLang="en-US" sz="2800" smtClean="0">
                <a:solidFill>
                  <a:srgbClr val="FF0000"/>
                </a:solidFill>
                <a:cs typeface="Arial" pitchFamily="34" charset="0"/>
              </a:rPr>
              <a:t> at </a:t>
            </a:r>
            <a:r>
              <a:rPr lang="en-US" altLang="en-US" sz="2800" b="1" smtClean="0">
                <a:solidFill>
                  <a:srgbClr val="FF0000"/>
                </a:solidFill>
                <a:cs typeface="Arial" pitchFamily="34" charset="0"/>
              </a:rPr>
              <a:t>link-time</a:t>
            </a:r>
            <a:r>
              <a:rPr lang="en-US" altLang="en-US" sz="2800" smtClean="0">
                <a:solidFill>
                  <a:srgbClr val="FF0000"/>
                </a:solidFill>
                <a:cs typeface="Arial" pitchFamily="34" charset="0"/>
              </a:rPr>
              <a:t> – summary of responsibilities </a:t>
            </a:r>
            <a:r>
              <a:rPr lang="en-US" altLang="en-US" sz="1800" u="sng" smtClean="0">
                <a:cs typeface="Arial" pitchFamily="34" charset="0"/>
              </a:rPr>
              <a:t>Preprocessor</a:t>
            </a:r>
            <a:r>
              <a:rPr lang="ro-RO" altLang="en-US" sz="1800" smtClean="0">
                <a:cs typeface="Arial" pitchFamily="34" charset="0"/>
              </a:rPr>
              <a:t>: </a:t>
            </a:r>
            <a:r>
              <a:rPr lang="ro-RO" altLang="en-US" sz="1800" b="1" smtClean="0">
                <a:cs typeface="Arial" pitchFamily="34" charset="0"/>
              </a:rPr>
              <a:t>text =</a:t>
            </a:r>
            <a:r>
              <a:rPr lang="en-US" altLang="en-US" sz="1800" b="1" smtClean="0">
                <a:cs typeface="Arial" pitchFamily="34" charset="0"/>
              </a:rPr>
              <a:t>&gt; text</a:t>
            </a:r>
            <a:r>
              <a:rPr lang="ro-RO" altLang="en-US" sz="1800" b="1" smtClean="0">
                <a:cs typeface="Arial" pitchFamily="34" charset="0"/>
              </a:rPr>
              <a:t> </a:t>
            </a:r>
          </a:p>
          <a:p>
            <a:pPr marL="1433513" lvl="2" indent="-390525" eaLnBrk="1" hangingPunct="1">
              <a:buFont typeface="Arial" pitchFamily="34" charset="0"/>
              <a:buChar char="•"/>
            </a:pPr>
            <a:r>
              <a:rPr lang="en-US" altLang="en-US" sz="1400" smtClean="0">
                <a:cs typeface="Arial" pitchFamily="34" charset="0"/>
              </a:rPr>
              <a:t>Performs a processing of the source </a:t>
            </a:r>
            <a:r>
              <a:rPr lang="en-US" altLang="en-US" sz="1400" i="1" smtClean="0">
                <a:cs typeface="Arial" pitchFamily="34" charset="0"/>
              </a:rPr>
              <a:t>text</a:t>
            </a:r>
            <a:r>
              <a:rPr lang="en-US" altLang="en-US" sz="1400" smtClean="0">
                <a:cs typeface="Arial" pitchFamily="34" charset="0"/>
              </a:rPr>
              <a:t>, resulting a intermediary </a:t>
            </a:r>
            <a:r>
              <a:rPr lang="en-US" altLang="en-US" sz="1400" i="1" smtClean="0">
                <a:cs typeface="Arial" pitchFamily="34" charset="0"/>
              </a:rPr>
              <a:t>text</a:t>
            </a:r>
            <a:r>
              <a:rPr lang="en-US" altLang="en-US" sz="1400" smtClean="0">
                <a:cs typeface="Arial" pitchFamily="34" charset="0"/>
              </a:rPr>
              <a:t> source</a:t>
            </a:r>
          </a:p>
          <a:p>
            <a:pPr marL="1433513" lvl="2" indent="-390525" eaLnBrk="1" hangingPunct="1">
              <a:buFont typeface="Arial" pitchFamily="34" charset="0"/>
              <a:buChar char="•"/>
            </a:pPr>
            <a:r>
              <a:rPr lang="en-US" altLang="en-US" sz="1400" smtClean="0">
                <a:cs typeface="Arial" pitchFamily="34" charset="0"/>
              </a:rPr>
              <a:t>Can be imagined as a component of the compiler or assembler</a:t>
            </a:r>
          </a:p>
          <a:p>
            <a:pPr marL="1433513" lvl="2" indent="-390525" eaLnBrk="1" hangingPunct="1">
              <a:buFont typeface="Arial" pitchFamily="34" charset="0"/>
              <a:buChar char="•"/>
            </a:pPr>
            <a:r>
              <a:rPr lang="en-US" altLang="en-US" sz="1400" smtClean="0">
                <a:cs typeface="Arial" pitchFamily="34" charset="0"/>
              </a:rPr>
              <a:t>May be missing,  many languages do not have a preprocessor.</a:t>
            </a:r>
          </a:p>
          <a:p>
            <a:pPr marL="911225" lvl="1" indent="-390525" eaLnBrk="1" hangingPunct="1">
              <a:buFont typeface="Arial" pitchFamily="34" charset="0"/>
              <a:buChar char="•"/>
            </a:pPr>
            <a:r>
              <a:rPr lang="en-US" altLang="en-US" sz="1800" u="sng" smtClean="0">
                <a:cs typeface="Arial" pitchFamily="34" charset="0"/>
              </a:rPr>
              <a:t>Assembler</a:t>
            </a:r>
            <a:r>
              <a:rPr lang="ro-RO" altLang="en-US" sz="1800" smtClean="0">
                <a:cs typeface="Arial" pitchFamily="34" charset="0"/>
              </a:rPr>
              <a:t>: </a:t>
            </a:r>
            <a:r>
              <a:rPr lang="en-US" altLang="en-US" sz="1800" b="1" smtClean="0">
                <a:cs typeface="Arial" pitchFamily="34" charset="0"/>
              </a:rPr>
              <a:t>instructions</a:t>
            </a:r>
            <a:r>
              <a:rPr lang="ro-RO" altLang="en-US" sz="1800" b="1" smtClean="0">
                <a:cs typeface="Arial" pitchFamily="34" charset="0"/>
              </a:rPr>
              <a:t> (text) =</a:t>
            </a:r>
            <a:r>
              <a:rPr lang="en-US" altLang="en-US" sz="1800" b="1" smtClean="0">
                <a:cs typeface="Arial" pitchFamily="34" charset="0"/>
              </a:rPr>
              <a:t>&gt; binary encoding</a:t>
            </a:r>
            <a:r>
              <a:rPr lang="ro-RO" altLang="en-US" sz="1800" b="1" smtClean="0">
                <a:cs typeface="Arial" pitchFamily="34" charset="0"/>
              </a:rPr>
              <a:t> (</a:t>
            </a:r>
            <a:r>
              <a:rPr lang="en-US" altLang="en-US" sz="1800" b="1" smtClean="0">
                <a:cs typeface="Arial" pitchFamily="34" charset="0"/>
              </a:rPr>
              <a:t>object file</a:t>
            </a:r>
            <a:r>
              <a:rPr lang="ro-RO" altLang="en-US" sz="1800" b="1" smtClean="0">
                <a:cs typeface="Arial" pitchFamily="34" charset="0"/>
              </a:rPr>
              <a:t>)</a:t>
            </a:r>
          </a:p>
          <a:p>
            <a:pPr marL="1433513" lvl="2" indent="-390525" eaLnBrk="1" hangingPunct="1">
              <a:buFont typeface="Arial" pitchFamily="34" charset="0"/>
              <a:buChar char="•"/>
            </a:pPr>
            <a:r>
              <a:rPr lang="en-US" altLang="en-US" sz="1400" smtClean="0">
                <a:cs typeface="Arial" pitchFamily="34" charset="0"/>
              </a:rPr>
              <a:t>Encodes the instructions and data (variables) from the preprocessed text source and builds an object file that consists of machine code and variable values, along with information about the content (variable names, subroutines, information about their type and visibility etc.)</a:t>
            </a:r>
            <a:endParaRPr lang="ro-RO" altLang="en-US" sz="1400" smtClean="0">
              <a:cs typeface="Arial" pitchFamily="34" charset="0"/>
            </a:endParaRPr>
          </a:p>
          <a:p>
            <a:pPr marL="911225" lvl="1" indent="-390525" eaLnBrk="1" hangingPunct="1">
              <a:buFont typeface="Arial" pitchFamily="34" charset="0"/>
              <a:buChar char="•"/>
            </a:pPr>
            <a:r>
              <a:rPr lang="en-US" altLang="en-US" sz="1800" u="sng" smtClean="0">
                <a:cs typeface="Arial" pitchFamily="34" charset="0"/>
              </a:rPr>
              <a:t>Compiler</a:t>
            </a:r>
            <a:r>
              <a:rPr lang="ro-RO" altLang="en-US" sz="1800" smtClean="0">
                <a:cs typeface="Arial" pitchFamily="34" charset="0"/>
              </a:rPr>
              <a:t>: </a:t>
            </a:r>
            <a:r>
              <a:rPr lang="en-US" altLang="en-US" sz="1800" b="1" smtClean="0">
                <a:cs typeface="Arial" pitchFamily="34" charset="0"/>
              </a:rPr>
              <a:t>instructions</a:t>
            </a:r>
            <a:r>
              <a:rPr lang="ro-RO" altLang="en-US" sz="1800" b="1" smtClean="0">
                <a:cs typeface="Arial" pitchFamily="34" charset="0"/>
              </a:rPr>
              <a:t> (text) =</a:t>
            </a:r>
            <a:r>
              <a:rPr lang="en-US" altLang="en-US" sz="1800" b="1" smtClean="0">
                <a:cs typeface="Arial" pitchFamily="34" charset="0"/>
              </a:rPr>
              <a:t>&gt; binary encoding</a:t>
            </a:r>
            <a:r>
              <a:rPr lang="ro-RO" altLang="en-US" sz="1800" b="1" smtClean="0">
                <a:cs typeface="Arial" pitchFamily="34" charset="0"/>
              </a:rPr>
              <a:t> (</a:t>
            </a:r>
            <a:r>
              <a:rPr lang="en-US" altLang="en-US" sz="1800" b="1" smtClean="0">
                <a:cs typeface="Arial" pitchFamily="34" charset="0"/>
              </a:rPr>
              <a:t>object file</a:t>
            </a:r>
            <a:r>
              <a:rPr lang="ro-RO" altLang="en-US" sz="1800" b="1" smtClean="0">
                <a:cs typeface="Arial" pitchFamily="34" charset="0"/>
              </a:rPr>
              <a:t>)</a:t>
            </a:r>
          </a:p>
          <a:p>
            <a:pPr marL="1433513" lvl="2" indent="-390525" eaLnBrk="1" hangingPunct="1">
              <a:buFont typeface="Arial" pitchFamily="34" charset="0"/>
              <a:buChar char="•"/>
            </a:pPr>
            <a:r>
              <a:rPr lang="en-US" altLang="en-US" sz="1400" smtClean="0">
                <a:cs typeface="Arial" pitchFamily="34" charset="0"/>
              </a:rPr>
              <a:t>Identifies sequences of processor instructions through which the functionalities described in the text source ca be obtained, </a:t>
            </a:r>
            <a:r>
              <a:rPr lang="en-US" altLang="en-US" sz="1400" i="1" smtClean="0">
                <a:cs typeface="Arial" pitchFamily="34" charset="0"/>
              </a:rPr>
              <a:t>then, like an assembler</a:t>
            </a:r>
            <a:r>
              <a:rPr lang="en-US" altLang="en-US" sz="1400" smtClean="0">
                <a:cs typeface="Arial" pitchFamily="34" charset="0"/>
              </a:rPr>
              <a:t>, generates an object file that contains the binary codification of those instructions and the variables from the program</a:t>
            </a:r>
          </a:p>
          <a:p>
            <a:pPr marL="1433513" lvl="2" indent="-390525" eaLnBrk="1" hangingPunct="1">
              <a:buFont typeface="Arial" pitchFamily="34" charset="0"/>
              <a:buChar char="•"/>
            </a:pPr>
            <a:r>
              <a:rPr lang="en-US" altLang="en-US" sz="1400" smtClean="0">
                <a:cs typeface="Arial" pitchFamily="34" charset="0"/>
              </a:rPr>
              <a:t>Assembling is a special case of compilation, where the processor instructions are provided directly in the text of the program and therefore the compiler does not need to select them!</a:t>
            </a:r>
          </a:p>
          <a:p>
            <a:pPr marL="911225" lvl="1" indent="-390525" eaLnBrk="1" hangingPunct="1">
              <a:buFont typeface="Arial" pitchFamily="34" charset="0"/>
              <a:buChar char="•"/>
            </a:pPr>
            <a:r>
              <a:rPr lang="en-US" altLang="en-US" sz="1800" u="sng" smtClean="0">
                <a:cs typeface="Arial" pitchFamily="34" charset="0"/>
              </a:rPr>
              <a:t>Linking</a:t>
            </a:r>
            <a:r>
              <a:rPr lang="ro-RO" altLang="en-US" sz="1800" smtClean="0">
                <a:cs typeface="Arial" pitchFamily="34" charset="0"/>
              </a:rPr>
              <a:t>: </a:t>
            </a:r>
            <a:r>
              <a:rPr lang="en-US" altLang="en-US" sz="1800" b="1" smtClean="0">
                <a:cs typeface="Arial" pitchFamily="34" charset="0"/>
              </a:rPr>
              <a:t>object file</a:t>
            </a:r>
            <a:r>
              <a:rPr lang="ro-RO" altLang="en-US" sz="1800" smtClean="0">
                <a:cs typeface="Arial" pitchFamily="34" charset="0"/>
              </a:rPr>
              <a:t> </a:t>
            </a:r>
            <a:r>
              <a:rPr lang="ro-RO" altLang="en-US" sz="1800" b="1" smtClean="0">
                <a:cs typeface="Arial" pitchFamily="34" charset="0"/>
              </a:rPr>
              <a:t>=</a:t>
            </a:r>
            <a:r>
              <a:rPr lang="en-US" altLang="en-US" sz="1800" b="1" smtClean="0">
                <a:cs typeface="Arial" pitchFamily="34" charset="0"/>
              </a:rPr>
              <a:t>&gt; library or program</a:t>
            </a:r>
            <a:endParaRPr lang="ro-RO" altLang="en-US" sz="1800" b="1" smtClean="0">
              <a:cs typeface="Arial" pitchFamily="34" charset="0"/>
            </a:endParaRPr>
          </a:p>
          <a:p>
            <a:pPr marL="1433513" lvl="2" indent="-390525" eaLnBrk="1" hangingPunct="1">
              <a:buFont typeface="Arial" pitchFamily="34" charset="0"/>
              <a:buChar char="•"/>
            </a:pPr>
            <a:r>
              <a:rPr lang="en-US" altLang="en-US" sz="1400" smtClean="0">
                <a:cs typeface="Arial" pitchFamily="34" charset="0"/>
              </a:rPr>
              <a:t>Constructs the final result, specifically a program (.exe) or a library (.dll or .lib) in which it </a:t>
            </a:r>
            <a:r>
              <a:rPr lang="en-US" altLang="en-US" sz="1400" i="1" smtClean="0">
                <a:cs typeface="Arial" pitchFamily="34" charset="0"/>
              </a:rPr>
              <a:t>links together</a:t>
            </a:r>
            <a:r>
              <a:rPr lang="en-US" altLang="en-US" sz="1400" smtClean="0">
                <a:cs typeface="Arial" pitchFamily="34" charset="0"/>
              </a:rPr>
              <a:t> (includes) the code and binary data from the object file</a:t>
            </a:r>
          </a:p>
          <a:p>
            <a:pPr marL="1433513" lvl="2" indent="-390525" eaLnBrk="1" hangingPunct="1">
              <a:buFont typeface="Arial" pitchFamily="34" charset="0"/>
              <a:buChar char="•"/>
            </a:pPr>
            <a:r>
              <a:rPr lang="en-US" altLang="en-US" sz="1400" smtClean="0">
                <a:cs typeface="Arial" pitchFamily="34" charset="0"/>
              </a:rPr>
              <a:t>It has no regard for which compilers or languages were used! Linking only requires that the input file follow the standard format of object files!</a:t>
            </a:r>
            <a:endParaRPr lang="ro-RO" altLang="en-US" sz="2000" smtClean="0">
              <a:cs typeface="Arial" pitchFamily="34" charset="0"/>
            </a:endParaRPr>
          </a:p>
          <a:p>
            <a:pPr marL="1433513" lvl="2" indent="-390525" eaLnBrk="1" hangingPunct="1">
              <a:buFont typeface="Arial" pitchFamily="34" charset="0"/>
              <a:buChar char="•"/>
            </a:pPr>
            <a:endParaRPr lang="en-US" altLang="en-US" sz="2000" smtClean="0">
              <a:cs typeface="Arial" pitchFamily="34" charset="0"/>
            </a:endParaRPr>
          </a:p>
        </p:txBody>
      </p:sp>
      <p:sp>
        <p:nvSpPr>
          <p:cNvPr id="16387"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en-US" altLang="en-US" sz="3600" dirty="0" smtClean="0">
                <a:cs typeface="Arial" pitchFamily="34" charset="0"/>
              </a:rPr>
              <a:t>Techniques and tools</a:t>
            </a:r>
          </a:p>
        </p:txBody>
      </p:sp>
      <p:sp>
        <p:nvSpPr>
          <p:cNvPr id="16388"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6389"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6390"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pPr eaLnBrk="1" hangingPunct="1"/>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338263"/>
            <a:ext cx="9299575" cy="5653087"/>
          </a:xfrm>
        </p:spPr>
        <p:txBody>
          <a:bodyPr/>
          <a:lstStyle/>
          <a:p>
            <a:pPr eaLnBrk="1" hangingPunct="1">
              <a:buFont typeface="Arial" panose="020B0604020202020204" pitchFamily="34" charset="0"/>
              <a:buChar char="•"/>
              <a:defRPr/>
            </a:pPr>
            <a:r>
              <a:rPr lang="en-US" sz="2800" dirty="0">
                <a:solidFill>
                  <a:srgbClr val="FF0000"/>
                </a:solidFill>
              </a:rPr>
              <a:t>Static </a:t>
            </a:r>
            <a:r>
              <a:rPr lang="en-US" sz="2800" b="1" dirty="0">
                <a:solidFill>
                  <a:srgbClr val="FF0000"/>
                </a:solidFill>
              </a:rPr>
              <a:t>linking</a:t>
            </a:r>
            <a:r>
              <a:rPr lang="en-US" sz="2800" dirty="0">
                <a:solidFill>
                  <a:srgbClr val="FF0000"/>
                </a:solidFill>
              </a:rPr>
              <a:t> at </a:t>
            </a:r>
            <a:r>
              <a:rPr lang="en-US" sz="2800" b="1" dirty="0">
                <a:solidFill>
                  <a:srgbClr val="FF0000"/>
                </a:solidFill>
              </a:rPr>
              <a:t>link-time</a:t>
            </a:r>
            <a:endParaRPr lang="ro-RO" sz="2800" b="1" dirty="0" smtClean="0">
              <a:solidFill>
                <a:srgbClr val="FF0000"/>
              </a:solidFill>
            </a:endParaRPr>
          </a:p>
          <a:p>
            <a:pPr lvl="1" eaLnBrk="1" hangingPunct="1">
              <a:buFont typeface="Arial" panose="020B0604020202020204" pitchFamily="34" charset="0"/>
              <a:buChar char="•"/>
              <a:defRPr/>
            </a:pPr>
            <a:r>
              <a:rPr lang="en-US" sz="1800" dirty="0" smtClean="0"/>
              <a:t>Allows joining multiple </a:t>
            </a:r>
            <a:r>
              <a:rPr lang="en-US" sz="1800" b="1" dirty="0" smtClean="0"/>
              <a:t>binary modules </a:t>
            </a:r>
            <a:r>
              <a:rPr lang="en-US" sz="1800" dirty="0" smtClean="0"/>
              <a:t>(object files or static libraries) in a single file</a:t>
            </a:r>
          </a:p>
          <a:p>
            <a:pPr lvl="2" eaLnBrk="1" hangingPunct="1">
              <a:buFont typeface="Arial" panose="020B0604020202020204" pitchFamily="34" charset="0"/>
              <a:buChar char="•"/>
              <a:defRPr/>
            </a:pPr>
            <a:r>
              <a:rPr lang="en-US" sz="1800" dirty="0" smtClean="0"/>
              <a:t>Input: any number of object files (</a:t>
            </a:r>
            <a:r>
              <a:rPr lang="en-US" sz="1800" b="1" dirty="0" smtClean="0"/>
              <a:t>.OBJ</a:t>
            </a:r>
            <a:r>
              <a:rPr lang="en-US" sz="1800" dirty="0" smtClean="0"/>
              <a:t>) and/or static libraries (</a:t>
            </a:r>
            <a:r>
              <a:rPr lang="en-US" sz="1800" b="1" dirty="0" smtClean="0"/>
              <a:t>.LIB</a:t>
            </a:r>
            <a:r>
              <a:rPr lang="en-US" sz="1800" dirty="0" smtClean="0"/>
              <a:t>)</a:t>
            </a:r>
          </a:p>
          <a:p>
            <a:pPr lvl="3" eaLnBrk="1" hangingPunct="1">
              <a:buFont typeface="Arial" panose="020B0604020202020204" pitchFamily="34" charset="0"/>
              <a:buChar char="•"/>
              <a:defRPr/>
            </a:pPr>
            <a:r>
              <a:rPr lang="en-US" sz="1600" dirty="0" smtClean="0"/>
              <a:t>Attention: not all .LIB files are static libraries!</a:t>
            </a:r>
          </a:p>
          <a:p>
            <a:pPr lvl="2" eaLnBrk="1" hangingPunct="1">
              <a:buFont typeface="Arial" panose="020B0604020202020204" pitchFamily="34" charset="0"/>
              <a:buChar char="•"/>
              <a:defRPr/>
            </a:pPr>
            <a:r>
              <a:rPr lang="en-US" sz="1800" dirty="0" smtClean="0"/>
              <a:t>Output: </a:t>
            </a:r>
            <a:r>
              <a:rPr lang="ro-RO" sz="1800" dirty="0" smtClean="0"/>
              <a:t>.EXE </a:t>
            </a:r>
            <a:r>
              <a:rPr lang="en-US" sz="1800" dirty="0" smtClean="0"/>
              <a:t>or</a:t>
            </a:r>
            <a:r>
              <a:rPr lang="ro-RO" sz="1800" dirty="0" smtClean="0"/>
              <a:t> .LIB </a:t>
            </a:r>
            <a:r>
              <a:rPr lang="en-US" sz="1800" dirty="0" smtClean="0"/>
              <a:t>or</a:t>
            </a:r>
            <a:r>
              <a:rPr lang="ro-RO" sz="1800" dirty="0" smtClean="0"/>
              <a:t> .DLL (Dynamic-Link Library)</a:t>
            </a:r>
          </a:p>
          <a:p>
            <a:pPr lvl="1" eaLnBrk="1" hangingPunct="1">
              <a:buFont typeface="Arial" panose="020B0604020202020204" pitchFamily="34" charset="0"/>
              <a:buChar char="•"/>
              <a:defRPr/>
            </a:pPr>
            <a:r>
              <a:rPr lang="en-US" sz="1800" u="sng" dirty="0" smtClean="0"/>
              <a:t>Multimodule</a:t>
            </a:r>
            <a:r>
              <a:rPr lang="ro-RO" sz="1800" dirty="0" smtClean="0"/>
              <a:t>: </a:t>
            </a:r>
            <a:r>
              <a:rPr lang="en-US" sz="1800" dirty="0" smtClean="0"/>
              <a:t>any number of files may be compiled separately and linked together</a:t>
            </a:r>
          </a:p>
          <a:p>
            <a:pPr lvl="2" eaLnBrk="1" hangingPunct="1">
              <a:buFont typeface="Arial" panose="020B0604020202020204" pitchFamily="34" charset="0"/>
              <a:buChar char="•"/>
              <a:defRPr/>
            </a:pPr>
            <a:r>
              <a:rPr lang="en-US" sz="1400" dirty="0" smtClean="0"/>
              <a:t>Step performed by the linker </a:t>
            </a:r>
            <a:r>
              <a:rPr lang="en-US" sz="1400" i="1" dirty="0" smtClean="0"/>
              <a:t>after </a:t>
            </a:r>
            <a:r>
              <a:rPr lang="en-US" sz="1400" dirty="0" smtClean="0"/>
              <a:t>compilation/assembly -&gt; </a:t>
            </a:r>
            <a:r>
              <a:rPr lang="en-US" sz="1400" b="1" u="sng" dirty="0" smtClean="0"/>
              <a:t>language independent</a:t>
            </a:r>
            <a:endParaRPr lang="en-US" sz="1400" b="1" i="1" u="sng" dirty="0" smtClean="0"/>
          </a:p>
          <a:p>
            <a:pPr lvl="1" eaLnBrk="1" hangingPunct="1">
              <a:buFont typeface="Arial" panose="020B0604020202020204" pitchFamily="34" charset="0"/>
              <a:buChar char="•"/>
              <a:defRPr/>
            </a:pPr>
            <a:r>
              <a:rPr lang="en-US" sz="1800" dirty="0" smtClean="0"/>
              <a:t>Reuse</a:t>
            </a:r>
            <a:r>
              <a:rPr lang="ro-RO" sz="1800" dirty="0" smtClean="0"/>
              <a:t>:</a:t>
            </a:r>
          </a:p>
          <a:p>
            <a:pPr lvl="2" eaLnBrk="1" hangingPunct="1">
              <a:buFont typeface="Arial" panose="020B0604020202020204" pitchFamily="34" charset="0"/>
              <a:buChar char="•"/>
              <a:defRPr/>
            </a:pPr>
            <a:r>
              <a:rPr lang="en-US" sz="1400" dirty="0" smtClean="0"/>
              <a:t>In </a:t>
            </a:r>
            <a:r>
              <a:rPr lang="en-US" sz="1400" u="sng" dirty="0" smtClean="0"/>
              <a:t>binary form</a:t>
            </a:r>
            <a:r>
              <a:rPr lang="en-US" sz="1400" dirty="0" smtClean="0"/>
              <a:t> – does not expose the source code!</a:t>
            </a:r>
          </a:p>
          <a:p>
            <a:pPr lvl="2" eaLnBrk="1" hangingPunct="1">
              <a:buFont typeface="Arial" panose="020B0604020202020204" pitchFamily="34" charset="0"/>
              <a:buChar char="•"/>
              <a:defRPr/>
            </a:pPr>
            <a:r>
              <a:rPr lang="en-US" sz="1400" dirty="0" smtClean="0"/>
              <a:t>Allows inter-operability between different languages!</a:t>
            </a:r>
          </a:p>
          <a:p>
            <a:pPr lvl="1" eaLnBrk="1" hangingPunct="1">
              <a:buFont typeface="Arial" panose="020B0604020202020204" pitchFamily="34" charset="0"/>
              <a:buChar char="•"/>
              <a:defRPr/>
            </a:pPr>
            <a:r>
              <a:rPr lang="en-US" sz="1800" dirty="0" smtClean="0"/>
              <a:t>Other advantages and disadvantages:</a:t>
            </a:r>
          </a:p>
          <a:p>
            <a:pPr lvl="2" eaLnBrk="1" hangingPunct="1">
              <a:buFont typeface="Arial" panose="020B0604020202020204" pitchFamily="34" charset="0"/>
              <a:buChar char="•"/>
              <a:defRPr/>
            </a:pPr>
            <a:r>
              <a:rPr lang="en-US" sz="1400" dirty="0" smtClean="0"/>
              <a:t>The linker </a:t>
            </a:r>
            <a:r>
              <a:rPr lang="en-US" sz="1400" i="1" dirty="0" smtClean="0"/>
              <a:t>can </a:t>
            </a:r>
            <a:r>
              <a:rPr lang="en-US" sz="1400" dirty="0" smtClean="0"/>
              <a:t>identify and remove unused resources or perform other optimizations</a:t>
            </a:r>
            <a:endParaRPr lang="en-US" sz="1400" i="1" dirty="0" smtClean="0"/>
          </a:p>
          <a:p>
            <a:pPr lvl="2" eaLnBrk="1" hangingPunct="1">
              <a:buFont typeface="Arial" panose="020B0604020202020204" pitchFamily="34" charset="0"/>
              <a:buChar char="•"/>
              <a:defRPr/>
            </a:pPr>
            <a:r>
              <a:rPr lang="en-US" sz="1400" dirty="0" smtClean="0"/>
              <a:t>Large program size: the program incorporates reused external resources</a:t>
            </a:r>
          </a:p>
          <a:p>
            <a:pPr lvl="2" eaLnBrk="1" hangingPunct="1">
              <a:buFont typeface="Arial" panose="020B0604020202020204" pitchFamily="34" charset="0"/>
              <a:buChar char="•"/>
              <a:defRPr/>
            </a:pPr>
            <a:r>
              <a:rPr lang="en-US" sz="1400" dirty="0"/>
              <a:t>Large program </a:t>
            </a:r>
            <a:r>
              <a:rPr lang="en-US" sz="1400" dirty="0" smtClean="0"/>
              <a:t>size: popular libraries duplicated in most programs</a:t>
            </a:r>
          </a:p>
          <a:p>
            <a:pPr lvl="1" eaLnBrk="1" hangingPunct="1">
              <a:buFont typeface="Arial" panose="020B0604020202020204" pitchFamily="34" charset="0"/>
              <a:buChar char="•"/>
              <a:defRPr/>
            </a:pPr>
            <a:r>
              <a:rPr lang="ro-RO" sz="1800" dirty="0" smtClean="0"/>
              <a:t>NASM: </a:t>
            </a:r>
            <a:r>
              <a:rPr lang="ro-RO" sz="1800" b="1" dirty="0" smtClean="0"/>
              <a:t>global</a:t>
            </a:r>
            <a:r>
              <a:rPr lang="ro-RO" sz="1800" dirty="0" smtClean="0"/>
              <a:t> </a:t>
            </a:r>
            <a:r>
              <a:rPr lang="en-US" sz="1800" dirty="0" smtClean="0"/>
              <a:t>and</a:t>
            </a:r>
            <a:r>
              <a:rPr lang="ro-RO" sz="1800" dirty="0" smtClean="0"/>
              <a:t> </a:t>
            </a:r>
            <a:r>
              <a:rPr lang="ro-RO" sz="1800" b="1" dirty="0" smtClean="0"/>
              <a:t>extern</a:t>
            </a:r>
            <a:r>
              <a:rPr lang="en-US" sz="1800" b="1" dirty="0" smtClean="0"/>
              <a:t> </a:t>
            </a:r>
            <a:r>
              <a:rPr lang="en-US" sz="1800" dirty="0" smtClean="0"/>
              <a:t>directives</a:t>
            </a:r>
            <a:endParaRPr lang="ro-RO" sz="1800" b="1" dirty="0" smtClean="0"/>
          </a:p>
          <a:p>
            <a:pPr lvl="2" eaLnBrk="1" hangingPunct="1">
              <a:buFont typeface="Arial" panose="020B0604020202020204" pitchFamily="34" charset="0"/>
              <a:buChar char="•"/>
              <a:defRPr/>
            </a:pPr>
            <a:r>
              <a:rPr lang="ro-RO" sz="1400" dirty="0" smtClean="0"/>
              <a:t>global </a:t>
            </a:r>
            <a:r>
              <a:rPr lang="en-US" sz="1400" i="1" dirty="0" smtClean="0"/>
              <a:t>name</a:t>
            </a:r>
            <a:r>
              <a:rPr lang="ro-RO" sz="1400" dirty="0" smtClean="0"/>
              <a:t> – </a:t>
            </a:r>
            <a:r>
              <a:rPr lang="en-US" sz="1400" dirty="0" smtClean="0"/>
              <a:t>allows the </a:t>
            </a:r>
            <a:r>
              <a:rPr lang="en-US" sz="1400" u="sng" dirty="0" smtClean="0"/>
              <a:t>possibility</a:t>
            </a:r>
            <a:r>
              <a:rPr lang="en-US" sz="1400" dirty="0" smtClean="0"/>
              <a:t> of external reuse of this resource through its name</a:t>
            </a:r>
          </a:p>
          <a:p>
            <a:pPr lvl="2" eaLnBrk="1" hangingPunct="1">
              <a:buFont typeface="Arial" panose="020B0604020202020204" pitchFamily="34" charset="0"/>
              <a:buChar char="•"/>
              <a:defRPr/>
            </a:pPr>
            <a:r>
              <a:rPr lang="ro-RO" sz="1400" dirty="0" smtClean="0"/>
              <a:t>extern </a:t>
            </a:r>
            <a:r>
              <a:rPr lang="en-US" sz="1400" i="1" dirty="0" smtClean="0"/>
              <a:t>name</a:t>
            </a:r>
            <a:r>
              <a:rPr lang="ro-RO" sz="1400" dirty="0" smtClean="0"/>
              <a:t> – </a:t>
            </a:r>
            <a:r>
              <a:rPr lang="en-US" sz="1400" dirty="0" smtClean="0"/>
              <a:t>requests access to the specified resource; </a:t>
            </a:r>
            <a:r>
              <a:rPr lang="en-US" sz="1400" u="sng" dirty="0" smtClean="0"/>
              <a:t>it needs to be public!</a:t>
            </a:r>
          </a:p>
          <a:p>
            <a:pPr marL="1042733" lvl="2" indent="0" eaLnBrk="1" hangingPunct="1">
              <a:buFont typeface="Lucida Grande"/>
              <a:buNone/>
              <a:defRPr/>
            </a:pPr>
            <a:endParaRPr lang="ro-RO" sz="2400" u="sng" dirty="0"/>
          </a:p>
          <a:p>
            <a:pPr lvl="1" eaLnBrk="1" hangingPunct="1">
              <a:buFont typeface="Arial" panose="020B0604020202020204" pitchFamily="34" charset="0"/>
              <a:buChar char="•"/>
              <a:defRPr/>
            </a:pPr>
            <a:endParaRPr lang="ro-RO" sz="2400" u="sng" dirty="0"/>
          </a:p>
          <a:p>
            <a:pPr lvl="1" eaLnBrk="1" hangingPunct="1">
              <a:buFont typeface="Arial" panose="020B0604020202020204" pitchFamily="34" charset="0"/>
              <a:buChar char="•"/>
              <a:defRPr/>
            </a:pPr>
            <a:endParaRPr lang="ro-RO" sz="2400" u="sng" dirty="0"/>
          </a:p>
          <a:p>
            <a:pPr marL="1042733" lvl="2" indent="0" eaLnBrk="1" hangingPunct="1">
              <a:buFont typeface="Lucida Grande"/>
              <a:buNone/>
              <a:defRPr/>
            </a:pPr>
            <a:endParaRPr lang="ro-RO" sz="2000" dirty="0"/>
          </a:p>
          <a:p>
            <a:pPr lvl="2" eaLnBrk="1" hangingPunct="1">
              <a:buFont typeface="Arial" panose="020B0604020202020204" pitchFamily="34" charset="0"/>
              <a:buChar char="•"/>
              <a:defRPr/>
            </a:pPr>
            <a:endParaRPr lang="en-US" sz="2000" dirty="0"/>
          </a:p>
        </p:txBody>
      </p:sp>
      <p:sp>
        <p:nvSpPr>
          <p:cNvPr id="17411"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en-US" altLang="en-US" sz="3600" dirty="0" smtClean="0">
                <a:cs typeface="Arial" pitchFamily="34" charset="0"/>
              </a:rPr>
              <a:t>Techniques and tools</a:t>
            </a:r>
          </a:p>
        </p:txBody>
      </p:sp>
      <p:sp>
        <p:nvSpPr>
          <p:cNvPr id="17412"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7413"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7414"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pPr eaLnBrk="1" hangingPunct="1"/>
            <a:endParaRPr lang="en-US"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Placeholder 2"/>
          <p:cNvSpPr>
            <a:spLocks noGrp="1"/>
          </p:cNvSpPr>
          <p:nvPr>
            <p:ph type="body" sz="quarter" idx="12"/>
          </p:nvPr>
        </p:nvSpPr>
        <p:spPr bwMode="auto">
          <a:xfrm>
            <a:off x="434975" y="1338263"/>
            <a:ext cx="9299575" cy="5562600"/>
          </a:xfrm>
          <a:noFill/>
          <a:ln>
            <a:miter lim="800000"/>
            <a:headEnd/>
            <a:tailEnd/>
          </a:ln>
        </p:spPr>
        <p:txBody>
          <a:bodyPr wrap="square" numCol="1" anchor="t" anchorCtr="0" compatLnSpc="1">
            <a:prstTxWarp prst="textNoShape">
              <a:avLst/>
            </a:prstTxWarp>
          </a:bodyPr>
          <a:lstStyle/>
          <a:p>
            <a:pPr eaLnBrk="1" hangingPunct="1">
              <a:buFont typeface="Arial" pitchFamily="34" charset="0"/>
              <a:buChar char="•"/>
            </a:pPr>
            <a:r>
              <a:rPr lang="en-US" altLang="en-US" sz="2800" dirty="0" smtClean="0">
                <a:solidFill>
                  <a:srgbClr val="FF0000"/>
                </a:solidFill>
                <a:cs typeface="Arial" pitchFamily="34" charset="0"/>
              </a:rPr>
              <a:t>Static </a:t>
            </a:r>
            <a:r>
              <a:rPr lang="en-US" altLang="en-US" sz="2800" b="1" dirty="0" smtClean="0">
                <a:solidFill>
                  <a:srgbClr val="FF0000"/>
                </a:solidFill>
                <a:cs typeface="Arial" pitchFamily="34" charset="0"/>
              </a:rPr>
              <a:t>linking</a:t>
            </a:r>
            <a:r>
              <a:rPr lang="en-US" altLang="en-US" sz="2800" dirty="0" smtClean="0">
                <a:solidFill>
                  <a:srgbClr val="FF0000"/>
                </a:solidFill>
                <a:cs typeface="Arial" pitchFamily="34" charset="0"/>
              </a:rPr>
              <a:t> at </a:t>
            </a:r>
            <a:r>
              <a:rPr lang="en-US" altLang="en-US" sz="2800" b="1" dirty="0" smtClean="0">
                <a:solidFill>
                  <a:srgbClr val="FF0000"/>
                </a:solidFill>
                <a:cs typeface="Arial" pitchFamily="34" charset="0"/>
              </a:rPr>
              <a:t>link-time – </a:t>
            </a:r>
            <a:r>
              <a:rPr lang="ro-RO" altLang="en-US" sz="2800" dirty="0" smtClean="0">
                <a:solidFill>
                  <a:srgbClr val="FF0000"/>
                </a:solidFill>
                <a:cs typeface="Arial" pitchFamily="34" charset="0"/>
              </a:rPr>
              <a:t>nasm</a:t>
            </a:r>
            <a:r>
              <a:rPr lang="en-US" altLang="en-US" sz="2800" dirty="0" smtClean="0">
                <a:solidFill>
                  <a:srgbClr val="FF0000"/>
                </a:solidFill>
                <a:cs typeface="Arial" pitchFamily="34" charset="0"/>
              </a:rPr>
              <a:t> requirements</a:t>
            </a:r>
            <a:endParaRPr lang="ro-RO" altLang="en-US" sz="2400" u="sng" dirty="0" smtClean="0">
              <a:cs typeface="Arial" pitchFamily="34" charset="0"/>
            </a:endParaRPr>
          </a:p>
          <a:p>
            <a:pPr marL="911225" lvl="1" indent="-390525" eaLnBrk="1" hangingPunct="1">
              <a:buFont typeface="Arial" pitchFamily="34" charset="0"/>
              <a:buChar char="•"/>
            </a:pPr>
            <a:r>
              <a:rPr lang="en-US" altLang="en-US" sz="2000" u="sng" dirty="0" smtClean="0">
                <a:cs typeface="Arial" pitchFamily="34" charset="0"/>
              </a:rPr>
              <a:t>Resources are shared based on a mutual agreement</a:t>
            </a:r>
          </a:p>
          <a:p>
            <a:pPr marL="911225" lvl="1" indent="-390525" eaLnBrk="1" hangingPunct="1">
              <a:buFont typeface="Arial" pitchFamily="34" charset="0"/>
              <a:buChar char="•"/>
            </a:pPr>
            <a:r>
              <a:rPr lang="en-US" altLang="en-US" sz="2000" i="1" dirty="0" smtClean="0">
                <a:cs typeface="Arial" pitchFamily="34" charset="0"/>
              </a:rPr>
              <a:t>Export</a:t>
            </a:r>
            <a:r>
              <a:rPr lang="en-US" altLang="en-US" sz="2000" dirty="0" smtClean="0">
                <a:cs typeface="Arial" pitchFamily="34" charset="0"/>
              </a:rPr>
              <a:t>  through </a:t>
            </a:r>
            <a:r>
              <a:rPr lang="ro-RO" altLang="en-US" sz="2000" b="1" dirty="0" smtClean="0">
                <a:cs typeface="Arial" pitchFamily="34" charset="0"/>
              </a:rPr>
              <a:t>global</a:t>
            </a:r>
            <a:r>
              <a:rPr lang="ro-RO" altLang="en-US" sz="2000" dirty="0" smtClean="0">
                <a:cs typeface="Arial" pitchFamily="34" charset="0"/>
              </a:rPr>
              <a:t> </a:t>
            </a:r>
            <a:r>
              <a:rPr lang="en-US" altLang="en-US" sz="2000" dirty="0" smtClean="0">
                <a:cs typeface="Arial" pitchFamily="34" charset="0"/>
              </a:rPr>
              <a:t>name1</a:t>
            </a:r>
            <a:r>
              <a:rPr lang="ro-RO" altLang="en-US" sz="2000" dirty="0" smtClean="0">
                <a:cs typeface="Arial" pitchFamily="34" charset="0"/>
              </a:rPr>
              <a:t>, n</a:t>
            </a:r>
            <a:r>
              <a:rPr lang="en-US" altLang="en-US" sz="2000" dirty="0" smtClean="0">
                <a:cs typeface="Arial" pitchFamily="34" charset="0"/>
              </a:rPr>
              <a:t>a</a:t>
            </a:r>
            <a:r>
              <a:rPr lang="ro-RO" altLang="en-US" sz="2000" dirty="0" smtClean="0">
                <a:cs typeface="Arial" pitchFamily="34" charset="0"/>
              </a:rPr>
              <a:t>me2, ...</a:t>
            </a:r>
          </a:p>
          <a:p>
            <a:pPr marL="1433513" lvl="2" indent="-390525" eaLnBrk="1" hangingPunct="1">
              <a:buFont typeface="Arial" pitchFamily="34" charset="0"/>
              <a:buChar char="•"/>
            </a:pPr>
            <a:r>
              <a:rPr lang="en-US" altLang="en-US" sz="1800" dirty="0" smtClean="0">
                <a:cs typeface="Arial" pitchFamily="34" charset="0"/>
              </a:rPr>
              <a:t>It makes the resources available to </a:t>
            </a:r>
            <a:r>
              <a:rPr lang="en-US" altLang="en-US" sz="1800" u="sng" dirty="0" smtClean="0">
                <a:cs typeface="Arial" pitchFamily="34" charset="0"/>
              </a:rPr>
              <a:t>any</a:t>
            </a:r>
            <a:r>
              <a:rPr lang="en-US" altLang="en-US" sz="1800" dirty="0" smtClean="0">
                <a:cs typeface="Arial" pitchFamily="34" charset="0"/>
              </a:rPr>
              <a:t> interested file</a:t>
            </a:r>
            <a:endParaRPr lang="en-US" altLang="en-US" sz="1800" u="sng" dirty="0" smtClean="0">
              <a:cs typeface="Arial" pitchFamily="34" charset="0"/>
            </a:endParaRPr>
          </a:p>
          <a:p>
            <a:pPr marL="911225" lvl="1" indent="-390525" eaLnBrk="1" hangingPunct="1">
              <a:buFont typeface="Arial" pitchFamily="34" charset="0"/>
              <a:buChar char="•"/>
            </a:pPr>
            <a:r>
              <a:rPr lang="en-US" altLang="en-US" sz="2000" i="1" dirty="0" smtClean="0">
                <a:cs typeface="Arial" pitchFamily="34" charset="0"/>
              </a:rPr>
              <a:t>Import</a:t>
            </a:r>
            <a:r>
              <a:rPr lang="en-US" altLang="en-US" sz="2000" dirty="0" smtClean="0">
                <a:cs typeface="Arial" pitchFamily="34" charset="0"/>
              </a:rPr>
              <a:t>  through </a:t>
            </a:r>
            <a:r>
              <a:rPr lang="ro-RO" altLang="en-US" sz="2000" b="1" dirty="0" smtClean="0">
                <a:cs typeface="Arial" pitchFamily="34" charset="0"/>
              </a:rPr>
              <a:t>extern</a:t>
            </a:r>
            <a:r>
              <a:rPr lang="ro-RO" altLang="en-US" sz="2000" dirty="0" smtClean="0">
                <a:cs typeface="Arial" pitchFamily="34" charset="0"/>
              </a:rPr>
              <a:t> n</a:t>
            </a:r>
            <a:r>
              <a:rPr lang="en-US" altLang="en-US" sz="2000" dirty="0" smtClean="0">
                <a:cs typeface="Arial" pitchFamily="34" charset="0"/>
              </a:rPr>
              <a:t>a</a:t>
            </a:r>
            <a:r>
              <a:rPr lang="ro-RO" altLang="en-US" sz="2000" dirty="0" smtClean="0">
                <a:cs typeface="Arial" pitchFamily="34" charset="0"/>
              </a:rPr>
              <a:t>me1, n</a:t>
            </a:r>
            <a:r>
              <a:rPr lang="en-US" altLang="en-US" sz="2000" dirty="0" smtClean="0">
                <a:cs typeface="Arial" pitchFamily="34" charset="0"/>
              </a:rPr>
              <a:t>a</a:t>
            </a:r>
            <a:r>
              <a:rPr lang="ro-RO" altLang="en-US" sz="2000" dirty="0" smtClean="0">
                <a:cs typeface="Arial" pitchFamily="34" charset="0"/>
              </a:rPr>
              <a:t>me2, ...</a:t>
            </a:r>
          </a:p>
          <a:p>
            <a:pPr marL="1433513" lvl="2" indent="-390525" eaLnBrk="1" hangingPunct="1">
              <a:buFont typeface="Arial" pitchFamily="34" charset="0"/>
              <a:buChar char="•"/>
            </a:pPr>
            <a:r>
              <a:rPr lang="en-US" altLang="en-US" sz="1800" dirty="0" smtClean="0">
                <a:cs typeface="Arial" pitchFamily="34" charset="0"/>
              </a:rPr>
              <a:t>Request access, </a:t>
            </a:r>
            <a:r>
              <a:rPr lang="en-US" altLang="en-US" sz="1800" u="sng" dirty="0" smtClean="0">
                <a:cs typeface="Arial" pitchFamily="34" charset="0"/>
              </a:rPr>
              <a:t>no matter from which file</a:t>
            </a:r>
            <a:r>
              <a:rPr lang="en-US" altLang="en-US" sz="1800" dirty="0" smtClean="0">
                <a:cs typeface="Arial" pitchFamily="34" charset="0"/>
              </a:rPr>
              <a:t> the source is provided</a:t>
            </a:r>
          </a:p>
          <a:p>
            <a:pPr marL="911225" lvl="1" indent="-390525" eaLnBrk="1" hangingPunct="1">
              <a:buFont typeface="Arial" pitchFamily="34" charset="0"/>
              <a:buChar char="•"/>
            </a:pPr>
            <a:r>
              <a:rPr lang="en-US" altLang="en-US" sz="1800" dirty="0" smtClean="0">
                <a:cs typeface="Arial" pitchFamily="34" charset="0"/>
              </a:rPr>
              <a:t>Request without availability = error!</a:t>
            </a:r>
          </a:p>
          <a:p>
            <a:pPr marL="1433513" lvl="2" indent="-390525" eaLnBrk="1" hangingPunct="1">
              <a:buFont typeface="Arial" pitchFamily="34" charset="0"/>
              <a:buChar char="•"/>
            </a:pPr>
            <a:r>
              <a:rPr lang="en-US" altLang="en-US" sz="1600" dirty="0" smtClean="0">
                <a:cs typeface="Arial" pitchFamily="34" charset="0"/>
              </a:rPr>
              <a:t>Only resources that are exported somewhere can be imported</a:t>
            </a:r>
          </a:p>
          <a:p>
            <a:pPr marL="911225" lvl="1" indent="-390525" eaLnBrk="1" hangingPunct="1">
              <a:buFont typeface="Arial" pitchFamily="34" charset="0"/>
              <a:buChar char="•"/>
            </a:pPr>
            <a:r>
              <a:rPr lang="en-US" altLang="en-US" sz="2000" dirty="0" smtClean="0">
                <a:cs typeface="Arial" pitchFamily="34" charset="0"/>
              </a:rPr>
              <a:t>Availability without request is allowed. Why?</a:t>
            </a:r>
          </a:p>
          <a:p>
            <a:pPr marL="1433513" lvl="2" indent="-390525" eaLnBrk="1" hangingPunct="1">
              <a:buFont typeface="Arial" pitchFamily="34" charset="0"/>
              <a:buChar char="•"/>
            </a:pPr>
            <a:r>
              <a:rPr lang="en-US" altLang="en-US" sz="1600" dirty="0" smtClean="0">
                <a:cs typeface="Arial" pitchFamily="34" charset="0"/>
              </a:rPr>
              <a:t>Answer</a:t>
            </a:r>
            <a:r>
              <a:rPr lang="ro-RO" altLang="en-US" sz="1600" dirty="0" smtClean="0">
                <a:cs typeface="Arial" pitchFamily="34" charset="0"/>
              </a:rPr>
              <a:t>: </a:t>
            </a:r>
            <a:r>
              <a:rPr lang="en-US" altLang="en-US" sz="1600" dirty="0" smtClean="0">
                <a:cs typeface="Arial" pitchFamily="34" charset="0"/>
              </a:rPr>
              <a:t>even if none of the program’s modules does not request/use a resource, it may be used in a future version or by a different program</a:t>
            </a:r>
          </a:p>
          <a:p>
            <a:pPr marL="911225" lvl="1" indent="-390525" eaLnBrk="1" hangingPunct="1">
              <a:buFont typeface="Arial" pitchFamily="34" charset="0"/>
              <a:buChar char="•"/>
            </a:pPr>
            <a:r>
              <a:rPr lang="en-US" altLang="en-US" sz="2000" u="sng" dirty="0" smtClean="0">
                <a:cs typeface="Arial" pitchFamily="34" charset="0"/>
              </a:rPr>
              <a:t>High level programming languages also offer syntactical constructions with an equivalent purpose!</a:t>
            </a:r>
          </a:p>
          <a:p>
            <a:pPr marL="1433513" lvl="2" indent="-390525" eaLnBrk="1" hangingPunct="1">
              <a:buFont typeface="Arial" pitchFamily="34" charset="0"/>
              <a:buChar char="•"/>
            </a:pPr>
            <a:r>
              <a:rPr lang="en-US" altLang="en-US" sz="1600" dirty="0" smtClean="0">
                <a:cs typeface="Arial" pitchFamily="34" charset="0"/>
              </a:rPr>
              <a:t>Example</a:t>
            </a:r>
            <a:r>
              <a:rPr lang="ro-RO" altLang="en-US" sz="1600" dirty="0" smtClean="0">
                <a:cs typeface="Arial" pitchFamily="34" charset="0"/>
              </a:rPr>
              <a:t>: </a:t>
            </a:r>
            <a:r>
              <a:rPr lang="en-US" altLang="en-US" sz="1600" dirty="0" smtClean="0">
                <a:cs typeface="Arial" pitchFamily="34" charset="0"/>
              </a:rPr>
              <a:t>in</a:t>
            </a:r>
            <a:r>
              <a:rPr lang="ro-RO" altLang="en-US" sz="1600" dirty="0" smtClean="0">
                <a:cs typeface="Arial" pitchFamily="34" charset="0"/>
              </a:rPr>
              <a:t> C </a:t>
            </a:r>
          </a:p>
          <a:p>
            <a:pPr marL="1954213" lvl="3" indent="-390525" eaLnBrk="1" hangingPunct="1">
              <a:buFont typeface="Arial" pitchFamily="34" charset="0"/>
              <a:buChar char="•"/>
            </a:pPr>
            <a:r>
              <a:rPr lang="en-US" altLang="en-US" sz="1600" dirty="0" smtClean="0">
                <a:cs typeface="Arial" pitchFamily="34" charset="0"/>
              </a:rPr>
              <a:t>Availability is automatic/implicit, however access may be restricted by using the keyword </a:t>
            </a:r>
            <a:r>
              <a:rPr lang="en-US" altLang="en-US" sz="1600" b="1" dirty="0" smtClean="0">
                <a:cs typeface="Arial" pitchFamily="34" charset="0"/>
              </a:rPr>
              <a:t>static</a:t>
            </a:r>
            <a:endParaRPr lang="en-US" altLang="en-US" sz="1600" dirty="0" smtClean="0">
              <a:cs typeface="Arial" pitchFamily="34" charset="0"/>
            </a:endParaRPr>
          </a:p>
          <a:p>
            <a:pPr marL="1954213" lvl="3" indent="-390525" eaLnBrk="1" hangingPunct="1">
              <a:buFont typeface="Arial" pitchFamily="34" charset="0"/>
              <a:buChar char="•"/>
            </a:pPr>
            <a:r>
              <a:rPr lang="en-US" altLang="en-US" sz="1600" dirty="0" smtClean="0">
                <a:cs typeface="Arial" pitchFamily="34" charset="0"/>
              </a:rPr>
              <a:t>Access request is (also) done through the keyword </a:t>
            </a:r>
            <a:r>
              <a:rPr lang="ro-RO" altLang="en-US" sz="1600" b="1" dirty="0" smtClean="0">
                <a:cs typeface="Arial" pitchFamily="34" charset="0"/>
              </a:rPr>
              <a:t>extern</a:t>
            </a:r>
          </a:p>
          <a:p>
            <a:pPr marL="1433513" lvl="2" indent="-390525" eaLnBrk="1" hangingPunct="1">
              <a:buFont typeface="Arial" pitchFamily="34" charset="0"/>
              <a:buChar char="•"/>
            </a:pPr>
            <a:endParaRPr lang="ro-RO" altLang="en-US" sz="1800" i="1" dirty="0" smtClean="0">
              <a:cs typeface="Arial" pitchFamily="34" charset="0"/>
            </a:endParaRPr>
          </a:p>
        </p:txBody>
      </p:sp>
      <p:sp>
        <p:nvSpPr>
          <p:cNvPr id="18435"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en-US" altLang="en-US" sz="3600" dirty="0" smtClean="0">
                <a:cs typeface="Arial" pitchFamily="34" charset="0"/>
              </a:rPr>
              <a:t>Techniques and tools</a:t>
            </a:r>
          </a:p>
        </p:txBody>
      </p:sp>
      <p:sp>
        <p:nvSpPr>
          <p:cNvPr id="18436"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8437"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8438"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pPr eaLnBrk="1" hangingPunct="1"/>
            <a:endParaRPr lang="en-US"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Placeholder 2"/>
          <p:cNvSpPr>
            <a:spLocks noGrp="1"/>
          </p:cNvSpPr>
          <p:nvPr>
            <p:ph type="body" sz="quarter" idx="12"/>
          </p:nvPr>
        </p:nvSpPr>
        <p:spPr bwMode="auto">
          <a:xfrm>
            <a:off x="434975" y="1338263"/>
            <a:ext cx="9299575" cy="1379537"/>
          </a:xfrm>
          <a:noFill/>
          <a:ln>
            <a:miter lim="800000"/>
            <a:headEnd/>
            <a:tailEnd/>
          </a:ln>
        </p:spPr>
        <p:txBody>
          <a:bodyPr wrap="square" numCol="1" anchor="t" anchorCtr="0" compatLnSpc="1">
            <a:prstTxWarp prst="textNoShape">
              <a:avLst/>
            </a:prstTxWarp>
          </a:bodyPr>
          <a:lstStyle/>
          <a:p>
            <a:pPr eaLnBrk="1" hangingPunct="1">
              <a:buFont typeface="Arial" pitchFamily="34" charset="0"/>
              <a:buChar char="•"/>
            </a:pPr>
            <a:r>
              <a:rPr lang="en-US" altLang="en-US" sz="2800" smtClean="0">
                <a:solidFill>
                  <a:srgbClr val="FF0000"/>
                </a:solidFill>
                <a:cs typeface="Arial" pitchFamily="34" charset="0"/>
              </a:rPr>
              <a:t>Static </a:t>
            </a:r>
            <a:r>
              <a:rPr lang="en-US" altLang="en-US" sz="2800" b="1" smtClean="0">
                <a:solidFill>
                  <a:srgbClr val="FF0000"/>
                </a:solidFill>
                <a:cs typeface="Arial" pitchFamily="34" charset="0"/>
              </a:rPr>
              <a:t>linking</a:t>
            </a:r>
            <a:r>
              <a:rPr lang="en-US" altLang="en-US" sz="2800" smtClean="0">
                <a:solidFill>
                  <a:srgbClr val="FF0000"/>
                </a:solidFill>
                <a:cs typeface="Arial" pitchFamily="34" charset="0"/>
              </a:rPr>
              <a:t> at </a:t>
            </a:r>
            <a:r>
              <a:rPr lang="en-US" altLang="en-US" sz="2800" b="1" smtClean="0">
                <a:solidFill>
                  <a:srgbClr val="FF0000"/>
                </a:solidFill>
                <a:cs typeface="Arial" pitchFamily="34" charset="0"/>
              </a:rPr>
              <a:t>link-time – </a:t>
            </a:r>
            <a:r>
              <a:rPr lang="ro-RO" altLang="en-US" sz="2800" smtClean="0">
                <a:solidFill>
                  <a:srgbClr val="FF0000"/>
                </a:solidFill>
                <a:cs typeface="Arial" pitchFamily="34" charset="0"/>
              </a:rPr>
              <a:t>nasm</a:t>
            </a:r>
            <a:r>
              <a:rPr lang="en-US" altLang="en-US" sz="2800" smtClean="0">
                <a:solidFill>
                  <a:srgbClr val="FF0000"/>
                </a:solidFill>
                <a:cs typeface="Arial" pitchFamily="34" charset="0"/>
              </a:rPr>
              <a:t> requirements</a:t>
            </a:r>
            <a:endParaRPr lang="ro-RO" altLang="en-US" sz="2400" u="sng" smtClean="0">
              <a:cs typeface="Arial" pitchFamily="34" charset="0"/>
            </a:endParaRPr>
          </a:p>
          <a:p>
            <a:pPr marL="911225" lvl="1" indent="-390525" eaLnBrk="1" hangingPunct="1">
              <a:buFont typeface="Arial" pitchFamily="34" charset="0"/>
              <a:buChar char="•"/>
            </a:pPr>
            <a:r>
              <a:rPr lang="en-US" altLang="en-US" sz="2400" smtClean="0">
                <a:cs typeface="Arial" pitchFamily="34" charset="0"/>
              </a:rPr>
              <a:t>Practical example for g</a:t>
            </a:r>
            <a:r>
              <a:rPr lang="ro-RO" altLang="en-US" sz="2400" smtClean="0">
                <a:cs typeface="Arial" pitchFamily="34" charset="0"/>
              </a:rPr>
              <a:t>lobal </a:t>
            </a:r>
            <a:r>
              <a:rPr lang="en-US" altLang="en-US" sz="2400" smtClean="0">
                <a:cs typeface="Arial" pitchFamily="34" charset="0"/>
              </a:rPr>
              <a:t>and</a:t>
            </a:r>
            <a:r>
              <a:rPr lang="ro-RO" altLang="en-US" sz="2400" smtClean="0">
                <a:cs typeface="Arial" pitchFamily="34" charset="0"/>
              </a:rPr>
              <a:t> extern</a:t>
            </a:r>
            <a:r>
              <a:rPr lang="en-US" altLang="en-US" sz="2400" smtClean="0">
                <a:cs typeface="Arial" pitchFamily="34" charset="0"/>
              </a:rPr>
              <a:t> directives </a:t>
            </a:r>
            <a:endParaRPr lang="ro-RO" altLang="en-US" sz="2400" smtClean="0">
              <a:cs typeface="Arial" pitchFamily="34" charset="0"/>
            </a:endParaRPr>
          </a:p>
        </p:txBody>
      </p:sp>
      <p:sp>
        <p:nvSpPr>
          <p:cNvPr id="19459"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en-US" altLang="en-US" sz="3600" dirty="0" smtClean="0">
                <a:cs typeface="Arial" pitchFamily="34" charset="0"/>
              </a:rPr>
              <a:t>Techniques and tools</a:t>
            </a:r>
          </a:p>
        </p:txBody>
      </p:sp>
      <p:sp>
        <p:nvSpPr>
          <p:cNvPr id="19460"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9461"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9462"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pPr eaLnBrk="1" hangingPunct="1"/>
            <a:endParaRPr lang="en-US" altLang="en-US"/>
          </a:p>
        </p:txBody>
      </p:sp>
      <p:sp>
        <p:nvSpPr>
          <p:cNvPr id="6" name="TextBox 5"/>
          <p:cNvSpPr txBox="1"/>
          <p:nvPr/>
        </p:nvSpPr>
        <p:spPr>
          <a:xfrm>
            <a:off x="1395413" y="2351088"/>
            <a:ext cx="2987675" cy="4400550"/>
          </a:xfrm>
          <a:prstGeom prst="rect">
            <a:avLst/>
          </a:prstGeom>
          <a:noFill/>
        </p:spPr>
        <p:txBody>
          <a:bodyPr>
            <a:spAutoFit/>
          </a:bodyPr>
          <a:lstStyle/>
          <a:p>
            <a:pPr eaLnBrk="1" hangingPunct="1">
              <a:defRPr/>
            </a:pPr>
            <a:r>
              <a:rPr lang="ro-RO" sz="2800" b="1" dirty="0"/>
              <a:t>; F</a:t>
            </a:r>
            <a:r>
              <a:rPr lang="en-US" sz="2800" b="1" dirty="0"/>
              <a:t>ILE</a:t>
            </a:r>
            <a:r>
              <a:rPr lang="ro-RO" sz="2800" b="1" dirty="0"/>
              <a:t>1.ASM</a:t>
            </a:r>
            <a:endParaRPr lang="ro-RO" b="1" dirty="0"/>
          </a:p>
          <a:p>
            <a:pPr eaLnBrk="1" hangingPunct="1">
              <a:defRPr/>
            </a:pPr>
            <a:r>
              <a:rPr lang="ro-RO" b="1" dirty="0"/>
              <a:t>global</a:t>
            </a:r>
            <a:r>
              <a:rPr lang="ro-RO" dirty="0"/>
              <a:t> </a:t>
            </a:r>
            <a:r>
              <a:rPr lang="ro-RO" dirty="0">
                <a:solidFill>
                  <a:schemeClr val="bg2">
                    <a:lumMod val="25000"/>
                  </a:schemeClr>
                </a:solidFill>
              </a:rPr>
              <a:t>Var1</a:t>
            </a:r>
            <a:r>
              <a:rPr lang="ro-RO" dirty="0"/>
              <a:t>, </a:t>
            </a:r>
            <a:r>
              <a:rPr lang="ro-RO" dirty="0">
                <a:solidFill>
                  <a:schemeClr val="bg2">
                    <a:lumMod val="25000"/>
                  </a:schemeClr>
                </a:solidFill>
              </a:rPr>
              <a:t>Subr</a:t>
            </a:r>
            <a:r>
              <a:rPr lang="en-US" dirty="0" err="1">
                <a:solidFill>
                  <a:schemeClr val="bg2">
                    <a:lumMod val="25000"/>
                  </a:schemeClr>
                </a:solidFill>
              </a:rPr>
              <a:t>outine</a:t>
            </a:r>
            <a:r>
              <a:rPr lang="ro-RO" dirty="0">
                <a:solidFill>
                  <a:schemeClr val="bg2">
                    <a:lumMod val="25000"/>
                  </a:schemeClr>
                </a:solidFill>
              </a:rPr>
              <a:t>2</a:t>
            </a:r>
          </a:p>
          <a:p>
            <a:pPr eaLnBrk="1" hangingPunct="1">
              <a:defRPr/>
            </a:pPr>
            <a:r>
              <a:rPr lang="ro-RO" b="1" dirty="0"/>
              <a:t>extern</a:t>
            </a:r>
            <a:r>
              <a:rPr lang="ro-RO" dirty="0"/>
              <a:t> </a:t>
            </a:r>
            <a:r>
              <a:rPr lang="ro-RO" dirty="0">
                <a:solidFill>
                  <a:schemeClr val="accent1">
                    <a:lumMod val="75000"/>
                  </a:schemeClr>
                </a:solidFill>
              </a:rPr>
              <a:t>Var3</a:t>
            </a:r>
            <a:r>
              <a:rPr lang="ro-RO" dirty="0"/>
              <a:t>, </a:t>
            </a:r>
            <a:r>
              <a:rPr lang="ro-RO" dirty="0">
                <a:solidFill>
                  <a:schemeClr val="accent1">
                    <a:lumMod val="75000"/>
                  </a:schemeClr>
                </a:solidFill>
              </a:rPr>
              <a:t>Sub</a:t>
            </a:r>
            <a:r>
              <a:rPr lang="en-US" dirty="0">
                <a:solidFill>
                  <a:schemeClr val="accent1">
                    <a:lumMod val="75000"/>
                  </a:schemeClr>
                </a:solidFill>
              </a:rPr>
              <a:t>routine</a:t>
            </a:r>
            <a:r>
              <a:rPr lang="ro-RO" dirty="0">
                <a:solidFill>
                  <a:schemeClr val="accent1">
                    <a:lumMod val="75000"/>
                  </a:schemeClr>
                </a:solidFill>
              </a:rPr>
              <a:t>3</a:t>
            </a:r>
          </a:p>
          <a:p>
            <a:pPr eaLnBrk="1" hangingPunct="1">
              <a:defRPr/>
            </a:pPr>
            <a:r>
              <a:rPr lang="ro-RO" dirty="0">
                <a:solidFill>
                  <a:srgbClr val="FF0000"/>
                </a:solidFill>
              </a:rPr>
              <a:t>Subr</a:t>
            </a:r>
            <a:r>
              <a:rPr lang="en-US" dirty="0">
                <a:solidFill>
                  <a:srgbClr val="FF0000"/>
                </a:solidFill>
              </a:rPr>
              <a:t>outine</a:t>
            </a:r>
            <a:r>
              <a:rPr lang="ro-RO" dirty="0">
                <a:solidFill>
                  <a:srgbClr val="FF0000"/>
                </a:solidFill>
              </a:rPr>
              <a:t>1</a:t>
            </a:r>
            <a:r>
              <a:rPr lang="ro-RO" dirty="0"/>
              <a:t>:</a:t>
            </a:r>
          </a:p>
          <a:p>
            <a:pPr eaLnBrk="1" hangingPunct="1">
              <a:defRPr/>
            </a:pPr>
            <a:r>
              <a:rPr lang="ro-RO" dirty="0"/>
              <a:t>	.</a:t>
            </a:r>
            <a:r>
              <a:rPr lang="en-US" dirty="0"/>
              <a:t>...</a:t>
            </a:r>
          </a:p>
          <a:p>
            <a:pPr eaLnBrk="1" hangingPunct="1">
              <a:defRPr/>
            </a:pPr>
            <a:r>
              <a:rPr lang="en-US" dirty="0"/>
              <a:t>	call</a:t>
            </a:r>
            <a:r>
              <a:rPr lang="ro-RO" dirty="0"/>
              <a:t>(</a:t>
            </a:r>
            <a:r>
              <a:rPr lang="en-US" dirty="0">
                <a:solidFill>
                  <a:schemeClr val="accent1">
                    <a:lumMod val="75000"/>
                  </a:schemeClr>
                </a:solidFill>
              </a:rPr>
              <a:t>Subroutine3</a:t>
            </a:r>
            <a:r>
              <a:rPr lang="ro-RO" dirty="0">
                <a:solidFill>
                  <a:schemeClr val="accent1">
                    <a:lumMod val="75000"/>
                  </a:schemeClr>
                </a:solidFill>
              </a:rPr>
              <a:t>)</a:t>
            </a:r>
            <a:endParaRPr lang="en-US" dirty="0">
              <a:solidFill>
                <a:schemeClr val="accent1">
                  <a:lumMod val="75000"/>
                </a:schemeClr>
              </a:solidFill>
            </a:endParaRPr>
          </a:p>
          <a:p>
            <a:pPr eaLnBrk="1" hangingPunct="1">
              <a:defRPr/>
            </a:pPr>
            <a:r>
              <a:rPr lang="en-US" dirty="0"/>
              <a:t>	</a:t>
            </a:r>
            <a:r>
              <a:rPr lang="ro-RO" dirty="0"/>
              <a:t>.</a:t>
            </a:r>
            <a:r>
              <a:rPr lang="en-US" dirty="0"/>
              <a:t>...</a:t>
            </a:r>
            <a:r>
              <a:rPr lang="ro-RO" dirty="0"/>
              <a:t> </a:t>
            </a:r>
            <a:r>
              <a:rPr lang="en-US" dirty="0"/>
              <a:t>	</a:t>
            </a:r>
          </a:p>
          <a:p>
            <a:pPr eaLnBrk="1" hangingPunct="1">
              <a:defRPr/>
            </a:pPr>
            <a:r>
              <a:rPr lang="en-US" dirty="0"/>
              <a:t>	operations(</a:t>
            </a:r>
            <a:r>
              <a:rPr lang="en-US" dirty="0">
                <a:solidFill>
                  <a:schemeClr val="accent1">
                    <a:lumMod val="75000"/>
                  </a:schemeClr>
                </a:solidFill>
              </a:rPr>
              <a:t>Var3</a:t>
            </a:r>
            <a:r>
              <a:rPr lang="en-US" dirty="0"/>
              <a:t>)</a:t>
            </a:r>
          </a:p>
          <a:p>
            <a:pPr eaLnBrk="1" hangingPunct="1">
              <a:defRPr/>
            </a:pPr>
            <a:r>
              <a:rPr lang="en-US" dirty="0"/>
              <a:t>	</a:t>
            </a:r>
            <a:r>
              <a:rPr lang="ro-RO" dirty="0"/>
              <a:t>.</a:t>
            </a:r>
            <a:r>
              <a:rPr lang="en-US" dirty="0"/>
              <a:t>...</a:t>
            </a:r>
          </a:p>
          <a:p>
            <a:pPr eaLnBrk="1" hangingPunct="1">
              <a:defRPr/>
            </a:pPr>
            <a:r>
              <a:rPr lang="ro-RO" dirty="0">
                <a:solidFill>
                  <a:schemeClr val="bg2">
                    <a:lumMod val="25000"/>
                  </a:schemeClr>
                </a:solidFill>
              </a:rPr>
              <a:t>Subr</a:t>
            </a:r>
            <a:r>
              <a:rPr lang="en-US" dirty="0">
                <a:solidFill>
                  <a:schemeClr val="bg2">
                    <a:lumMod val="25000"/>
                  </a:schemeClr>
                </a:solidFill>
              </a:rPr>
              <a:t>outine2</a:t>
            </a:r>
            <a:r>
              <a:rPr lang="ro-RO" dirty="0"/>
              <a:t>:</a:t>
            </a:r>
            <a:endParaRPr lang="en-US" dirty="0"/>
          </a:p>
          <a:p>
            <a:pPr eaLnBrk="1" hangingPunct="1">
              <a:defRPr/>
            </a:pPr>
            <a:r>
              <a:rPr lang="en-US" dirty="0"/>
              <a:t>	</a:t>
            </a:r>
            <a:r>
              <a:rPr lang="ro-RO" dirty="0"/>
              <a:t> .</a:t>
            </a:r>
            <a:r>
              <a:rPr lang="en-US" dirty="0"/>
              <a:t>...</a:t>
            </a:r>
            <a:endParaRPr lang="ro-RO" dirty="0"/>
          </a:p>
          <a:p>
            <a:pPr eaLnBrk="1" hangingPunct="1">
              <a:defRPr/>
            </a:pPr>
            <a:r>
              <a:rPr lang="ro-RO" dirty="0">
                <a:solidFill>
                  <a:schemeClr val="bg2">
                    <a:lumMod val="25000"/>
                  </a:schemeClr>
                </a:solidFill>
              </a:rPr>
              <a:t>Var1</a:t>
            </a:r>
            <a:r>
              <a:rPr lang="ro-RO" dirty="0"/>
              <a:t> dd ...</a:t>
            </a:r>
          </a:p>
          <a:p>
            <a:pPr eaLnBrk="1" hangingPunct="1">
              <a:defRPr/>
            </a:pPr>
            <a:r>
              <a:rPr lang="ro-RO" dirty="0">
                <a:solidFill>
                  <a:srgbClr val="FF0000"/>
                </a:solidFill>
              </a:rPr>
              <a:t>Var2</a:t>
            </a:r>
            <a:r>
              <a:rPr lang="ro-RO" dirty="0"/>
              <a:t> db </a:t>
            </a:r>
            <a:r>
              <a:rPr lang="en-US" dirty="0"/>
              <a:t>…</a:t>
            </a:r>
          </a:p>
        </p:txBody>
      </p:sp>
      <p:sp>
        <p:nvSpPr>
          <p:cNvPr id="9" name="TextBox 8"/>
          <p:cNvSpPr txBox="1"/>
          <p:nvPr/>
        </p:nvSpPr>
        <p:spPr>
          <a:xfrm>
            <a:off x="6026150" y="2351088"/>
            <a:ext cx="2987675" cy="4402137"/>
          </a:xfrm>
          <a:prstGeom prst="rect">
            <a:avLst/>
          </a:prstGeom>
          <a:noFill/>
        </p:spPr>
        <p:txBody>
          <a:bodyPr>
            <a:spAutoFit/>
          </a:bodyPr>
          <a:lstStyle/>
          <a:p>
            <a:pPr eaLnBrk="1" hangingPunct="1">
              <a:defRPr/>
            </a:pPr>
            <a:r>
              <a:rPr lang="ro-RO" sz="2800" b="1" dirty="0"/>
              <a:t>; FI</a:t>
            </a:r>
            <a:r>
              <a:rPr lang="en-US" sz="2800" b="1" dirty="0"/>
              <a:t>LE</a:t>
            </a:r>
            <a:r>
              <a:rPr lang="ro-RO" sz="2800" b="1" dirty="0"/>
              <a:t>2.ASM</a:t>
            </a:r>
            <a:endParaRPr lang="ro-RO" b="1" dirty="0"/>
          </a:p>
          <a:p>
            <a:pPr eaLnBrk="1" hangingPunct="1">
              <a:defRPr/>
            </a:pPr>
            <a:r>
              <a:rPr lang="ro-RO" b="1" dirty="0"/>
              <a:t>extern</a:t>
            </a:r>
            <a:r>
              <a:rPr lang="ro-RO" dirty="0">
                <a:solidFill>
                  <a:schemeClr val="bg2">
                    <a:lumMod val="25000"/>
                  </a:schemeClr>
                </a:solidFill>
              </a:rPr>
              <a:t> </a:t>
            </a:r>
            <a:r>
              <a:rPr lang="ro-RO" dirty="0">
                <a:solidFill>
                  <a:schemeClr val="accent1">
                    <a:lumMod val="75000"/>
                  </a:schemeClr>
                </a:solidFill>
              </a:rPr>
              <a:t>Var1</a:t>
            </a:r>
            <a:r>
              <a:rPr lang="ro-RO" dirty="0"/>
              <a:t>, </a:t>
            </a:r>
            <a:r>
              <a:rPr lang="ro-RO" dirty="0">
                <a:solidFill>
                  <a:schemeClr val="accent1">
                    <a:lumMod val="75000"/>
                  </a:schemeClr>
                </a:solidFill>
              </a:rPr>
              <a:t>Sub</a:t>
            </a:r>
            <a:r>
              <a:rPr lang="en-US" dirty="0">
                <a:solidFill>
                  <a:schemeClr val="accent1">
                    <a:lumMod val="75000"/>
                  </a:schemeClr>
                </a:solidFill>
              </a:rPr>
              <a:t>routine</a:t>
            </a:r>
            <a:r>
              <a:rPr lang="ro-RO" dirty="0">
                <a:solidFill>
                  <a:schemeClr val="accent1">
                    <a:lumMod val="75000"/>
                  </a:schemeClr>
                </a:solidFill>
              </a:rPr>
              <a:t>2</a:t>
            </a:r>
            <a:endParaRPr lang="ro-RO" b="1" dirty="0"/>
          </a:p>
          <a:p>
            <a:pPr eaLnBrk="1" hangingPunct="1">
              <a:defRPr/>
            </a:pPr>
            <a:r>
              <a:rPr lang="ro-RO" b="1" dirty="0"/>
              <a:t>global</a:t>
            </a:r>
            <a:r>
              <a:rPr lang="ro-RO" dirty="0"/>
              <a:t> </a:t>
            </a:r>
            <a:r>
              <a:rPr lang="ro-RO" dirty="0">
                <a:solidFill>
                  <a:schemeClr val="bg2">
                    <a:lumMod val="25000"/>
                  </a:schemeClr>
                </a:solidFill>
              </a:rPr>
              <a:t>Sub</a:t>
            </a:r>
            <a:r>
              <a:rPr lang="en-US" dirty="0">
                <a:solidFill>
                  <a:schemeClr val="bg2">
                    <a:lumMod val="25000"/>
                  </a:schemeClr>
                </a:solidFill>
              </a:rPr>
              <a:t>routine</a:t>
            </a:r>
            <a:r>
              <a:rPr lang="ro-RO" dirty="0">
                <a:solidFill>
                  <a:schemeClr val="bg2">
                    <a:lumMod val="25000"/>
                  </a:schemeClr>
                </a:solidFill>
              </a:rPr>
              <a:t>3</a:t>
            </a:r>
            <a:r>
              <a:rPr lang="ro-RO" dirty="0"/>
              <a:t>, </a:t>
            </a:r>
            <a:r>
              <a:rPr lang="ro-RO" dirty="0">
                <a:solidFill>
                  <a:schemeClr val="bg2">
                    <a:lumMod val="25000"/>
                  </a:schemeClr>
                </a:solidFill>
              </a:rPr>
              <a:t>Var3</a:t>
            </a:r>
          </a:p>
          <a:p>
            <a:pPr eaLnBrk="1" hangingPunct="1">
              <a:defRPr/>
            </a:pPr>
            <a:r>
              <a:rPr lang="ro-RO" dirty="0"/>
              <a:t>Subr</a:t>
            </a:r>
            <a:r>
              <a:rPr lang="en-US" dirty="0"/>
              <a:t>outine3</a:t>
            </a:r>
            <a:r>
              <a:rPr lang="ro-RO" dirty="0"/>
              <a:t>:</a:t>
            </a:r>
          </a:p>
          <a:p>
            <a:pPr eaLnBrk="1" hangingPunct="1">
              <a:defRPr/>
            </a:pPr>
            <a:r>
              <a:rPr lang="ro-RO" dirty="0"/>
              <a:t>	.</a:t>
            </a:r>
            <a:r>
              <a:rPr lang="en-US" dirty="0"/>
              <a:t>...</a:t>
            </a:r>
          </a:p>
          <a:p>
            <a:pPr eaLnBrk="1" hangingPunct="1">
              <a:defRPr/>
            </a:pPr>
            <a:r>
              <a:rPr lang="en-US" dirty="0"/>
              <a:t>	call</a:t>
            </a:r>
            <a:r>
              <a:rPr lang="ro-RO" dirty="0"/>
              <a:t>(</a:t>
            </a:r>
            <a:r>
              <a:rPr lang="en-US" dirty="0">
                <a:solidFill>
                  <a:schemeClr val="accent1">
                    <a:lumMod val="75000"/>
                  </a:schemeClr>
                </a:solidFill>
              </a:rPr>
              <a:t>Subroutine2</a:t>
            </a:r>
            <a:r>
              <a:rPr lang="ro-RO" dirty="0">
                <a:solidFill>
                  <a:schemeClr val="accent1">
                    <a:lumMod val="75000"/>
                  </a:schemeClr>
                </a:solidFill>
              </a:rPr>
              <a:t>)</a:t>
            </a:r>
            <a:endParaRPr lang="en-US" dirty="0">
              <a:solidFill>
                <a:schemeClr val="accent1">
                  <a:lumMod val="75000"/>
                </a:schemeClr>
              </a:solidFill>
            </a:endParaRPr>
          </a:p>
          <a:p>
            <a:pPr eaLnBrk="1" hangingPunct="1">
              <a:defRPr/>
            </a:pPr>
            <a:r>
              <a:rPr lang="en-US" dirty="0"/>
              <a:t>	</a:t>
            </a:r>
            <a:r>
              <a:rPr lang="ro-RO" dirty="0"/>
              <a:t>.</a:t>
            </a:r>
            <a:r>
              <a:rPr lang="en-US" dirty="0"/>
              <a:t>...</a:t>
            </a:r>
            <a:r>
              <a:rPr lang="ro-RO" dirty="0"/>
              <a:t> </a:t>
            </a:r>
            <a:r>
              <a:rPr lang="en-US" dirty="0"/>
              <a:t>	</a:t>
            </a:r>
          </a:p>
          <a:p>
            <a:pPr eaLnBrk="1" hangingPunct="1">
              <a:defRPr/>
            </a:pPr>
            <a:r>
              <a:rPr lang="en-US" dirty="0"/>
              <a:t>	operations (</a:t>
            </a:r>
            <a:r>
              <a:rPr lang="en-US" dirty="0">
                <a:solidFill>
                  <a:schemeClr val="accent1">
                    <a:lumMod val="75000"/>
                  </a:schemeClr>
                </a:solidFill>
              </a:rPr>
              <a:t>Var1</a:t>
            </a:r>
            <a:r>
              <a:rPr lang="en-US" dirty="0"/>
              <a:t>)</a:t>
            </a:r>
          </a:p>
          <a:p>
            <a:pPr eaLnBrk="1" hangingPunct="1">
              <a:defRPr/>
            </a:pPr>
            <a:r>
              <a:rPr lang="en-US" dirty="0"/>
              <a:t>	</a:t>
            </a:r>
            <a:r>
              <a:rPr lang="ro-RO" dirty="0"/>
              <a:t>.</a:t>
            </a:r>
            <a:r>
              <a:rPr lang="en-US" dirty="0"/>
              <a:t>...</a:t>
            </a:r>
          </a:p>
          <a:p>
            <a:pPr eaLnBrk="1" hangingPunct="1">
              <a:defRPr/>
            </a:pPr>
            <a:r>
              <a:rPr lang="en-US" dirty="0">
                <a:solidFill>
                  <a:srgbClr val="FF0000"/>
                </a:solidFill>
              </a:rPr>
              <a:t>Subroutine</a:t>
            </a:r>
            <a:r>
              <a:rPr lang="ro-RO" dirty="0">
                <a:solidFill>
                  <a:srgbClr val="FF0000"/>
                </a:solidFill>
              </a:rPr>
              <a:t>1</a:t>
            </a:r>
            <a:r>
              <a:rPr lang="en-US" dirty="0"/>
              <a:t>:</a:t>
            </a:r>
          </a:p>
          <a:p>
            <a:pPr eaLnBrk="1" hangingPunct="1">
              <a:defRPr/>
            </a:pPr>
            <a:r>
              <a:rPr lang="en-US" dirty="0"/>
              <a:t>	</a:t>
            </a:r>
            <a:r>
              <a:rPr lang="ro-RO" dirty="0"/>
              <a:t> .</a:t>
            </a:r>
            <a:r>
              <a:rPr lang="en-US" dirty="0"/>
              <a:t>...</a:t>
            </a:r>
            <a:endParaRPr lang="ro-RO" dirty="0"/>
          </a:p>
          <a:p>
            <a:pPr eaLnBrk="1" hangingPunct="1">
              <a:defRPr/>
            </a:pPr>
            <a:r>
              <a:rPr lang="ro-RO" dirty="0">
                <a:solidFill>
                  <a:srgbClr val="FF0000"/>
                </a:solidFill>
              </a:rPr>
              <a:t>Var2</a:t>
            </a:r>
            <a:r>
              <a:rPr lang="ro-RO" dirty="0"/>
              <a:t> db </a:t>
            </a:r>
            <a:r>
              <a:rPr lang="en-US" dirty="0"/>
              <a:t>…</a:t>
            </a:r>
          </a:p>
          <a:p>
            <a:pPr eaLnBrk="1" hangingPunct="1">
              <a:defRPr/>
            </a:pPr>
            <a:r>
              <a:rPr lang="ro-RO" dirty="0">
                <a:solidFill>
                  <a:schemeClr val="bg2">
                    <a:lumMod val="25000"/>
                  </a:schemeClr>
                </a:solidFill>
              </a:rPr>
              <a:t>Var</a:t>
            </a:r>
            <a:r>
              <a:rPr lang="en-US" dirty="0">
                <a:solidFill>
                  <a:schemeClr val="bg2">
                    <a:lumMod val="25000"/>
                  </a:schemeClr>
                </a:solidFill>
              </a:rPr>
              <a:t>3</a:t>
            </a:r>
            <a:r>
              <a:rPr lang="ro-RO" dirty="0"/>
              <a:t> dd ...</a:t>
            </a:r>
          </a:p>
        </p:txBody>
      </p:sp>
      <p:cxnSp>
        <p:nvCxnSpPr>
          <p:cNvPr id="10" name="Straight Arrow Connector 9"/>
          <p:cNvCxnSpPr/>
          <p:nvPr/>
        </p:nvCxnSpPr>
        <p:spPr>
          <a:xfrm>
            <a:off x="4184650" y="3022600"/>
            <a:ext cx="1887538"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4184650" y="3316288"/>
            <a:ext cx="1841500"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Placeholder 2"/>
          <p:cNvSpPr>
            <a:spLocks noGrp="1"/>
          </p:cNvSpPr>
          <p:nvPr>
            <p:ph type="body" sz="quarter" idx="12"/>
          </p:nvPr>
        </p:nvSpPr>
        <p:spPr bwMode="auto">
          <a:xfrm>
            <a:off x="712788" y="1338263"/>
            <a:ext cx="8774112" cy="13795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 typeface="Arial" pitchFamily="34" charset="0"/>
              <a:buChar char="•"/>
              <a:defRPr/>
            </a:pPr>
            <a:r>
              <a:rPr lang="en-GB" altLang="ro-RO" sz="2757" dirty="0">
                <a:solidFill>
                  <a:srgbClr val="FF0000"/>
                </a:solidFill>
                <a:cs typeface="Arial" pitchFamily="34" charset="0"/>
              </a:rPr>
              <a:t>Static linking at </a:t>
            </a:r>
            <a:r>
              <a:rPr lang="ro-RO" altLang="ro-RO" sz="2757" b="1" dirty="0">
                <a:solidFill>
                  <a:srgbClr val="FF0000"/>
                </a:solidFill>
                <a:cs typeface="Arial" pitchFamily="34" charset="0"/>
              </a:rPr>
              <a:t>linkedit</a:t>
            </a:r>
            <a:r>
              <a:rPr lang="en-GB" altLang="ro-RO" sz="2757" b="1" dirty="0" err="1">
                <a:solidFill>
                  <a:srgbClr val="FF0000"/>
                </a:solidFill>
                <a:cs typeface="Arial" pitchFamily="34" charset="0"/>
              </a:rPr>
              <a:t>ing</a:t>
            </a:r>
            <a:r>
              <a:rPr lang="en-US" altLang="ro-RO" sz="2757" b="1" dirty="0">
                <a:solidFill>
                  <a:srgbClr val="FF0000"/>
                </a:solidFill>
                <a:cs typeface="Arial" pitchFamily="34" charset="0"/>
              </a:rPr>
              <a:t> – </a:t>
            </a:r>
            <a:r>
              <a:rPr lang="ro-RO" altLang="ro-RO" sz="2757" dirty="0" smtClean="0">
                <a:solidFill>
                  <a:srgbClr val="FF0000"/>
                </a:solidFill>
                <a:cs typeface="Arial" pitchFamily="34" charset="0"/>
              </a:rPr>
              <a:t>nasm</a:t>
            </a:r>
            <a:r>
              <a:rPr lang="en-US" altLang="ro-RO" sz="2757" dirty="0" smtClean="0">
                <a:solidFill>
                  <a:srgbClr val="FF0000"/>
                </a:solidFill>
                <a:cs typeface="Arial" pitchFamily="34" charset="0"/>
              </a:rPr>
              <a:t> requirements</a:t>
            </a:r>
            <a:endParaRPr lang="ro-RO" altLang="ro-RO" sz="2757" dirty="0">
              <a:solidFill>
                <a:srgbClr val="FF0000"/>
              </a:solidFill>
              <a:cs typeface="Arial" pitchFamily="34" charset="0"/>
            </a:endParaRPr>
          </a:p>
          <a:p>
            <a:pPr marL="880995" lvl="1" indent="-377569">
              <a:buFont typeface="Arial" pitchFamily="34" charset="0"/>
              <a:buChar char="•"/>
              <a:defRPr/>
            </a:pPr>
            <a:r>
              <a:rPr lang="ro-RO" altLang="ro-RO" sz="2316" dirty="0">
                <a:cs typeface="Arial" pitchFamily="34" charset="0"/>
              </a:rPr>
              <a:t>global </a:t>
            </a:r>
            <a:r>
              <a:rPr lang="en-GB" altLang="ro-RO" sz="2316" dirty="0">
                <a:cs typeface="Arial" pitchFamily="34" charset="0"/>
              </a:rPr>
              <a:t>and</a:t>
            </a:r>
            <a:r>
              <a:rPr lang="ro-RO" altLang="ro-RO" sz="2316" dirty="0">
                <a:cs typeface="Arial" pitchFamily="34" charset="0"/>
              </a:rPr>
              <a:t> extern</a:t>
            </a:r>
            <a:r>
              <a:rPr lang="en-GB" altLang="ro-RO" sz="2316" dirty="0">
                <a:cs typeface="Arial" pitchFamily="34" charset="0"/>
              </a:rPr>
              <a:t> directives used in practice</a:t>
            </a:r>
            <a:endParaRPr lang="ro-RO" altLang="ro-RO" sz="2316" dirty="0">
              <a:cs typeface="Arial" pitchFamily="34" charset="0"/>
            </a:endParaRPr>
          </a:p>
        </p:txBody>
      </p:sp>
      <p:sp>
        <p:nvSpPr>
          <p:cNvPr id="23554" name="Title 1"/>
          <p:cNvSpPr>
            <a:spLocks noGrp="1"/>
          </p:cNvSpPr>
          <p:nvPr>
            <p:ph type="title"/>
          </p:nvPr>
        </p:nvSpPr>
        <p:spPr bwMode="auto">
          <a:xfrm>
            <a:off x="709613" y="438150"/>
            <a:ext cx="7681912" cy="7223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404" tIns="44203" rIns="88404" bIns="44203" numCol="1" anchor="t" anchorCtr="0" compatLnSpc="1">
            <a:prstTxWarp prst="textNoShape">
              <a:avLst/>
            </a:prstTxWarp>
          </a:bodyPr>
          <a:lstStyle/>
          <a:p>
            <a:pPr>
              <a:defRPr/>
            </a:pPr>
            <a:r>
              <a:rPr lang="en-GB" altLang="ro-RO" sz="3529" dirty="0" smtClean="0">
                <a:cs typeface="Arial" pitchFamily="34" charset="0"/>
              </a:rPr>
              <a:t>Techniques and tools</a:t>
            </a:r>
            <a:endParaRPr lang="en-US" altLang="ro-RO" sz="3529" dirty="0">
              <a:cs typeface="Arial" pitchFamily="34" charset="0"/>
            </a:endParaRPr>
          </a:p>
        </p:txBody>
      </p:sp>
      <p:sp>
        <p:nvSpPr>
          <p:cNvPr id="23555" name="Rectangle 22"/>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3556" name="Rectangle 13"/>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3557" name="Rectangle 32"/>
          <p:cNvSpPr>
            <a:spLocks noChangeArrowheads="1"/>
          </p:cNvSpPr>
          <p:nvPr/>
        </p:nvSpPr>
        <p:spPr bwMode="auto">
          <a:xfrm>
            <a:off x="303213" y="63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6" name="TextBox 5"/>
          <p:cNvSpPr txBox="1"/>
          <p:nvPr/>
        </p:nvSpPr>
        <p:spPr>
          <a:xfrm>
            <a:off x="866776" y="2351088"/>
            <a:ext cx="3570288" cy="4790108"/>
          </a:xfrm>
          <a:prstGeom prst="rect">
            <a:avLst/>
          </a:prstGeom>
          <a:noFill/>
        </p:spPr>
        <p:txBody>
          <a:bodyPr wrap="square" lIns="88404" tIns="44203" rIns="88404" bIns="44203">
            <a:spAutoFit/>
          </a:bodyPr>
          <a:lstStyle/>
          <a:p>
            <a:pPr>
              <a:defRPr/>
            </a:pPr>
            <a:r>
              <a:rPr lang="ro-RO" sz="2757" b="1" dirty="0"/>
              <a:t>; </a:t>
            </a:r>
            <a:r>
              <a:rPr lang="ro-RO" sz="2757" b="1" dirty="0" smtClean="0"/>
              <a:t>FI</a:t>
            </a:r>
            <a:r>
              <a:rPr lang="en-US" sz="2757" b="1" dirty="0" smtClean="0"/>
              <a:t>L</a:t>
            </a:r>
            <a:r>
              <a:rPr lang="ro-RO" sz="2757" b="1" dirty="0" smtClean="0"/>
              <a:t>E1.ASM</a:t>
            </a:r>
            <a:endParaRPr lang="ro-RO" sz="2316" b="1" dirty="0"/>
          </a:p>
          <a:p>
            <a:pPr>
              <a:defRPr/>
            </a:pPr>
            <a:r>
              <a:rPr lang="ro-RO" sz="2316" b="1" dirty="0"/>
              <a:t>global</a:t>
            </a:r>
            <a:r>
              <a:rPr lang="ro-RO" sz="2316" dirty="0"/>
              <a:t> </a:t>
            </a:r>
            <a:r>
              <a:rPr lang="ro-RO" sz="2316" dirty="0">
                <a:solidFill>
                  <a:schemeClr val="bg2">
                    <a:lumMod val="25000"/>
                  </a:schemeClr>
                </a:solidFill>
              </a:rPr>
              <a:t>Var1</a:t>
            </a:r>
            <a:r>
              <a:rPr lang="ro-RO" sz="2316" dirty="0"/>
              <a:t>, </a:t>
            </a:r>
            <a:r>
              <a:rPr lang="en-US" sz="2316" dirty="0" smtClean="0"/>
              <a:t>S</a:t>
            </a:r>
            <a:r>
              <a:rPr lang="ro-RO" sz="2316" dirty="0" smtClean="0">
                <a:solidFill>
                  <a:schemeClr val="bg2">
                    <a:lumMod val="25000"/>
                  </a:schemeClr>
                </a:solidFill>
              </a:rPr>
              <a:t>ubr</a:t>
            </a:r>
            <a:r>
              <a:rPr lang="en-US" sz="2316" dirty="0" smtClean="0">
                <a:solidFill>
                  <a:schemeClr val="bg2">
                    <a:lumMod val="25000"/>
                  </a:schemeClr>
                </a:solidFill>
              </a:rPr>
              <a:t>o</a:t>
            </a:r>
            <a:r>
              <a:rPr lang="ro-RO" sz="2316" dirty="0" smtClean="0">
                <a:solidFill>
                  <a:schemeClr val="bg2">
                    <a:lumMod val="25000"/>
                  </a:schemeClr>
                </a:solidFill>
              </a:rPr>
              <a:t>utin</a:t>
            </a:r>
            <a:r>
              <a:rPr lang="en-US" sz="2316" dirty="0" smtClean="0">
                <a:solidFill>
                  <a:schemeClr val="bg2">
                    <a:lumMod val="25000"/>
                  </a:schemeClr>
                </a:solidFill>
              </a:rPr>
              <a:t>e</a:t>
            </a:r>
            <a:r>
              <a:rPr lang="ro-RO" sz="2316" dirty="0" smtClean="0">
                <a:solidFill>
                  <a:schemeClr val="bg2">
                    <a:lumMod val="25000"/>
                  </a:schemeClr>
                </a:solidFill>
              </a:rPr>
              <a:t>2</a:t>
            </a:r>
            <a:endParaRPr lang="ro-RO" sz="2316" dirty="0">
              <a:solidFill>
                <a:schemeClr val="bg2">
                  <a:lumMod val="25000"/>
                </a:schemeClr>
              </a:solidFill>
            </a:endParaRPr>
          </a:p>
          <a:p>
            <a:pPr>
              <a:defRPr/>
            </a:pPr>
            <a:r>
              <a:rPr lang="ro-RO" sz="2316" b="1" dirty="0"/>
              <a:t>extern</a:t>
            </a:r>
            <a:r>
              <a:rPr lang="ro-RO" sz="2316" dirty="0"/>
              <a:t> </a:t>
            </a:r>
            <a:r>
              <a:rPr lang="ro-RO" sz="2316" dirty="0">
                <a:solidFill>
                  <a:schemeClr val="accent1">
                    <a:lumMod val="75000"/>
                  </a:schemeClr>
                </a:solidFill>
              </a:rPr>
              <a:t>Var3</a:t>
            </a:r>
            <a:r>
              <a:rPr lang="ro-RO" sz="2316" dirty="0"/>
              <a:t>, </a:t>
            </a:r>
            <a:r>
              <a:rPr lang="ro-RO" sz="2316" dirty="0" smtClean="0">
                <a:solidFill>
                  <a:schemeClr val="accent1">
                    <a:lumMod val="75000"/>
                  </a:schemeClr>
                </a:solidFill>
              </a:rPr>
              <a:t>Subr</a:t>
            </a:r>
            <a:r>
              <a:rPr lang="en-US" sz="2316" dirty="0" smtClean="0">
                <a:solidFill>
                  <a:schemeClr val="accent1">
                    <a:lumMod val="75000"/>
                  </a:schemeClr>
                </a:solidFill>
              </a:rPr>
              <a:t>o</a:t>
            </a:r>
            <a:r>
              <a:rPr lang="ro-RO" sz="2316" dirty="0" smtClean="0">
                <a:solidFill>
                  <a:schemeClr val="accent1">
                    <a:lumMod val="75000"/>
                  </a:schemeClr>
                </a:solidFill>
              </a:rPr>
              <a:t>utin</a:t>
            </a:r>
            <a:r>
              <a:rPr lang="en-US" sz="2316" dirty="0" smtClean="0">
                <a:solidFill>
                  <a:schemeClr val="accent1">
                    <a:lumMod val="75000"/>
                  </a:schemeClr>
                </a:solidFill>
              </a:rPr>
              <a:t>e</a:t>
            </a:r>
            <a:r>
              <a:rPr lang="ro-RO" sz="2316" dirty="0" smtClean="0">
                <a:solidFill>
                  <a:schemeClr val="accent1">
                    <a:lumMod val="75000"/>
                  </a:schemeClr>
                </a:solidFill>
              </a:rPr>
              <a:t>3</a:t>
            </a:r>
            <a:endParaRPr lang="ro-RO" sz="2316" dirty="0">
              <a:solidFill>
                <a:schemeClr val="accent1">
                  <a:lumMod val="75000"/>
                </a:schemeClr>
              </a:solidFill>
            </a:endParaRPr>
          </a:p>
          <a:p>
            <a:pPr>
              <a:defRPr/>
            </a:pPr>
            <a:r>
              <a:rPr lang="ro-RO" sz="2316" dirty="0" smtClean="0"/>
              <a:t>Subr</a:t>
            </a:r>
            <a:r>
              <a:rPr lang="en-US" sz="2316" dirty="0" smtClean="0"/>
              <a:t>o</a:t>
            </a:r>
            <a:r>
              <a:rPr lang="ro-RO" sz="2316" dirty="0" smtClean="0"/>
              <a:t>utin</a:t>
            </a:r>
            <a:r>
              <a:rPr lang="en-US" sz="2316" dirty="0" smtClean="0"/>
              <a:t>e</a:t>
            </a:r>
            <a:r>
              <a:rPr lang="ro-RO" sz="2316" dirty="0" smtClean="0">
                <a:solidFill>
                  <a:schemeClr val="tx2">
                    <a:lumMod val="75000"/>
                  </a:schemeClr>
                </a:solidFill>
              </a:rPr>
              <a:t>1</a:t>
            </a:r>
            <a:r>
              <a:rPr lang="ro-RO" sz="2316" dirty="0"/>
              <a:t>:</a:t>
            </a:r>
          </a:p>
          <a:p>
            <a:pPr>
              <a:defRPr/>
            </a:pPr>
            <a:r>
              <a:rPr lang="ro-RO" sz="2316" dirty="0"/>
              <a:t>	.</a:t>
            </a:r>
            <a:r>
              <a:rPr lang="en-US" sz="2316" dirty="0"/>
              <a:t>...</a:t>
            </a:r>
          </a:p>
          <a:p>
            <a:pPr>
              <a:defRPr/>
            </a:pPr>
            <a:r>
              <a:rPr lang="en-US" sz="2316" dirty="0"/>
              <a:t>	</a:t>
            </a:r>
            <a:r>
              <a:rPr lang="en-US" sz="2316" dirty="0" smtClean="0"/>
              <a:t>call </a:t>
            </a:r>
            <a:r>
              <a:rPr lang="ro-RO" sz="2316" dirty="0" smtClean="0"/>
              <a:t>(</a:t>
            </a:r>
            <a:r>
              <a:rPr lang="en-US" sz="2316" dirty="0" smtClean="0">
                <a:solidFill>
                  <a:schemeClr val="accent1">
                    <a:lumMod val="75000"/>
                  </a:schemeClr>
                </a:solidFill>
              </a:rPr>
              <a:t>Subroutine3</a:t>
            </a:r>
            <a:r>
              <a:rPr lang="ro-RO" sz="2316" dirty="0">
                <a:solidFill>
                  <a:schemeClr val="accent1">
                    <a:lumMod val="75000"/>
                  </a:schemeClr>
                </a:solidFill>
              </a:rPr>
              <a:t>)</a:t>
            </a:r>
            <a:endParaRPr lang="en-US" sz="2316" dirty="0">
              <a:solidFill>
                <a:schemeClr val="accent1">
                  <a:lumMod val="75000"/>
                </a:schemeClr>
              </a:solidFill>
            </a:endParaRPr>
          </a:p>
          <a:p>
            <a:pPr>
              <a:defRPr/>
            </a:pPr>
            <a:r>
              <a:rPr lang="en-US" sz="2316" dirty="0"/>
              <a:t>	</a:t>
            </a:r>
            <a:r>
              <a:rPr lang="ro-RO" sz="2316" dirty="0"/>
              <a:t>.</a:t>
            </a:r>
            <a:r>
              <a:rPr lang="en-US" sz="2316" dirty="0"/>
              <a:t>...</a:t>
            </a:r>
            <a:r>
              <a:rPr lang="ro-RO" sz="2316" dirty="0"/>
              <a:t> </a:t>
            </a:r>
            <a:r>
              <a:rPr lang="en-US" sz="2316" dirty="0"/>
              <a:t>	</a:t>
            </a:r>
          </a:p>
          <a:p>
            <a:pPr>
              <a:defRPr/>
            </a:pPr>
            <a:r>
              <a:rPr lang="en-US" sz="2316" dirty="0"/>
              <a:t>	</a:t>
            </a:r>
            <a:r>
              <a:rPr lang="en-US" sz="2316" dirty="0" smtClean="0"/>
              <a:t>operations(</a:t>
            </a:r>
            <a:r>
              <a:rPr lang="en-US" sz="2316" dirty="0" smtClean="0">
                <a:solidFill>
                  <a:schemeClr val="accent1">
                    <a:lumMod val="75000"/>
                  </a:schemeClr>
                </a:solidFill>
              </a:rPr>
              <a:t>Var3</a:t>
            </a:r>
            <a:r>
              <a:rPr lang="en-US" sz="2316" dirty="0"/>
              <a:t>)</a:t>
            </a:r>
          </a:p>
          <a:p>
            <a:pPr>
              <a:defRPr/>
            </a:pPr>
            <a:r>
              <a:rPr lang="en-US" sz="2316" dirty="0"/>
              <a:t>	</a:t>
            </a:r>
            <a:r>
              <a:rPr lang="ro-RO" sz="2316" dirty="0"/>
              <a:t>.</a:t>
            </a:r>
            <a:r>
              <a:rPr lang="en-US" sz="2316" dirty="0"/>
              <a:t>...</a:t>
            </a:r>
          </a:p>
          <a:p>
            <a:pPr>
              <a:defRPr/>
            </a:pPr>
            <a:r>
              <a:rPr lang="ro-RO" sz="2316" dirty="0" smtClean="0">
                <a:solidFill>
                  <a:schemeClr val="bg2">
                    <a:lumMod val="25000"/>
                  </a:schemeClr>
                </a:solidFill>
              </a:rPr>
              <a:t>Subr</a:t>
            </a:r>
            <a:r>
              <a:rPr lang="en-US" sz="2316" dirty="0" smtClean="0">
                <a:solidFill>
                  <a:schemeClr val="bg2">
                    <a:lumMod val="25000"/>
                  </a:schemeClr>
                </a:solidFill>
              </a:rPr>
              <a:t>o</a:t>
            </a:r>
            <a:r>
              <a:rPr lang="ro-RO" sz="2316" dirty="0" smtClean="0">
                <a:solidFill>
                  <a:schemeClr val="bg2">
                    <a:lumMod val="25000"/>
                  </a:schemeClr>
                </a:solidFill>
              </a:rPr>
              <a:t>utin</a:t>
            </a:r>
            <a:r>
              <a:rPr lang="en-US" sz="2316" dirty="0" smtClean="0">
                <a:solidFill>
                  <a:schemeClr val="bg2">
                    <a:lumMod val="25000"/>
                  </a:schemeClr>
                </a:solidFill>
              </a:rPr>
              <a:t>e2</a:t>
            </a:r>
            <a:r>
              <a:rPr lang="ro-RO" sz="2316" dirty="0"/>
              <a:t>:</a:t>
            </a:r>
            <a:endParaRPr lang="en-US" sz="2316" dirty="0"/>
          </a:p>
          <a:p>
            <a:pPr>
              <a:defRPr/>
            </a:pPr>
            <a:r>
              <a:rPr lang="en-US" sz="2316" dirty="0"/>
              <a:t>	</a:t>
            </a:r>
            <a:r>
              <a:rPr lang="ro-RO" sz="2316" dirty="0"/>
              <a:t> .</a:t>
            </a:r>
            <a:r>
              <a:rPr lang="en-US" sz="2316" dirty="0"/>
              <a:t>...</a:t>
            </a:r>
            <a:endParaRPr lang="ro-RO" sz="2316" dirty="0"/>
          </a:p>
          <a:p>
            <a:pPr>
              <a:defRPr/>
            </a:pPr>
            <a:r>
              <a:rPr lang="ro-RO" sz="2316" dirty="0">
                <a:solidFill>
                  <a:schemeClr val="bg2">
                    <a:lumMod val="25000"/>
                  </a:schemeClr>
                </a:solidFill>
              </a:rPr>
              <a:t>Var1</a:t>
            </a:r>
            <a:r>
              <a:rPr lang="ro-RO" sz="2316" dirty="0"/>
              <a:t> dd ...</a:t>
            </a:r>
          </a:p>
          <a:p>
            <a:pPr>
              <a:defRPr/>
            </a:pPr>
            <a:r>
              <a:rPr lang="ro-RO" sz="2316" dirty="0"/>
              <a:t>Var2 db </a:t>
            </a:r>
            <a:r>
              <a:rPr lang="en-US" sz="2316" dirty="0"/>
              <a:t>…</a:t>
            </a:r>
          </a:p>
        </p:txBody>
      </p:sp>
      <p:sp>
        <p:nvSpPr>
          <p:cNvPr id="9" name="TextBox 8"/>
          <p:cNvSpPr txBox="1"/>
          <p:nvPr/>
        </p:nvSpPr>
        <p:spPr>
          <a:xfrm>
            <a:off x="6030913" y="2351088"/>
            <a:ext cx="3636962" cy="4790108"/>
          </a:xfrm>
          <a:prstGeom prst="rect">
            <a:avLst/>
          </a:prstGeom>
          <a:noFill/>
        </p:spPr>
        <p:txBody>
          <a:bodyPr wrap="square" lIns="88404" tIns="44203" rIns="88404" bIns="44203">
            <a:spAutoFit/>
          </a:bodyPr>
          <a:lstStyle/>
          <a:p>
            <a:pPr>
              <a:defRPr/>
            </a:pPr>
            <a:r>
              <a:rPr lang="ro-RO" sz="2757" b="1" dirty="0"/>
              <a:t>; </a:t>
            </a:r>
            <a:r>
              <a:rPr lang="ro-RO" sz="2757" b="1" dirty="0" smtClean="0"/>
              <a:t>FI</a:t>
            </a:r>
            <a:r>
              <a:rPr lang="en-US" sz="2757" b="1" dirty="0" smtClean="0"/>
              <a:t>L</a:t>
            </a:r>
            <a:r>
              <a:rPr lang="ro-RO" sz="2757" b="1" dirty="0" smtClean="0"/>
              <a:t>E2.ASM</a:t>
            </a:r>
            <a:endParaRPr lang="ro-RO" sz="2316" b="1" dirty="0"/>
          </a:p>
          <a:p>
            <a:pPr>
              <a:defRPr/>
            </a:pPr>
            <a:r>
              <a:rPr lang="ro-RO" sz="2316" b="1" dirty="0"/>
              <a:t>extern</a:t>
            </a:r>
            <a:r>
              <a:rPr lang="ro-RO" sz="2316" dirty="0">
                <a:solidFill>
                  <a:schemeClr val="bg2">
                    <a:lumMod val="25000"/>
                  </a:schemeClr>
                </a:solidFill>
              </a:rPr>
              <a:t> </a:t>
            </a:r>
            <a:r>
              <a:rPr lang="ro-RO" sz="2316" dirty="0">
                <a:solidFill>
                  <a:schemeClr val="accent1">
                    <a:lumMod val="75000"/>
                  </a:schemeClr>
                </a:solidFill>
              </a:rPr>
              <a:t>Var1</a:t>
            </a:r>
            <a:r>
              <a:rPr lang="ro-RO" sz="2316" dirty="0"/>
              <a:t>, </a:t>
            </a:r>
            <a:r>
              <a:rPr lang="ro-RO" sz="2316" dirty="0" smtClean="0">
                <a:solidFill>
                  <a:schemeClr val="accent1">
                    <a:lumMod val="75000"/>
                  </a:schemeClr>
                </a:solidFill>
              </a:rPr>
              <a:t>Subr</a:t>
            </a:r>
            <a:r>
              <a:rPr lang="en-US" sz="2316" dirty="0" smtClean="0">
                <a:solidFill>
                  <a:schemeClr val="accent1">
                    <a:lumMod val="75000"/>
                  </a:schemeClr>
                </a:solidFill>
              </a:rPr>
              <a:t>o</a:t>
            </a:r>
            <a:r>
              <a:rPr lang="ro-RO" sz="2316" dirty="0" smtClean="0">
                <a:solidFill>
                  <a:schemeClr val="accent1">
                    <a:lumMod val="75000"/>
                  </a:schemeClr>
                </a:solidFill>
              </a:rPr>
              <a:t>utin</a:t>
            </a:r>
            <a:r>
              <a:rPr lang="en-US" sz="2316" dirty="0" smtClean="0">
                <a:solidFill>
                  <a:schemeClr val="accent1">
                    <a:lumMod val="75000"/>
                  </a:schemeClr>
                </a:solidFill>
              </a:rPr>
              <a:t>e</a:t>
            </a:r>
            <a:r>
              <a:rPr lang="ro-RO" sz="2316" dirty="0" smtClean="0">
                <a:solidFill>
                  <a:schemeClr val="accent1">
                    <a:lumMod val="75000"/>
                  </a:schemeClr>
                </a:solidFill>
              </a:rPr>
              <a:t>2</a:t>
            </a:r>
            <a:endParaRPr lang="ro-RO" sz="2316" dirty="0">
              <a:solidFill>
                <a:schemeClr val="accent1">
                  <a:lumMod val="75000"/>
                </a:schemeClr>
              </a:solidFill>
            </a:endParaRPr>
          </a:p>
          <a:p>
            <a:pPr>
              <a:defRPr/>
            </a:pPr>
            <a:r>
              <a:rPr lang="ro-RO" sz="2316" b="1" dirty="0"/>
              <a:t>global</a:t>
            </a:r>
            <a:r>
              <a:rPr lang="ro-RO" sz="2316" dirty="0"/>
              <a:t> </a:t>
            </a:r>
            <a:r>
              <a:rPr lang="ro-RO" sz="2316" dirty="0" smtClean="0">
                <a:solidFill>
                  <a:schemeClr val="bg2">
                    <a:lumMod val="25000"/>
                  </a:schemeClr>
                </a:solidFill>
              </a:rPr>
              <a:t>Subr</a:t>
            </a:r>
            <a:r>
              <a:rPr lang="en-US" sz="2316" dirty="0" smtClean="0">
                <a:solidFill>
                  <a:schemeClr val="bg2">
                    <a:lumMod val="25000"/>
                  </a:schemeClr>
                </a:solidFill>
              </a:rPr>
              <a:t>o</a:t>
            </a:r>
            <a:r>
              <a:rPr lang="ro-RO" sz="2316" dirty="0" smtClean="0">
                <a:solidFill>
                  <a:schemeClr val="bg2">
                    <a:lumMod val="25000"/>
                  </a:schemeClr>
                </a:solidFill>
              </a:rPr>
              <a:t>utin</a:t>
            </a:r>
            <a:r>
              <a:rPr lang="en-US" sz="2316" dirty="0" smtClean="0">
                <a:solidFill>
                  <a:schemeClr val="bg2">
                    <a:lumMod val="25000"/>
                  </a:schemeClr>
                </a:solidFill>
              </a:rPr>
              <a:t>e</a:t>
            </a:r>
            <a:r>
              <a:rPr lang="ro-RO" sz="2316" dirty="0" smtClean="0">
                <a:solidFill>
                  <a:schemeClr val="bg2">
                    <a:lumMod val="25000"/>
                  </a:schemeClr>
                </a:solidFill>
              </a:rPr>
              <a:t>3</a:t>
            </a:r>
            <a:r>
              <a:rPr lang="ro-RO" sz="2316" dirty="0"/>
              <a:t>, </a:t>
            </a:r>
            <a:r>
              <a:rPr lang="ro-RO" sz="2316" dirty="0">
                <a:solidFill>
                  <a:schemeClr val="bg2">
                    <a:lumMod val="25000"/>
                  </a:schemeClr>
                </a:solidFill>
              </a:rPr>
              <a:t>Var3</a:t>
            </a:r>
          </a:p>
          <a:p>
            <a:pPr>
              <a:defRPr/>
            </a:pPr>
            <a:r>
              <a:rPr lang="ro-RO" sz="2316" dirty="0" smtClean="0"/>
              <a:t>Subr</a:t>
            </a:r>
            <a:r>
              <a:rPr lang="en-US" sz="2316" dirty="0" smtClean="0"/>
              <a:t>o</a:t>
            </a:r>
            <a:r>
              <a:rPr lang="ro-RO" sz="2316" dirty="0" smtClean="0"/>
              <a:t>utin</a:t>
            </a:r>
            <a:r>
              <a:rPr lang="en-US" sz="2316" dirty="0" smtClean="0"/>
              <a:t>e3</a:t>
            </a:r>
            <a:r>
              <a:rPr lang="ro-RO" sz="2316" dirty="0"/>
              <a:t>:</a:t>
            </a:r>
          </a:p>
          <a:p>
            <a:pPr>
              <a:defRPr/>
            </a:pPr>
            <a:r>
              <a:rPr lang="ro-RO" sz="2316" dirty="0"/>
              <a:t>	.</a:t>
            </a:r>
            <a:r>
              <a:rPr lang="en-US" sz="2316" dirty="0"/>
              <a:t>...</a:t>
            </a:r>
          </a:p>
          <a:p>
            <a:pPr>
              <a:defRPr/>
            </a:pPr>
            <a:r>
              <a:rPr lang="en-US" sz="2316" dirty="0"/>
              <a:t>	</a:t>
            </a:r>
            <a:r>
              <a:rPr lang="en-US" sz="2316" dirty="0" smtClean="0"/>
              <a:t>call </a:t>
            </a:r>
            <a:r>
              <a:rPr lang="ro-RO" sz="2316" dirty="0" smtClean="0"/>
              <a:t>(</a:t>
            </a:r>
            <a:r>
              <a:rPr lang="en-US" sz="2316" dirty="0" smtClean="0">
                <a:solidFill>
                  <a:schemeClr val="accent1">
                    <a:lumMod val="75000"/>
                  </a:schemeClr>
                </a:solidFill>
              </a:rPr>
              <a:t>Subroutine2</a:t>
            </a:r>
            <a:r>
              <a:rPr lang="ro-RO" sz="2316" dirty="0">
                <a:solidFill>
                  <a:schemeClr val="accent1">
                    <a:lumMod val="75000"/>
                  </a:schemeClr>
                </a:solidFill>
              </a:rPr>
              <a:t>)</a:t>
            </a:r>
            <a:endParaRPr lang="en-US" sz="2316" dirty="0">
              <a:solidFill>
                <a:schemeClr val="accent1">
                  <a:lumMod val="75000"/>
                </a:schemeClr>
              </a:solidFill>
            </a:endParaRPr>
          </a:p>
          <a:p>
            <a:pPr>
              <a:defRPr/>
            </a:pPr>
            <a:r>
              <a:rPr lang="en-US" sz="2316" dirty="0"/>
              <a:t>	</a:t>
            </a:r>
            <a:r>
              <a:rPr lang="ro-RO" sz="2316" dirty="0"/>
              <a:t>.</a:t>
            </a:r>
            <a:r>
              <a:rPr lang="en-US" sz="2316" dirty="0"/>
              <a:t>...</a:t>
            </a:r>
            <a:r>
              <a:rPr lang="ro-RO" sz="2316" dirty="0"/>
              <a:t> </a:t>
            </a:r>
            <a:r>
              <a:rPr lang="en-US" sz="2316" dirty="0"/>
              <a:t>	</a:t>
            </a:r>
          </a:p>
          <a:p>
            <a:pPr>
              <a:defRPr/>
            </a:pPr>
            <a:r>
              <a:rPr lang="en-US" sz="2316" dirty="0"/>
              <a:t>	</a:t>
            </a:r>
            <a:r>
              <a:rPr lang="en-US" sz="2316" dirty="0" smtClean="0"/>
              <a:t>operations(</a:t>
            </a:r>
            <a:r>
              <a:rPr lang="en-US" sz="2316" dirty="0" smtClean="0">
                <a:solidFill>
                  <a:schemeClr val="accent1">
                    <a:lumMod val="75000"/>
                  </a:schemeClr>
                </a:solidFill>
              </a:rPr>
              <a:t>Var1</a:t>
            </a:r>
            <a:r>
              <a:rPr lang="en-US" sz="2316" dirty="0"/>
              <a:t>)</a:t>
            </a:r>
          </a:p>
          <a:p>
            <a:pPr>
              <a:defRPr/>
            </a:pPr>
            <a:r>
              <a:rPr lang="en-US" sz="2316" dirty="0"/>
              <a:t>	</a:t>
            </a:r>
            <a:r>
              <a:rPr lang="ro-RO" sz="2316" dirty="0"/>
              <a:t>.</a:t>
            </a:r>
            <a:r>
              <a:rPr lang="en-US" sz="2316" dirty="0"/>
              <a:t>...</a:t>
            </a:r>
          </a:p>
          <a:p>
            <a:pPr>
              <a:defRPr/>
            </a:pPr>
            <a:r>
              <a:rPr lang="en-US" sz="2316" dirty="0" smtClean="0"/>
              <a:t>Subroutine</a:t>
            </a:r>
            <a:r>
              <a:rPr lang="ro-RO" sz="2316" dirty="0" smtClean="0">
                <a:solidFill>
                  <a:schemeClr val="tx2">
                    <a:lumMod val="75000"/>
                  </a:schemeClr>
                </a:solidFill>
              </a:rPr>
              <a:t>1</a:t>
            </a:r>
            <a:r>
              <a:rPr lang="en-US" sz="2316" dirty="0"/>
              <a:t>:</a:t>
            </a:r>
          </a:p>
          <a:p>
            <a:pPr>
              <a:defRPr/>
            </a:pPr>
            <a:r>
              <a:rPr lang="en-US" sz="2316" dirty="0"/>
              <a:t>	</a:t>
            </a:r>
            <a:r>
              <a:rPr lang="ro-RO" sz="2316" dirty="0"/>
              <a:t> .</a:t>
            </a:r>
            <a:r>
              <a:rPr lang="en-US" sz="2316" dirty="0"/>
              <a:t>...</a:t>
            </a:r>
            <a:endParaRPr lang="ro-RO" sz="2316" dirty="0"/>
          </a:p>
          <a:p>
            <a:pPr>
              <a:defRPr/>
            </a:pPr>
            <a:r>
              <a:rPr lang="ro-RO" sz="2316" dirty="0"/>
              <a:t>Var</a:t>
            </a:r>
            <a:r>
              <a:rPr lang="ro-RO" sz="2316" dirty="0">
                <a:solidFill>
                  <a:schemeClr val="tx2">
                    <a:lumMod val="75000"/>
                  </a:schemeClr>
                </a:solidFill>
              </a:rPr>
              <a:t>2</a:t>
            </a:r>
            <a:r>
              <a:rPr lang="ro-RO" sz="2316" dirty="0"/>
              <a:t> db </a:t>
            </a:r>
            <a:r>
              <a:rPr lang="en-US" sz="2316" dirty="0"/>
              <a:t>…</a:t>
            </a:r>
          </a:p>
          <a:p>
            <a:pPr>
              <a:defRPr/>
            </a:pPr>
            <a:r>
              <a:rPr lang="ro-RO" sz="2316" dirty="0">
                <a:solidFill>
                  <a:schemeClr val="bg2">
                    <a:lumMod val="25000"/>
                  </a:schemeClr>
                </a:solidFill>
              </a:rPr>
              <a:t>Var</a:t>
            </a:r>
            <a:r>
              <a:rPr lang="en-US" sz="2316" dirty="0">
                <a:solidFill>
                  <a:schemeClr val="bg2">
                    <a:lumMod val="25000"/>
                  </a:schemeClr>
                </a:solidFill>
              </a:rPr>
              <a:t>3</a:t>
            </a:r>
            <a:r>
              <a:rPr lang="ro-RO" sz="2316" dirty="0"/>
              <a:t> dd ...</a:t>
            </a:r>
          </a:p>
        </p:txBody>
      </p:sp>
      <p:cxnSp>
        <p:nvCxnSpPr>
          <p:cNvPr id="10" name="Straight Arrow Connector 9"/>
          <p:cNvCxnSpPr/>
          <p:nvPr/>
        </p:nvCxnSpPr>
        <p:spPr>
          <a:xfrm flipH="1">
            <a:off x="3476625" y="3438525"/>
            <a:ext cx="3552825" cy="96202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flipV="1">
            <a:off x="3476625" y="5181600"/>
            <a:ext cx="2695576" cy="161925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2400300" y="4533900"/>
            <a:ext cx="4965700" cy="134302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1524000" y="5181600"/>
            <a:ext cx="6524625" cy="139065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3564" name="TextBox 20"/>
          <p:cNvSpPr txBox="1">
            <a:spLocks noChangeArrowheads="1"/>
          </p:cNvSpPr>
          <p:nvPr/>
        </p:nvSpPr>
        <p:spPr bwMode="auto">
          <a:xfrm>
            <a:off x="8323263" y="5181600"/>
            <a:ext cx="2365375" cy="115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404" tIns="44203" rIns="88404" bIns="44203">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r>
              <a:rPr lang="en-GB" altLang="ro-RO" sz="2316" i="1" dirty="0"/>
              <a:t>Can reuse names </a:t>
            </a:r>
            <a:r>
              <a:rPr lang="ro-RO" altLang="ro-RO" sz="2316" i="1" dirty="0"/>
              <a:t> </a:t>
            </a:r>
            <a:r>
              <a:rPr lang="ro-RO" altLang="ro-RO" sz="2316" i="1" u="sng" dirty="0"/>
              <a:t> </a:t>
            </a:r>
            <a:r>
              <a:rPr lang="en-GB" altLang="ro-RO" sz="2316" i="1" u="sng" dirty="0"/>
              <a:t>as long as they are not global</a:t>
            </a:r>
            <a:r>
              <a:rPr lang="ro-RO" altLang="ro-RO" sz="2316" i="1" dirty="0"/>
              <a:t>!</a:t>
            </a:r>
            <a:endParaRPr lang="en-US" altLang="ro-RO" sz="2316" i="1" dirty="0"/>
          </a:p>
        </p:txBody>
      </p:sp>
      <p:cxnSp>
        <p:nvCxnSpPr>
          <p:cNvPr id="23" name="Straight Arrow Connector 22"/>
          <p:cNvCxnSpPr/>
          <p:nvPr/>
        </p:nvCxnSpPr>
        <p:spPr>
          <a:xfrm flipV="1">
            <a:off x="6638925" y="5991225"/>
            <a:ext cx="2247900" cy="5810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p:nvPr/>
        </p:nvCxnSpPr>
        <p:spPr>
          <a:xfrm flipV="1">
            <a:off x="7366000" y="5546725"/>
            <a:ext cx="1177925" cy="3302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712788" y="1327150"/>
            <a:ext cx="8415337" cy="657225"/>
          </a:xfrm>
        </p:spPr>
        <p:txBody>
          <a:bodyPr>
            <a:normAutofit/>
          </a:bodyPr>
          <a:lstStyle/>
          <a:p>
            <a:pPr>
              <a:buFont typeface="Arial" panose="020B0604020202020204" pitchFamily="34" charset="0"/>
              <a:buChar char="•"/>
              <a:defRPr/>
            </a:pPr>
            <a:r>
              <a:rPr lang="ro-RO" sz="2316" dirty="0"/>
              <a:t>Ex</a:t>
            </a:r>
            <a:r>
              <a:rPr lang="en-GB" sz="2316" dirty="0"/>
              <a:t>ample of a</a:t>
            </a:r>
            <a:r>
              <a:rPr lang="ro-RO" sz="2316" dirty="0"/>
              <a:t> multimodul</a:t>
            </a:r>
            <a:r>
              <a:rPr lang="en-GB" sz="2316" dirty="0"/>
              <a:t>e </a:t>
            </a:r>
            <a:r>
              <a:rPr lang="ro-RO" sz="2316" dirty="0"/>
              <a:t>program nasm + nasm</a:t>
            </a:r>
            <a:endParaRPr lang="ro-RO" sz="2316" b="1" dirty="0"/>
          </a:p>
          <a:p>
            <a:pPr marL="1008140" lvl="2" indent="0">
              <a:buFont typeface="Lucida Grande"/>
              <a:buNone/>
              <a:defRPr/>
            </a:pPr>
            <a:endParaRPr lang="ro-RO" sz="1985" dirty="0"/>
          </a:p>
          <a:p>
            <a:pPr lvl="2">
              <a:buFont typeface="Arial" panose="020B0604020202020204" pitchFamily="34" charset="0"/>
              <a:buChar char="•"/>
              <a:defRPr/>
            </a:pPr>
            <a:endParaRPr lang="en-US" sz="1985" dirty="0"/>
          </a:p>
        </p:txBody>
      </p:sp>
      <p:sp>
        <p:nvSpPr>
          <p:cNvPr id="24578" name="Title 1"/>
          <p:cNvSpPr>
            <a:spLocks noGrp="1"/>
          </p:cNvSpPr>
          <p:nvPr>
            <p:ph type="title"/>
          </p:nvPr>
        </p:nvSpPr>
        <p:spPr bwMode="auto">
          <a:xfrm>
            <a:off x="709613" y="438150"/>
            <a:ext cx="7681912" cy="7223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404" tIns="44203" rIns="88404" bIns="44203" numCol="1" anchor="t" anchorCtr="0" compatLnSpc="1">
            <a:prstTxWarp prst="textNoShape">
              <a:avLst/>
            </a:prstTxWarp>
          </a:bodyPr>
          <a:lstStyle/>
          <a:p>
            <a:pPr>
              <a:defRPr/>
            </a:pPr>
            <a:r>
              <a:rPr lang="en-GB" altLang="ro-RO" sz="3529" dirty="0" smtClean="0">
                <a:cs typeface="Arial" pitchFamily="34" charset="0"/>
              </a:rPr>
              <a:t>Techniques and tools</a:t>
            </a:r>
            <a:endParaRPr lang="en-US" altLang="ro-RO" sz="3529" dirty="0">
              <a:cs typeface="Arial" pitchFamily="34" charset="0"/>
            </a:endParaRPr>
          </a:p>
        </p:txBody>
      </p:sp>
      <p:sp>
        <p:nvSpPr>
          <p:cNvPr id="24579" name="Rectangle 22"/>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4580" name="Rectangle 13"/>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4581" name="Rectangle 32"/>
          <p:cNvSpPr>
            <a:spLocks noChangeArrowheads="1"/>
          </p:cNvSpPr>
          <p:nvPr/>
        </p:nvSpPr>
        <p:spPr bwMode="auto">
          <a:xfrm>
            <a:off x="303213" y="63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4582" name="TextBox 7"/>
          <p:cNvSpPr txBox="1">
            <a:spLocks noChangeArrowheads="1"/>
          </p:cNvSpPr>
          <p:nvPr/>
        </p:nvSpPr>
        <p:spPr bwMode="auto">
          <a:xfrm>
            <a:off x="709613" y="1984375"/>
            <a:ext cx="3832225"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r>
              <a:rPr lang="en-US" altLang="ro-RO" sz="1544" b="1" dirty="0">
                <a:latin typeface="Consolas" pitchFamily="49" charset="0"/>
                <a:ea typeface="Times New Roman" pitchFamily="18" charset="0"/>
                <a:cs typeface="Consolas" pitchFamily="49" charset="0"/>
              </a:rPr>
              <a:t>; </a:t>
            </a:r>
            <a:r>
              <a:rPr lang="ro-RO" altLang="ro-RO" sz="1544" b="1" dirty="0" smtClean="0">
                <a:latin typeface="Consolas" pitchFamily="49" charset="0"/>
                <a:ea typeface="Times New Roman" pitchFamily="18" charset="0"/>
                <a:cs typeface="Consolas" pitchFamily="49" charset="0"/>
              </a:rPr>
              <a:t>MODUL</a:t>
            </a:r>
            <a:r>
              <a:rPr lang="en-US" altLang="ro-RO" sz="1544" b="1" dirty="0" smtClean="0">
                <a:latin typeface="Consolas" pitchFamily="49" charset="0"/>
                <a:ea typeface="Times New Roman" pitchFamily="18" charset="0"/>
                <a:cs typeface="Consolas" pitchFamily="49" charset="0"/>
              </a:rPr>
              <a:t>E</a:t>
            </a:r>
            <a:r>
              <a:rPr lang="ro-RO" altLang="ro-RO" sz="1544" b="1" dirty="0" smtClean="0">
                <a:latin typeface="Consolas" pitchFamily="49" charset="0"/>
                <a:ea typeface="Times New Roman" pitchFamily="18" charset="0"/>
                <a:cs typeface="Consolas" pitchFamily="49" charset="0"/>
              </a:rPr>
              <a:t> </a:t>
            </a:r>
            <a:r>
              <a:rPr lang="ro-RO" altLang="ro-RO" sz="1544" b="1" dirty="0">
                <a:latin typeface="Consolas" pitchFamily="49" charset="0"/>
                <a:ea typeface="Times New Roman" pitchFamily="18" charset="0"/>
                <a:cs typeface="Consolas" pitchFamily="49" charset="0"/>
              </a:rPr>
              <a:t>MAIN.ASM</a:t>
            </a:r>
          </a:p>
          <a:p>
            <a:pPr>
              <a:defRPr/>
            </a:pPr>
            <a:r>
              <a:rPr lang="en-US" altLang="ro-RO" sz="1544" dirty="0">
                <a:solidFill>
                  <a:srgbClr val="0000FF"/>
                </a:solidFill>
                <a:latin typeface="Consolas" pitchFamily="49" charset="0"/>
                <a:ea typeface="Times New Roman" pitchFamily="18" charset="0"/>
                <a:cs typeface="Consolas" pitchFamily="49" charset="0"/>
              </a:rPr>
              <a:t>global</a:t>
            </a:r>
            <a:r>
              <a:rPr lang="en-US" altLang="ro-RO" sz="1544" dirty="0">
                <a:solidFill>
                  <a:srgbClr val="000000"/>
                </a:solidFill>
                <a:latin typeface="Consolas" pitchFamily="49" charset="0"/>
                <a:ea typeface="Times New Roman" pitchFamily="18" charset="0"/>
                <a:cs typeface="Consolas" pitchFamily="49" charset="0"/>
              </a:rPr>
              <a:t> </a:t>
            </a:r>
            <a:r>
              <a:rPr lang="en-US" altLang="ro-RO" sz="1544" dirty="0" err="1">
                <a:solidFill>
                  <a:srgbClr val="000080"/>
                </a:solidFill>
                <a:latin typeface="Consolas" pitchFamily="49" charset="0"/>
                <a:ea typeface="Times New Roman" pitchFamily="18" charset="0"/>
                <a:cs typeface="Consolas" pitchFamily="49" charset="0"/>
              </a:rPr>
              <a:t>SirFinal</a:t>
            </a:r>
            <a:endParaRPr lang="ro-RO" altLang="ro-RO" sz="1544" dirty="0">
              <a:solidFill>
                <a:srgbClr val="0000FF"/>
              </a:solidFill>
              <a:latin typeface="Consolas" pitchFamily="49" charset="0"/>
              <a:ea typeface="Times New Roman" pitchFamily="18" charset="0"/>
              <a:cs typeface="Consolas" pitchFamily="49" charset="0"/>
            </a:endParaRPr>
          </a:p>
          <a:p>
            <a:pPr>
              <a:defRPr/>
            </a:pPr>
            <a:r>
              <a:rPr lang="en-US" altLang="ro-RO" sz="1544" dirty="0">
                <a:solidFill>
                  <a:srgbClr val="0000FF"/>
                </a:solidFill>
                <a:latin typeface="Consolas" pitchFamily="49" charset="0"/>
                <a:ea typeface="Times New Roman" pitchFamily="18" charset="0"/>
                <a:cs typeface="Consolas" pitchFamily="49" charset="0"/>
              </a:rPr>
              <a:t>extern</a:t>
            </a:r>
            <a:r>
              <a:rPr lang="en-US" altLang="ro-RO" sz="1544" dirty="0">
                <a:solidFill>
                  <a:srgbClr val="000000"/>
                </a:solidFill>
                <a:latin typeface="Consolas" pitchFamily="49" charset="0"/>
                <a:ea typeface="Times New Roman" pitchFamily="18" charset="0"/>
                <a:cs typeface="Consolas" pitchFamily="49" charset="0"/>
              </a:rPr>
              <a:t> </a:t>
            </a:r>
            <a:r>
              <a:rPr lang="en-US" altLang="ro-RO" sz="1544" dirty="0" err="1">
                <a:solidFill>
                  <a:srgbClr val="000080"/>
                </a:solidFill>
                <a:latin typeface="Consolas" pitchFamily="49" charset="0"/>
                <a:ea typeface="Times New Roman" pitchFamily="18" charset="0"/>
                <a:cs typeface="Consolas" pitchFamily="49" charset="0"/>
              </a:rPr>
              <a:t>Concatenare</a:t>
            </a:r>
            <a:endParaRPr lang="en-US" altLang="ro-RO" sz="1544" dirty="0">
              <a:solidFill>
                <a:srgbClr val="000080"/>
              </a:solidFill>
              <a:latin typeface="Consolas" pitchFamily="49" charset="0"/>
              <a:ea typeface="Times New Roman" pitchFamily="18" charset="0"/>
              <a:cs typeface="Consolas" pitchFamily="49" charset="0"/>
            </a:endParaRPr>
          </a:p>
          <a:p>
            <a:pPr>
              <a:defRPr/>
            </a:pPr>
            <a:endParaRPr lang="en-US" altLang="ro-RO" sz="1213" dirty="0">
              <a:solidFill>
                <a:srgbClr val="000000"/>
              </a:solidFill>
              <a:latin typeface="Consolas" pitchFamily="49" charset="0"/>
              <a:ea typeface="Times New Roman" pitchFamily="18" charset="0"/>
              <a:cs typeface="Consolas" pitchFamily="49" charset="0"/>
            </a:endParaRPr>
          </a:p>
          <a:p>
            <a:pPr>
              <a:defRPr/>
            </a:pPr>
            <a:r>
              <a:rPr lang="en-US" altLang="ro-RO" sz="1213" dirty="0">
                <a:solidFill>
                  <a:srgbClr val="0000FF"/>
                </a:solidFill>
                <a:latin typeface="Consolas" pitchFamily="49" charset="0"/>
                <a:ea typeface="Times New Roman" pitchFamily="18" charset="0"/>
                <a:cs typeface="Consolas" pitchFamily="49" charset="0"/>
              </a:rPr>
              <a:t>impor</a:t>
            </a:r>
            <a:r>
              <a:rPr lang="en-US" altLang="ro-RO" sz="1213" dirty="0">
                <a:solidFill>
                  <a:srgbClr val="000000"/>
                </a:solidFill>
                <a:latin typeface="Consolas" pitchFamily="49" charset="0"/>
                <a:ea typeface="Times New Roman" pitchFamily="18" charset="0"/>
                <a:cs typeface="Consolas" pitchFamily="49" charset="0"/>
              </a:rPr>
              <a:t>t </a:t>
            </a:r>
            <a:r>
              <a:rPr lang="en-US" altLang="ro-RO" sz="1213" dirty="0" err="1">
                <a:solidFill>
                  <a:srgbClr val="000080"/>
                </a:solidFill>
                <a:latin typeface="Consolas" pitchFamily="49" charset="0"/>
                <a:ea typeface="Times New Roman" pitchFamily="18" charset="0"/>
                <a:cs typeface="Consolas" pitchFamily="49" charset="0"/>
              </a:rPr>
              <a:t>printf</a:t>
            </a:r>
            <a:r>
              <a:rPr lang="en-US" altLang="ro-RO" sz="1213" dirty="0">
                <a:solidFill>
                  <a:srgbClr val="000080"/>
                </a:solidFill>
                <a:latin typeface="Consolas" pitchFamily="49" charset="0"/>
                <a:ea typeface="Times New Roman" pitchFamily="18" charset="0"/>
                <a:cs typeface="Consolas" pitchFamily="49" charset="0"/>
              </a:rPr>
              <a:t> msvcrt.dll</a:t>
            </a:r>
          </a:p>
          <a:p>
            <a:pPr>
              <a:defRPr/>
            </a:pPr>
            <a:r>
              <a:rPr lang="en-US" altLang="ro-RO" sz="1213" dirty="0">
                <a:solidFill>
                  <a:srgbClr val="0000FF"/>
                </a:solidFill>
                <a:latin typeface="Consolas" pitchFamily="49" charset="0"/>
                <a:ea typeface="Times New Roman" pitchFamily="18" charset="0"/>
                <a:cs typeface="Consolas" pitchFamily="49" charset="0"/>
              </a:rPr>
              <a:t>import</a:t>
            </a:r>
            <a:r>
              <a:rPr lang="en-US" altLang="ro-RO" sz="1213" dirty="0">
                <a:solidFill>
                  <a:srgbClr val="000000"/>
                </a:solidFill>
                <a:latin typeface="Consolas" pitchFamily="49" charset="0"/>
                <a:ea typeface="Times New Roman" pitchFamily="18" charset="0"/>
                <a:cs typeface="Consolas" pitchFamily="49" charset="0"/>
              </a:rPr>
              <a:t> </a:t>
            </a:r>
            <a:r>
              <a:rPr lang="en-US" altLang="ro-RO" sz="1213" dirty="0">
                <a:solidFill>
                  <a:srgbClr val="000080"/>
                </a:solidFill>
                <a:latin typeface="Consolas" pitchFamily="49" charset="0"/>
                <a:ea typeface="Times New Roman" pitchFamily="18" charset="0"/>
                <a:cs typeface="Consolas" pitchFamily="49" charset="0"/>
              </a:rPr>
              <a:t>exit msvcrt.dll</a:t>
            </a:r>
          </a:p>
          <a:p>
            <a:pPr>
              <a:defRPr/>
            </a:pPr>
            <a:r>
              <a:rPr lang="en-US" altLang="ro-RO" sz="1213" dirty="0">
                <a:solidFill>
                  <a:srgbClr val="0000FF"/>
                </a:solidFill>
                <a:latin typeface="Consolas" pitchFamily="49" charset="0"/>
                <a:ea typeface="Times New Roman" pitchFamily="18" charset="0"/>
                <a:cs typeface="Consolas" pitchFamily="49" charset="0"/>
              </a:rPr>
              <a:t>extern</a:t>
            </a:r>
            <a:r>
              <a:rPr lang="en-US" altLang="ro-RO" sz="1213" dirty="0">
                <a:solidFill>
                  <a:srgbClr val="000000"/>
                </a:solidFill>
                <a:latin typeface="Consolas" pitchFamily="49" charset="0"/>
                <a:ea typeface="Times New Roman" pitchFamily="18" charset="0"/>
                <a:cs typeface="Consolas" pitchFamily="49" charset="0"/>
              </a:rPr>
              <a:t> </a:t>
            </a:r>
            <a:r>
              <a:rPr lang="en-US" altLang="ro-RO" sz="1213" dirty="0" err="1">
                <a:solidFill>
                  <a:srgbClr val="000080"/>
                </a:solidFill>
                <a:latin typeface="Consolas" pitchFamily="49" charset="0"/>
                <a:ea typeface="Times New Roman" pitchFamily="18" charset="0"/>
                <a:cs typeface="Consolas" pitchFamily="49" charset="0"/>
              </a:rPr>
              <a:t>printf</a:t>
            </a:r>
            <a:r>
              <a:rPr lang="en-US" altLang="ro-RO" sz="1213" dirty="0">
                <a:solidFill>
                  <a:srgbClr val="000000"/>
                </a:solidFill>
                <a:latin typeface="Consolas" pitchFamily="49" charset="0"/>
                <a:ea typeface="Times New Roman" pitchFamily="18" charset="0"/>
                <a:cs typeface="Consolas" pitchFamily="49" charset="0"/>
              </a:rPr>
              <a:t>, </a:t>
            </a:r>
            <a:r>
              <a:rPr lang="en-US" altLang="ro-RO" sz="1213" dirty="0">
                <a:solidFill>
                  <a:srgbClr val="000080"/>
                </a:solidFill>
                <a:latin typeface="Consolas" pitchFamily="49" charset="0"/>
                <a:ea typeface="Times New Roman" pitchFamily="18" charset="0"/>
                <a:cs typeface="Consolas" pitchFamily="49" charset="0"/>
              </a:rPr>
              <a:t>exit</a:t>
            </a:r>
          </a:p>
          <a:p>
            <a:pPr>
              <a:defRPr/>
            </a:pPr>
            <a:r>
              <a:rPr lang="en-US" altLang="ro-RO" sz="1213" dirty="0">
                <a:solidFill>
                  <a:srgbClr val="0000FF"/>
                </a:solidFill>
                <a:latin typeface="Consolas" pitchFamily="49" charset="0"/>
                <a:ea typeface="Times New Roman" pitchFamily="18" charset="0"/>
                <a:cs typeface="Consolas" pitchFamily="49" charset="0"/>
              </a:rPr>
              <a:t>global</a:t>
            </a:r>
            <a:r>
              <a:rPr lang="ro-RO" altLang="ro-RO" sz="1213" dirty="0">
                <a:solidFill>
                  <a:srgbClr val="0000FF"/>
                </a:solidFill>
                <a:latin typeface="Consolas" pitchFamily="49" charset="0"/>
                <a:ea typeface="Times New Roman" pitchFamily="18" charset="0"/>
                <a:cs typeface="Consolas" pitchFamily="49" charset="0"/>
              </a:rPr>
              <a:t> </a:t>
            </a:r>
            <a:r>
              <a:rPr lang="en-US" altLang="ro-RO" sz="1213" dirty="0">
                <a:solidFill>
                  <a:srgbClr val="000080"/>
                </a:solidFill>
                <a:latin typeface="Consolas" pitchFamily="49" charset="0"/>
                <a:ea typeface="Times New Roman" pitchFamily="18" charset="0"/>
                <a:cs typeface="Consolas" pitchFamily="49" charset="0"/>
              </a:rPr>
              <a:t>start</a:t>
            </a:r>
            <a:endParaRPr lang="ro-RO" altLang="ro-RO" sz="1213" dirty="0">
              <a:solidFill>
                <a:srgbClr val="000080"/>
              </a:solidFill>
              <a:latin typeface="Consolas" pitchFamily="49" charset="0"/>
              <a:ea typeface="Times New Roman" pitchFamily="18" charset="0"/>
              <a:cs typeface="Consolas" pitchFamily="49" charset="0"/>
            </a:endParaRPr>
          </a:p>
          <a:p>
            <a:pPr>
              <a:defRPr/>
            </a:pPr>
            <a:endParaRPr lang="en-US" altLang="ro-RO" sz="1213" dirty="0">
              <a:solidFill>
                <a:srgbClr val="000080"/>
              </a:solidFill>
              <a:latin typeface="Consolas" pitchFamily="49" charset="0"/>
              <a:ea typeface="Times New Roman" pitchFamily="18" charset="0"/>
              <a:cs typeface="Consolas" pitchFamily="49" charset="0"/>
            </a:endParaRPr>
          </a:p>
          <a:p>
            <a:pPr>
              <a:defRPr/>
            </a:pPr>
            <a:r>
              <a:rPr lang="en-US" altLang="ro-RO" sz="1213" dirty="0">
                <a:solidFill>
                  <a:srgbClr val="0000FF"/>
                </a:solidFill>
                <a:latin typeface="Consolas" pitchFamily="49" charset="0"/>
                <a:ea typeface="Times New Roman" pitchFamily="18" charset="0"/>
                <a:cs typeface="Consolas" pitchFamily="49" charset="0"/>
              </a:rPr>
              <a:t>segment</a:t>
            </a:r>
            <a:r>
              <a:rPr lang="en-US" altLang="ro-RO" sz="1213" dirty="0">
                <a:solidFill>
                  <a:srgbClr val="000000"/>
                </a:solidFill>
                <a:latin typeface="Consolas" pitchFamily="49" charset="0"/>
                <a:ea typeface="Times New Roman" pitchFamily="18" charset="0"/>
                <a:cs typeface="Consolas" pitchFamily="49" charset="0"/>
              </a:rPr>
              <a:t> </a:t>
            </a:r>
            <a:r>
              <a:rPr lang="en-US" altLang="ro-RO" sz="1213" dirty="0">
                <a:solidFill>
                  <a:srgbClr val="000080"/>
                </a:solidFill>
                <a:latin typeface="Consolas" pitchFamily="49" charset="0"/>
                <a:ea typeface="Times New Roman" pitchFamily="18" charset="0"/>
                <a:cs typeface="Consolas" pitchFamily="49" charset="0"/>
              </a:rPr>
              <a:t>code</a:t>
            </a:r>
            <a:r>
              <a:rPr lang="en-US" altLang="ro-RO" sz="1213" dirty="0">
                <a:solidFill>
                  <a:srgbClr val="000000"/>
                </a:solidFill>
                <a:latin typeface="Consolas" pitchFamily="49" charset="0"/>
                <a:ea typeface="Times New Roman" pitchFamily="18" charset="0"/>
                <a:cs typeface="Consolas" pitchFamily="49" charset="0"/>
              </a:rPr>
              <a:t> </a:t>
            </a:r>
            <a:r>
              <a:rPr lang="en-US" altLang="ro-RO" sz="1213" dirty="0">
                <a:solidFill>
                  <a:srgbClr val="0000FF"/>
                </a:solidFill>
                <a:latin typeface="Consolas" pitchFamily="49" charset="0"/>
                <a:ea typeface="Times New Roman" pitchFamily="18" charset="0"/>
                <a:cs typeface="Consolas" pitchFamily="49" charset="0"/>
              </a:rPr>
              <a:t>use32 public code class</a:t>
            </a:r>
            <a:r>
              <a:rPr lang="en-US" altLang="ro-RO" sz="1213" dirty="0">
                <a:solidFill>
                  <a:srgbClr val="000000"/>
                </a:solidFill>
                <a:latin typeface="Consolas" pitchFamily="49" charset="0"/>
                <a:ea typeface="Times New Roman" pitchFamily="18" charset="0"/>
                <a:cs typeface="Consolas" pitchFamily="49" charset="0"/>
              </a:rPr>
              <a:t>=</a:t>
            </a:r>
            <a:r>
              <a:rPr lang="en-US" altLang="ro-RO" sz="1213" dirty="0">
                <a:solidFill>
                  <a:srgbClr val="A31515"/>
                </a:solidFill>
                <a:latin typeface="Consolas" pitchFamily="49" charset="0"/>
                <a:ea typeface="Times New Roman" pitchFamily="18" charset="0"/>
              </a:rPr>
              <a:t>'code'</a:t>
            </a:r>
          </a:p>
          <a:p>
            <a:pPr>
              <a:defRPr/>
            </a:pPr>
            <a:r>
              <a:rPr lang="ro-RO" altLang="ro-RO" sz="1213" dirty="0">
                <a:solidFill>
                  <a:srgbClr val="00008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start</a:t>
            </a:r>
            <a:r>
              <a:rPr lang="en-US" altLang="ro-RO" sz="1213" dirty="0">
                <a:solidFill>
                  <a:srgbClr val="000000"/>
                </a:solidFill>
                <a:latin typeface="Consolas" pitchFamily="49" charset="0"/>
                <a:cs typeface="Times New Roman" pitchFamily="18" charset="0"/>
              </a:rPr>
              <a:t>:</a:t>
            </a: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mov</a:t>
            </a:r>
            <a:r>
              <a:rPr lang="en-US" altLang="ro-RO" sz="1213" dirty="0">
                <a:solidFill>
                  <a:srgbClr val="0000FF"/>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eax</a:t>
            </a: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Sir1</a:t>
            </a: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mov</a:t>
            </a:r>
            <a:r>
              <a:rPr lang="en-US" altLang="ro-RO" sz="1213" dirty="0">
                <a:solidFill>
                  <a:srgbClr val="0000FF"/>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ebx</a:t>
            </a: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Sir2</a:t>
            </a: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call </a:t>
            </a:r>
            <a:r>
              <a:rPr lang="en-US" altLang="ro-RO" sz="1213" dirty="0" err="1">
                <a:solidFill>
                  <a:srgbClr val="000080"/>
                </a:solidFill>
                <a:latin typeface="Consolas" pitchFamily="49" charset="0"/>
                <a:cs typeface="Times New Roman" pitchFamily="18" charset="0"/>
              </a:rPr>
              <a:t>Concatenare</a:t>
            </a:r>
            <a:endParaRPr lang="en-US" altLang="ro-RO" sz="1213" dirty="0">
              <a:solidFill>
                <a:srgbClr val="000080"/>
              </a:solidFill>
              <a:latin typeface="Consolas" pitchFamily="49"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push </a:t>
            </a:r>
            <a:r>
              <a:rPr lang="en-US" altLang="ro-RO" sz="1213" dirty="0" err="1">
                <a:solidFill>
                  <a:srgbClr val="0000FF"/>
                </a:solidFill>
                <a:latin typeface="Consolas" pitchFamily="49" charset="0"/>
                <a:cs typeface="Times New Roman" pitchFamily="18" charset="0"/>
              </a:rPr>
              <a:t>dword</a:t>
            </a:r>
            <a:r>
              <a:rPr lang="en-US" altLang="ro-RO" sz="1213" dirty="0">
                <a:solidFill>
                  <a:srgbClr val="0000FF"/>
                </a:solidFill>
                <a:latin typeface="Consolas" pitchFamily="49" charset="0"/>
                <a:cs typeface="Times New Roman" pitchFamily="18" charset="0"/>
              </a:rPr>
              <a:t> </a:t>
            </a:r>
            <a:r>
              <a:rPr lang="en-US" altLang="ro-RO" sz="1213" dirty="0" err="1">
                <a:solidFill>
                  <a:srgbClr val="000080"/>
                </a:solidFill>
                <a:latin typeface="Consolas" pitchFamily="49" charset="0"/>
                <a:cs typeface="Times New Roman" pitchFamily="18" charset="0"/>
              </a:rPr>
              <a:t>SirFinal</a:t>
            </a:r>
            <a:endParaRPr lang="en-US" altLang="ro-RO" sz="1213" dirty="0">
              <a:solidFill>
                <a:srgbClr val="000080"/>
              </a:solidFill>
              <a:latin typeface="Consolas" pitchFamily="49"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call</a:t>
            </a:r>
            <a:r>
              <a:rPr lang="en-US" altLang="ro-RO" sz="1213" dirty="0">
                <a:solidFill>
                  <a:srgbClr val="000000"/>
                </a:solidFill>
                <a:latin typeface="Consolas" pitchFamily="49" charset="0"/>
                <a:cs typeface="Times New Roman" pitchFamily="18" charset="0"/>
              </a:rPr>
              <a:t> [</a:t>
            </a:r>
            <a:r>
              <a:rPr lang="en-US" altLang="ro-RO" sz="1213" dirty="0" err="1">
                <a:solidFill>
                  <a:srgbClr val="000080"/>
                </a:solidFill>
                <a:latin typeface="Consolas" pitchFamily="49" charset="0"/>
                <a:cs typeface="Times New Roman" pitchFamily="18" charset="0"/>
              </a:rPr>
              <a:t>printf</a:t>
            </a:r>
            <a:r>
              <a:rPr lang="en-US" altLang="ro-RO" sz="1213" dirty="0">
                <a:solidFill>
                  <a:srgbClr val="000080"/>
                </a:solidFill>
                <a:latin typeface="Consolas" pitchFamily="49" charset="0"/>
                <a:cs typeface="Times New Roman" pitchFamily="18" charset="0"/>
              </a:rPr>
              <a:t>]</a:t>
            </a:r>
          </a:p>
          <a:p>
            <a:pPr>
              <a:defRPr/>
            </a:pPr>
            <a:r>
              <a:rPr lang="en-US" altLang="ro-RO" sz="1213" dirty="0">
                <a:solidFill>
                  <a:srgbClr val="00008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add</a:t>
            </a:r>
            <a:r>
              <a:rPr lang="en-US" altLang="ro-RO" sz="1213" dirty="0">
                <a:solidFill>
                  <a:srgbClr val="00008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esp</a:t>
            </a:r>
            <a:r>
              <a:rPr lang="en-US" altLang="ro-RO" sz="1213" dirty="0">
                <a:solidFill>
                  <a:srgbClr val="000080"/>
                </a:solidFill>
                <a:latin typeface="Consolas" pitchFamily="49" charset="0"/>
                <a:cs typeface="Times New Roman" pitchFamily="18" charset="0"/>
              </a:rPr>
              <a:t>, 1*4</a:t>
            </a: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push </a:t>
            </a:r>
            <a:r>
              <a:rPr lang="en-US" altLang="ro-RO" sz="1213" dirty="0" err="1">
                <a:solidFill>
                  <a:srgbClr val="0000FF"/>
                </a:solidFill>
                <a:latin typeface="Consolas" pitchFamily="49" charset="0"/>
                <a:cs typeface="Times New Roman" pitchFamily="18" charset="0"/>
              </a:rPr>
              <a:t>dword</a:t>
            </a:r>
            <a:r>
              <a:rPr lang="en-US" altLang="ro-RO" sz="1213" dirty="0">
                <a:solidFill>
                  <a:srgbClr val="0000FF"/>
                </a:solidFill>
                <a:latin typeface="Consolas" pitchFamily="49" charset="0"/>
                <a:cs typeface="Times New Roman" pitchFamily="18" charset="0"/>
              </a:rPr>
              <a:t> </a:t>
            </a:r>
            <a:r>
              <a:rPr lang="en-US" altLang="ro-RO" sz="1213" dirty="0">
                <a:solidFill>
                  <a:srgbClr val="000000"/>
                </a:solidFill>
                <a:latin typeface="Consolas" pitchFamily="49" charset="0"/>
                <a:cs typeface="Times New Roman" pitchFamily="18" charset="0"/>
              </a:rPr>
              <a:t>0</a:t>
            </a:r>
          </a:p>
          <a:p>
            <a:pPr>
              <a:defRPr/>
            </a:pPr>
            <a:r>
              <a:rPr lang="en-US" altLang="ro-RO" sz="1213" dirty="0">
                <a:solidFill>
                  <a:srgbClr val="0000FF"/>
                </a:solidFill>
                <a:latin typeface="Consolas" pitchFamily="49" charset="0"/>
                <a:cs typeface="Times New Roman" pitchFamily="18" charset="0"/>
              </a:rPr>
              <a:t>        call </a:t>
            </a:r>
            <a:r>
              <a:rPr lang="en-US" altLang="ro-RO" sz="1213" dirty="0">
                <a:solidFill>
                  <a:srgbClr val="000000"/>
                </a:solidFill>
                <a:latin typeface="Consolas" pitchFamily="49" charset="0"/>
                <a:cs typeface="Times New Roman" pitchFamily="18" charset="0"/>
              </a:rPr>
              <a:t>[</a:t>
            </a:r>
            <a:r>
              <a:rPr lang="en-US" altLang="ro-RO" sz="1213" dirty="0">
                <a:solidFill>
                  <a:srgbClr val="000080"/>
                </a:solidFill>
                <a:latin typeface="Consolas" pitchFamily="49" charset="0"/>
                <a:cs typeface="Times New Roman" pitchFamily="18" charset="0"/>
              </a:rPr>
              <a:t>exit</a:t>
            </a:r>
            <a:r>
              <a:rPr lang="en-US" altLang="ro-RO" sz="1213" dirty="0">
                <a:solidFill>
                  <a:srgbClr val="000000"/>
                </a:solidFill>
                <a:latin typeface="Consolas" pitchFamily="49" charset="0"/>
                <a:cs typeface="Times New Roman" pitchFamily="18" charset="0"/>
              </a:rPr>
              <a:t>]</a:t>
            </a:r>
          </a:p>
          <a:p>
            <a:pPr>
              <a:defRPr/>
            </a:pPr>
            <a:endParaRPr lang="en-US" altLang="ro-RO" sz="1213" dirty="0">
              <a:solidFill>
                <a:srgbClr val="000000"/>
              </a:solidFill>
              <a:latin typeface="Consolas" pitchFamily="49" charset="0"/>
              <a:cs typeface="Times New Roman" pitchFamily="18" charset="0"/>
            </a:endParaRPr>
          </a:p>
          <a:p>
            <a:pPr>
              <a:defRPr/>
            </a:pPr>
            <a:r>
              <a:rPr lang="en-US" altLang="ro-RO" sz="1213" dirty="0">
                <a:solidFill>
                  <a:srgbClr val="0000FF"/>
                </a:solidFill>
                <a:latin typeface="Consolas" pitchFamily="49" charset="0"/>
                <a:cs typeface="Times New Roman" pitchFamily="18" charset="0"/>
              </a:rPr>
              <a:t>segment</a:t>
            </a: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data</a:t>
            </a: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use32</a:t>
            </a: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Sir1</a:t>
            </a: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db</a:t>
            </a:r>
            <a:r>
              <a:rPr lang="en-US" altLang="ro-RO" sz="1213" dirty="0">
                <a:solidFill>
                  <a:srgbClr val="000000"/>
                </a:solidFill>
                <a:latin typeface="Consolas" pitchFamily="49" charset="0"/>
                <a:cs typeface="Times New Roman" pitchFamily="18" charset="0"/>
              </a:rPr>
              <a:t> </a:t>
            </a:r>
            <a:r>
              <a:rPr lang="en-US" altLang="ro-RO" sz="1213" dirty="0">
                <a:solidFill>
                  <a:srgbClr val="A31515"/>
                </a:solidFill>
                <a:latin typeface="Consolas" pitchFamily="49" charset="0"/>
              </a:rPr>
              <a:t>'Buna '</a:t>
            </a:r>
            <a:r>
              <a:rPr lang="en-US" altLang="ro-RO" sz="1213" dirty="0">
                <a:solidFill>
                  <a:srgbClr val="000000"/>
                </a:solidFill>
                <a:latin typeface="Consolas" pitchFamily="49" charset="0"/>
                <a:cs typeface="Times New Roman" pitchFamily="18" charset="0"/>
              </a:rPr>
              <a:t>, 0</a:t>
            </a: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Sir2</a:t>
            </a: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db</a:t>
            </a:r>
            <a:r>
              <a:rPr lang="en-US" altLang="ro-RO" sz="1213" dirty="0">
                <a:solidFill>
                  <a:srgbClr val="000000"/>
                </a:solidFill>
                <a:latin typeface="Consolas" pitchFamily="49" charset="0"/>
                <a:cs typeface="Times New Roman" pitchFamily="18" charset="0"/>
              </a:rPr>
              <a:t> </a:t>
            </a:r>
            <a:r>
              <a:rPr lang="en-US" altLang="ro-RO" sz="1213" dirty="0">
                <a:solidFill>
                  <a:srgbClr val="A31515"/>
                </a:solidFill>
                <a:latin typeface="Consolas" pitchFamily="49" charset="0"/>
              </a:rPr>
              <a:t>'</a:t>
            </a:r>
            <a:r>
              <a:rPr lang="en-US" altLang="ro-RO" sz="1213" dirty="0" err="1">
                <a:solidFill>
                  <a:srgbClr val="A31515"/>
                </a:solidFill>
                <a:latin typeface="Consolas" pitchFamily="49" charset="0"/>
              </a:rPr>
              <a:t>dimineata</a:t>
            </a:r>
            <a:r>
              <a:rPr lang="en-US" altLang="ro-RO" sz="1213" dirty="0">
                <a:solidFill>
                  <a:srgbClr val="A31515"/>
                </a:solidFill>
                <a:latin typeface="Consolas" pitchFamily="49" charset="0"/>
              </a:rPr>
              <a:t>!'</a:t>
            </a:r>
            <a:r>
              <a:rPr lang="en-US" altLang="ro-RO" sz="1213" dirty="0">
                <a:solidFill>
                  <a:srgbClr val="000000"/>
                </a:solidFill>
                <a:latin typeface="Consolas" pitchFamily="49" charset="0"/>
                <a:cs typeface="Times New Roman" pitchFamily="18" charset="0"/>
              </a:rPr>
              <a:t>, 0</a:t>
            </a: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80"/>
                </a:solidFill>
                <a:latin typeface="Consolas" pitchFamily="49" charset="0"/>
                <a:cs typeface="Times New Roman" pitchFamily="18" charset="0"/>
              </a:rPr>
              <a:t>SirFinal</a:t>
            </a: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resb</a:t>
            </a:r>
            <a:r>
              <a:rPr lang="en-US" altLang="ro-RO" sz="1213" dirty="0">
                <a:solidFill>
                  <a:srgbClr val="000000"/>
                </a:solidFill>
                <a:latin typeface="Consolas" pitchFamily="49" charset="0"/>
                <a:cs typeface="Times New Roman" pitchFamily="18" charset="0"/>
              </a:rPr>
              <a:t> 1000  </a:t>
            </a:r>
            <a:r>
              <a:rPr lang="en-US" altLang="ro-RO" sz="1213" dirty="0">
                <a:solidFill>
                  <a:srgbClr val="008000"/>
                </a:solidFill>
                <a:latin typeface="Consolas" pitchFamily="49" charset="0"/>
                <a:cs typeface="Times New Roman" pitchFamily="18" charset="0"/>
              </a:rPr>
              <a:t>; space for result</a:t>
            </a:r>
          </a:p>
        </p:txBody>
      </p:sp>
      <p:sp>
        <p:nvSpPr>
          <p:cNvPr id="24583" name="TextBox 9"/>
          <p:cNvSpPr txBox="1">
            <a:spLocks noChangeArrowheads="1"/>
          </p:cNvSpPr>
          <p:nvPr/>
        </p:nvSpPr>
        <p:spPr bwMode="auto">
          <a:xfrm>
            <a:off x="4732338" y="1984375"/>
            <a:ext cx="5360987" cy="528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r>
              <a:rPr lang="en-US" altLang="ro-RO" sz="1544" b="1" dirty="0">
                <a:latin typeface="Consolas" pitchFamily="49" charset="0"/>
                <a:ea typeface="Times New Roman" pitchFamily="18" charset="0"/>
                <a:cs typeface="Consolas" pitchFamily="49" charset="0"/>
              </a:rPr>
              <a:t>; </a:t>
            </a:r>
            <a:r>
              <a:rPr lang="en-US" altLang="ro-RO" sz="1544" b="1" dirty="0" smtClean="0">
                <a:latin typeface="Consolas" pitchFamily="49" charset="0"/>
                <a:ea typeface="Times New Roman" pitchFamily="18" charset="0"/>
                <a:cs typeface="Consolas" pitchFamily="49" charset="0"/>
              </a:rPr>
              <a:t>MODULE </a:t>
            </a:r>
            <a:r>
              <a:rPr lang="en-US" altLang="ro-RO" sz="1544" b="1" dirty="0">
                <a:latin typeface="Consolas" pitchFamily="49" charset="0"/>
                <a:ea typeface="Times New Roman" pitchFamily="18" charset="0"/>
                <a:cs typeface="Consolas" pitchFamily="49" charset="0"/>
              </a:rPr>
              <a:t>SUB.ASM</a:t>
            </a:r>
          </a:p>
          <a:p>
            <a:pPr>
              <a:defRPr/>
            </a:pPr>
            <a:r>
              <a:rPr lang="en-US" altLang="ro-RO" sz="1544" dirty="0">
                <a:solidFill>
                  <a:srgbClr val="0000FF"/>
                </a:solidFill>
                <a:latin typeface="Consolas" pitchFamily="49" charset="0"/>
                <a:ea typeface="Times New Roman" pitchFamily="18" charset="0"/>
                <a:cs typeface="Consolas" pitchFamily="49" charset="0"/>
              </a:rPr>
              <a:t>extern</a:t>
            </a:r>
            <a:r>
              <a:rPr lang="en-US" altLang="ro-RO" sz="1544" dirty="0">
                <a:solidFill>
                  <a:srgbClr val="000000"/>
                </a:solidFill>
                <a:latin typeface="Consolas" pitchFamily="49" charset="0"/>
                <a:ea typeface="Times New Roman" pitchFamily="18" charset="0"/>
                <a:cs typeface="Consolas" pitchFamily="49" charset="0"/>
              </a:rPr>
              <a:t> </a:t>
            </a:r>
            <a:r>
              <a:rPr lang="en-US" altLang="ro-RO" sz="1544" dirty="0" err="1">
                <a:solidFill>
                  <a:srgbClr val="000080"/>
                </a:solidFill>
                <a:latin typeface="Consolas" pitchFamily="49" charset="0"/>
                <a:ea typeface="Times New Roman" pitchFamily="18" charset="0"/>
                <a:cs typeface="Consolas" pitchFamily="49" charset="0"/>
              </a:rPr>
              <a:t>SirFinal</a:t>
            </a:r>
            <a:endParaRPr lang="en-US" altLang="ro-RO" sz="1544" dirty="0">
              <a:solidFill>
                <a:srgbClr val="000080"/>
              </a:solidFill>
              <a:latin typeface="Consolas" pitchFamily="49" charset="0"/>
              <a:ea typeface="Times New Roman" pitchFamily="18" charset="0"/>
              <a:cs typeface="Consolas" pitchFamily="49" charset="0"/>
            </a:endParaRPr>
          </a:p>
          <a:p>
            <a:pPr>
              <a:defRPr/>
            </a:pPr>
            <a:r>
              <a:rPr lang="en-US" altLang="ro-RO" sz="1544" dirty="0">
                <a:solidFill>
                  <a:srgbClr val="0000FF"/>
                </a:solidFill>
                <a:latin typeface="Consolas" pitchFamily="49" charset="0"/>
                <a:ea typeface="Times New Roman" pitchFamily="18" charset="0"/>
                <a:cs typeface="Consolas" pitchFamily="49" charset="0"/>
              </a:rPr>
              <a:t>global</a:t>
            </a:r>
            <a:r>
              <a:rPr lang="en-US" altLang="ro-RO" sz="1544" dirty="0">
                <a:solidFill>
                  <a:srgbClr val="000000"/>
                </a:solidFill>
                <a:latin typeface="Consolas" pitchFamily="49" charset="0"/>
                <a:ea typeface="Times New Roman" pitchFamily="18" charset="0"/>
                <a:cs typeface="Consolas" pitchFamily="49" charset="0"/>
              </a:rPr>
              <a:t> </a:t>
            </a:r>
            <a:r>
              <a:rPr lang="en-US" altLang="ro-RO" sz="1544" dirty="0" err="1">
                <a:solidFill>
                  <a:srgbClr val="000080"/>
                </a:solidFill>
                <a:latin typeface="Consolas" pitchFamily="49" charset="0"/>
                <a:ea typeface="Times New Roman" pitchFamily="18" charset="0"/>
                <a:cs typeface="Consolas" pitchFamily="49" charset="0"/>
              </a:rPr>
              <a:t>Concatenare</a:t>
            </a:r>
            <a:endParaRPr lang="en-US" altLang="ro-RO" sz="1544" dirty="0">
              <a:solidFill>
                <a:srgbClr val="000080"/>
              </a:solidFill>
              <a:latin typeface="Consolas" pitchFamily="49" charset="0"/>
              <a:ea typeface="Times New Roman" pitchFamily="18" charset="0"/>
              <a:cs typeface="Consolas" pitchFamily="49" charset="0"/>
            </a:endParaRPr>
          </a:p>
          <a:p>
            <a:pPr>
              <a:defRPr/>
            </a:pPr>
            <a:endParaRPr lang="en-US" altLang="ro-RO" sz="1213" dirty="0">
              <a:solidFill>
                <a:srgbClr val="000000"/>
              </a:solidFill>
              <a:latin typeface="Consolas" pitchFamily="49" charset="0"/>
              <a:ea typeface="Times New Roman" pitchFamily="18" charset="0"/>
              <a:cs typeface="Consolas" pitchFamily="49" charset="0"/>
            </a:endParaRPr>
          </a:p>
          <a:p>
            <a:pPr>
              <a:defRPr/>
            </a:pPr>
            <a:r>
              <a:rPr lang="en-US" altLang="ro-RO" sz="1213" dirty="0">
                <a:solidFill>
                  <a:srgbClr val="0000FF"/>
                </a:solidFill>
                <a:latin typeface="Consolas" pitchFamily="49" charset="0"/>
                <a:ea typeface="Times New Roman" pitchFamily="18" charset="0"/>
                <a:cs typeface="Consolas" pitchFamily="49" charset="0"/>
              </a:rPr>
              <a:t>segment</a:t>
            </a:r>
            <a:r>
              <a:rPr lang="en-US" altLang="ro-RO" sz="1213" dirty="0">
                <a:solidFill>
                  <a:srgbClr val="000000"/>
                </a:solidFill>
                <a:latin typeface="Consolas" pitchFamily="49" charset="0"/>
                <a:ea typeface="Times New Roman" pitchFamily="18" charset="0"/>
                <a:cs typeface="Consolas" pitchFamily="49" charset="0"/>
              </a:rPr>
              <a:t> </a:t>
            </a:r>
            <a:r>
              <a:rPr lang="en-US" altLang="ro-RO" sz="1213" dirty="0">
                <a:solidFill>
                  <a:srgbClr val="000080"/>
                </a:solidFill>
                <a:latin typeface="Consolas" pitchFamily="49" charset="0"/>
                <a:ea typeface="Times New Roman" pitchFamily="18" charset="0"/>
                <a:cs typeface="Consolas" pitchFamily="49" charset="0"/>
              </a:rPr>
              <a:t>code</a:t>
            </a:r>
            <a:r>
              <a:rPr lang="en-US" altLang="ro-RO" sz="1213" dirty="0">
                <a:solidFill>
                  <a:srgbClr val="0000FF"/>
                </a:solidFill>
                <a:latin typeface="Consolas" pitchFamily="49" charset="0"/>
                <a:ea typeface="Times New Roman" pitchFamily="18" charset="0"/>
                <a:cs typeface="Consolas" pitchFamily="49" charset="0"/>
              </a:rPr>
              <a:t> use32</a:t>
            </a:r>
            <a:r>
              <a:rPr lang="en-US" altLang="ro-RO" sz="1213" dirty="0">
                <a:solidFill>
                  <a:srgbClr val="000000"/>
                </a:solidFill>
                <a:latin typeface="Consolas" pitchFamily="49" charset="0"/>
                <a:ea typeface="Times New Roman" pitchFamily="18" charset="0"/>
                <a:cs typeface="Consolas" pitchFamily="49" charset="0"/>
              </a:rPr>
              <a:t> </a:t>
            </a:r>
            <a:r>
              <a:rPr lang="en-US" altLang="ro-RO" sz="1213" dirty="0">
                <a:solidFill>
                  <a:srgbClr val="0000FF"/>
                </a:solidFill>
                <a:latin typeface="Consolas" pitchFamily="49" charset="0"/>
                <a:ea typeface="Times New Roman" pitchFamily="18" charset="0"/>
                <a:cs typeface="Consolas" pitchFamily="49" charset="0"/>
              </a:rPr>
              <a:t>public code class</a:t>
            </a:r>
            <a:r>
              <a:rPr lang="en-US" altLang="ro-RO" sz="1213" dirty="0">
                <a:solidFill>
                  <a:srgbClr val="000000"/>
                </a:solidFill>
                <a:latin typeface="Consolas" pitchFamily="49" charset="0"/>
                <a:ea typeface="Times New Roman" pitchFamily="18" charset="0"/>
                <a:cs typeface="Consolas" pitchFamily="49" charset="0"/>
              </a:rPr>
              <a:t>=</a:t>
            </a:r>
            <a:r>
              <a:rPr lang="en-US" altLang="ro-RO" sz="1213" dirty="0">
                <a:solidFill>
                  <a:srgbClr val="A31515"/>
                </a:solidFill>
                <a:latin typeface="Consolas" pitchFamily="49" charset="0"/>
              </a:rPr>
              <a:t>'code'</a:t>
            </a: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8000"/>
                </a:solidFill>
                <a:latin typeface="Consolas" pitchFamily="49" charset="0"/>
                <a:cs typeface="Times New Roman" pitchFamily="18" charset="0"/>
              </a:rPr>
              <a:t>; </a:t>
            </a:r>
            <a:r>
              <a:rPr lang="en-US" altLang="ro-RO" sz="1213" dirty="0" err="1">
                <a:solidFill>
                  <a:srgbClr val="008000"/>
                </a:solidFill>
                <a:latin typeface="Consolas" pitchFamily="49" charset="0"/>
                <a:cs typeface="Times New Roman" pitchFamily="18" charset="0"/>
              </a:rPr>
              <a:t>eax</a:t>
            </a:r>
            <a:r>
              <a:rPr lang="en-US" altLang="ro-RO" sz="1213" dirty="0">
                <a:solidFill>
                  <a:srgbClr val="008000"/>
                </a:solidFill>
                <a:latin typeface="Consolas" pitchFamily="49" charset="0"/>
                <a:cs typeface="Times New Roman" pitchFamily="18" charset="0"/>
              </a:rPr>
              <a:t> = address of the first array, </a:t>
            </a:r>
          </a:p>
          <a:p>
            <a:pPr>
              <a:defRPr/>
            </a:pPr>
            <a:r>
              <a:rPr lang="en-US" altLang="ro-RO" sz="1213" dirty="0">
                <a:solidFill>
                  <a:srgbClr val="008000"/>
                </a:solidFill>
                <a:latin typeface="Consolas" pitchFamily="49" charset="0"/>
                <a:cs typeface="Times New Roman" pitchFamily="18" charset="0"/>
              </a:rPr>
              <a:t>    ; </a:t>
            </a:r>
            <a:r>
              <a:rPr lang="en-US" altLang="ro-RO" sz="1213" dirty="0" err="1">
                <a:solidFill>
                  <a:srgbClr val="008000"/>
                </a:solidFill>
                <a:latin typeface="Consolas" pitchFamily="49" charset="0"/>
                <a:cs typeface="Times New Roman" pitchFamily="18" charset="0"/>
              </a:rPr>
              <a:t>ebx</a:t>
            </a:r>
            <a:r>
              <a:rPr lang="en-US" altLang="ro-RO" sz="1213" dirty="0">
                <a:solidFill>
                  <a:srgbClr val="008000"/>
                </a:solidFill>
                <a:latin typeface="Consolas" pitchFamily="49" charset="0"/>
                <a:cs typeface="Times New Roman" pitchFamily="18" charset="0"/>
              </a:rPr>
              <a:t> = address of the second array</a:t>
            </a: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80"/>
                </a:solidFill>
                <a:latin typeface="Consolas" pitchFamily="49" charset="0"/>
                <a:cs typeface="Times New Roman" pitchFamily="18" charset="0"/>
              </a:rPr>
              <a:t>Concatenare</a:t>
            </a:r>
            <a:r>
              <a:rPr lang="en-US" altLang="ro-RO" sz="1213" dirty="0">
                <a:solidFill>
                  <a:srgbClr val="000000"/>
                </a:solidFill>
                <a:latin typeface="Consolas" pitchFamily="49" charset="0"/>
                <a:cs typeface="Times New Roman" pitchFamily="18" charset="0"/>
              </a:rPr>
              <a:t>:</a:t>
            </a: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mov</a:t>
            </a:r>
            <a:r>
              <a:rPr lang="en-US" altLang="ro-RO" sz="1213" dirty="0">
                <a:solidFill>
                  <a:srgbClr val="0000FF"/>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edi</a:t>
            </a:r>
            <a:r>
              <a:rPr lang="en-US" altLang="ro-RO" sz="1213" dirty="0">
                <a:solidFill>
                  <a:srgbClr val="000000"/>
                </a:solidFill>
                <a:latin typeface="Consolas" pitchFamily="49" charset="0"/>
                <a:cs typeface="Times New Roman" pitchFamily="18" charset="0"/>
              </a:rPr>
              <a:t>, </a:t>
            </a:r>
            <a:r>
              <a:rPr lang="en-US" altLang="ro-RO" sz="1213" dirty="0" err="1">
                <a:solidFill>
                  <a:srgbClr val="000080"/>
                </a:solidFill>
                <a:latin typeface="Consolas" pitchFamily="49" charset="0"/>
                <a:cs typeface="Times New Roman" pitchFamily="18" charset="0"/>
              </a:rPr>
              <a:t>SirFinal</a:t>
            </a:r>
            <a:r>
              <a:rPr lang="en-US" altLang="ro-RO" sz="1213" dirty="0">
                <a:solidFill>
                  <a:srgbClr val="000000"/>
                </a:solidFill>
                <a:latin typeface="Consolas" pitchFamily="49" charset="0"/>
                <a:cs typeface="Times New Roman" pitchFamily="18" charset="0"/>
              </a:rPr>
              <a:t>   </a:t>
            </a:r>
            <a:r>
              <a:rPr lang="en-US" altLang="ro-RO" sz="1213" dirty="0">
                <a:solidFill>
                  <a:srgbClr val="008000"/>
                </a:solidFill>
                <a:latin typeface="Consolas" pitchFamily="49" charset="0"/>
                <a:cs typeface="Times New Roman" pitchFamily="18" charset="0"/>
              </a:rPr>
              <a:t>; destination = </a:t>
            </a:r>
            <a:r>
              <a:rPr lang="en-US" altLang="ro-RO" sz="1213" dirty="0" err="1">
                <a:solidFill>
                  <a:srgbClr val="008000"/>
                </a:solidFill>
                <a:latin typeface="Consolas" pitchFamily="49" charset="0"/>
                <a:cs typeface="Times New Roman" pitchFamily="18" charset="0"/>
              </a:rPr>
              <a:t>SirFinal</a:t>
            </a:r>
            <a:endParaRPr lang="en-US" altLang="ro-RO" sz="1213" dirty="0">
              <a:solidFill>
                <a:srgbClr val="008000"/>
              </a:solidFill>
              <a:latin typeface="Consolas" pitchFamily="49"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mov</a:t>
            </a:r>
            <a:r>
              <a:rPr lang="en-US" altLang="ro-RO" sz="1213" dirty="0">
                <a:solidFill>
                  <a:srgbClr val="0000FF"/>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esi</a:t>
            </a:r>
            <a:r>
              <a:rPr lang="en-US" altLang="ro-RO" sz="1213" dirty="0">
                <a:solidFill>
                  <a:srgbClr val="000000"/>
                </a:solidFill>
                <a:latin typeface="Consolas" pitchFamily="49" charset="0"/>
                <a:cs typeface="Times New Roman" pitchFamily="18" charset="0"/>
              </a:rPr>
              <a:t>,</a:t>
            </a:r>
            <a:r>
              <a:rPr lang="en-US" altLang="ro-RO" sz="1213" dirty="0">
                <a:solidFill>
                  <a:srgbClr val="0000FF"/>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eax</a:t>
            </a:r>
            <a:r>
              <a:rPr lang="en-US" altLang="ro-RO" sz="1213" dirty="0">
                <a:solidFill>
                  <a:srgbClr val="0000FF"/>
                </a:solidFill>
                <a:latin typeface="Consolas" pitchFamily="49" charset="0"/>
                <a:cs typeface="Times New Roman" pitchFamily="18" charset="0"/>
              </a:rPr>
              <a:t>        </a:t>
            </a:r>
            <a:r>
              <a:rPr lang="en-US" altLang="ro-RO" sz="1213" dirty="0">
                <a:solidFill>
                  <a:srgbClr val="008000"/>
                </a:solidFill>
                <a:latin typeface="Consolas" pitchFamily="49" charset="0"/>
                <a:cs typeface="Times New Roman" pitchFamily="18" charset="0"/>
              </a:rPr>
              <a:t>; source = first array</a:t>
            </a: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.sir1Loop</a:t>
            </a:r>
            <a:r>
              <a:rPr lang="en-US" altLang="ro-RO" sz="1213" dirty="0">
                <a:solidFill>
                  <a:srgbClr val="000000"/>
                </a:solidFill>
                <a:latin typeface="Consolas" pitchFamily="49" charset="0"/>
                <a:cs typeface="Times New Roman" pitchFamily="18" charset="0"/>
              </a:rPr>
              <a:t>:</a:t>
            </a: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lodsb</a:t>
            </a:r>
            <a:r>
              <a:rPr lang="en-US" altLang="ro-RO" sz="1213" dirty="0">
                <a:solidFill>
                  <a:srgbClr val="000000"/>
                </a:solidFill>
                <a:latin typeface="Consolas" pitchFamily="49" charset="0"/>
                <a:cs typeface="Times New Roman" pitchFamily="18" charset="0"/>
              </a:rPr>
              <a:t>               </a:t>
            </a:r>
            <a:r>
              <a:rPr lang="en-US" altLang="ro-RO" sz="1213" dirty="0">
                <a:solidFill>
                  <a:srgbClr val="008000"/>
                </a:solidFill>
                <a:latin typeface="Consolas" pitchFamily="49" charset="0"/>
                <a:cs typeface="Times New Roman" pitchFamily="18" charset="0"/>
              </a:rPr>
              <a:t>; next byte </a:t>
            </a: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test al, al         </a:t>
            </a:r>
            <a:r>
              <a:rPr lang="en-US" altLang="ro-RO" sz="1213" dirty="0">
                <a:solidFill>
                  <a:srgbClr val="008000"/>
                </a:solidFill>
                <a:latin typeface="Consolas" pitchFamily="49" charset="0"/>
                <a:cs typeface="Times New Roman" pitchFamily="18" charset="0"/>
              </a:rPr>
              <a:t>; array terminator (=0)?</a:t>
            </a: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jz</a:t>
            </a: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.sir2</a:t>
            </a:r>
            <a:r>
              <a:rPr lang="en-US" altLang="ro-RO" sz="1213" dirty="0">
                <a:solidFill>
                  <a:srgbClr val="000000"/>
                </a:solidFill>
                <a:latin typeface="Consolas" pitchFamily="49" charset="0"/>
                <a:cs typeface="Times New Roman" pitchFamily="18" charset="0"/>
              </a:rPr>
              <a:t>            </a:t>
            </a:r>
            <a:r>
              <a:rPr lang="en-US" altLang="ro-RO" sz="1213" dirty="0">
                <a:solidFill>
                  <a:srgbClr val="008000"/>
                </a:solidFill>
                <a:latin typeface="Consolas" pitchFamily="49" charset="0"/>
                <a:cs typeface="Times New Roman" pitchFamily="18" charset="0"/>
              </a:rPr>
              <a:t>; if yes, go to second array</a:t>
            </a: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stosb</a:t>
            </a:r>
            <a:r>
              <a:rPr lang="en-US" altLang="ro-RO" sz="1213" dirty="0">
                <a:solidFill>
                  <a:srgbClr val="0000FF"/>
                </a:solidFill>
                <a:latin typeface="Consolas" pitchFamily="49" charset="0"/>
                <a:cs typeface="Times New Roman" pitchFamily="18" charset="0"/>
              </a:rPr>
              <a:t> </a:t>
            </a:r>
            <a:r>
              <a:rPr lang="en-US" altLang="ro-RO" sz="1213" dirty="0">
                <a:solidFill>
                  <a:srgbClr val="000000"/>
                </a:solidFill>
                <a:latin typeface="Consolas" pitchFamily="49" charset="0"/>
                <a:cs typeface="Times New Roman" pitchFamily="18" charset="0"/>
              </a:rPr>
              <a:t>              </a:t>
            </a:r>
            <a:r>
              <a:rPr lang="en-US" altLang="ro-RO" sz="1213" dirty="0">
                <a:solidFill>
                  <a:srgbClr val="008000"/>
                </a:solidFill>
                <a:latin typeface="Consolas" pitchFamily="49" charset="0"/>
                <a:cs typeface="Times New Roman" pitchFamily="18" charset="0"/>
              </a:rPr>
              <a:t>; (otherwise) copy in destination</a:t>
            </a: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jmp</a:t>
            </a: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.sir1Loop</a:t>
            </a:r>
            <a:r>
              <a:rPr lang="en-US" altLang="ro-RO" sz="1213" dirty="0">
                <a:solidFill>
                  <a:srgbClr val="000000"/>
                </a:solidFill>
                <a:latin typeface="Consolas" pitchFamily="49" charset="0"/>
                <a:cs typeface="Times New Roman" pitchFamily="18" charset="0"/>
              </a:rPr>
              <a:t>       </a:t>
            </a:r>
            <a:r>
              <a:rPr lang="en-US" altLang="ro-RO" sz="1213" dirty="0">
                <a:solidFill>
                  <a:srgbClr val="008000"/>
                </a:solidFill>
                <a:latin typeface="Consolas" pitchFamily="49" charset="0"/>
                <a:cs typeface="Times New Roman" pitchFamily="18" charset="0"/>
              </a:rPr>
              <a:t>; continue to </a:t>
            </a:r>
            <a:r>
              <a:rPr lang="en-US" altLang="ro-RO" sz="1213" dirty="0" err="1">
                <a:solidFill>
                  <a:srgbClr val="008000"/>
                </a:solidFill>
                <a:latin typeface="Consolas" pitchFamily="49" charset="0"/>
                <a:cs typeface="Times New Roman" pitchFamily="18" charset="0"/>
              </a:rPr>
              <a:t>nul</a:t>
            </a:r>
            <a:endParaRPr lang="en-US" altLang="ro-RO" sz="1213" dirty="0">
              <a:solidFill>
                <a:srgbClr val="008000"/>
              </a:solidFill>
              <a:latin typeface="Consolas" pitchFamily="49"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.sir2</a:t>
            </a:r>
            <a:r>
              <a:rPr lang="en-US" altLang="ro-RO" sz="1213" dirty="0">
                <a:solidFill>
                  <a:srgbClr val="000000"/>
                </a:solidFill>
                <a:latin typeface="Consolas" pitchFamily="49" charset="0"/>
                <a:cs typeface="Times New Roman" pitchFamily="18" charset="0"/>
              </a:rPr>
              <a:t>:</a:t>
            </a:r>
          </a:p>
          <a:p>
            <a:pPr>
              <a:defRPr/>
            </a:pPr>
            <a:r>
              <a:rPr lang="en-US" altLang="ro-RO" sz="1213" dirty="0">
                <a:solidFill>
                  <a:srgbClr val="0000FF"/>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mov</a:t>
            </a:r>
            <a:r>
              <a:rPr lang="en-US" altLang="ro-RO" sz="1213" dirty="0">
                <a:solidFill>
                  <a:srgbClr val="0000FF"/>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esi</a:t>
            </a: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ebx</a:t>
            </a:r>
            <a:r>
              <a:rPr lang="en-US" altLang="ro-RO" sz="1213" dirty="0">
                <a:solidFill>
                  <a:srgbClr val="000000"/>
                </a:solidFill>
                <a:latin typeface="Consolas" pitchFamily="49" charset="0"/>
                <a:cs typeface="Times New Roman" pitchFamily="18" charset="0"/>
              </a:rPr>
              <a:t>        </a:t>
            </a:r>
            <a:r>
              <a:rPr lang="en-US" altLang="ro-RO" sz="1213" dirty="0">
                <a:solidFill>
                  <a:srgbClr val="008000"/>
                </a:solidFill>
                <a:latin typeface="Consolas" pitchFamily="49" charset="0"/>
                <a:cs typeface="Times New Roman" pitchFamily="18" charset="0"/>
              </a:rPr>
              <a:t>; source = second array</a:t>
            </a: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sir2Loop</a:t>
            </a:r>
            <a:r>
              <a:rPr lang="en-US" altLang="ro-RO" sz="1213" dirty="0">
                <a:solidFill>
                  <a:srgbClr val="000000"/>
                </a:solidFill>
                <a:latin typeface="Consolas" pitchFamily="49" charset="0"/>
                <a:cs typeface="Times New Roman" pitchFamily="18" charset="0"/>
              </a:rPr>
              <a:t>:</a:t>
            </a: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lodsb</a:t>
            </a:r>
            <a:r>
              <a:rPr lang="en-US" altLang="ro-RO" sz="1213" dirty="0">
                <a:solidFill>
                  <a:srgbClr val="000000"/>
                </a:solidFill>
                <a:latin typeface="Consolas" pitchFamily="49" charset="0"/>
                <a:cs typeface="Times New Roman" pitchFamily="18" charset="0"/>
              </a:rPr>
              <a:t>               </a:t>
            </a:r>
            <a:r>
              <a:rPr lang="en-US" altLang="ro-RO" sz="1213" dirty="0">
                <a:solidFill>
                  <a:srgbClr val="008000"/>
                </a:solidFill>
                <a:latin typeface="Consolas" pitchFamily="49" charset="0"/>
                <a:cs typeface="Times New Roman" pitchFamily="18" charset="0"/>
              </a:rPr>
              <a:t>; same process for the new array</a:t>
            </a: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test al</a:t>
            </a: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al</a:t>
            </a:r>
          </a:p>
          <a:p>
            <a:pPr>
              <a:defRPr/>
            </a:pPr>
            <a:r>
              <a:rPr lang="en-US" altLang="ro-RO" sz="1213" dirty="0">
                <a:solidFill>
                  <a:srgbClr val="0000FF"/>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jz</a:t>
            </a:r>
            <a:r>
              <a:rPr lang="en-US" altLang="ro-RO" sz="1213" dirty="0">
                <a:solidFill>
                  <a:srgbClr val="0000FF"/>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a:t>
            </a:r>
            <a:r>
              <a:rPr lang="en-US" altLang="ro-RO" sz="1213" dirty="0" err="1">
                <a:solidFill>
                  <a:srgbClr val="000080"/>
                </a:solidFill>
                <a:latin typeface="Consolas" pitchFamily="49" charset="0"/>
                <a:cs typeface="Times New Roman" pitchFamily="18" charset="0"/>
              </a:rPr>
              <a:t>gata</a:t>
            </a:r>
            <a:endParaRPr lang="en-US" altLang="ro-RO" sz="1213" dirty="0">
              <a:solidFill>
                <a:srgbClr val="000080"/>
              </a:solidFill>
              <a:latin typeface="Consolas" pitchFamily="49"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stosb</a:t>
            </a:r>
            <a:endParaRPr lang="en-US" altLang="ro-RO" sz="1213" dirty="0">
              <a:solidFill>
                <a:srgbClr val="0000FF"/>
              </a:solidFill>
              <a:latin typeface="Consolas" pitchFamily="49"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jmp</a:t>
            </a: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.sir2Loop</a:t>
            </a: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a:t>
            </a:r>
            <a:r>
              <a:rPr lang="en-US" altLang="ro-RO" sz="1213" dirty="0" err="1">
                <a:solidFill>
                  <a:srgbClr val="000080"/>
                </a:solidFill>
                <a:latin typeface="Consolas" pitchFamily="49" charset="0"/>
                <a:cs typeface="Times New Roman" pitchFamily="18" charset="0"/>
              </a:rPr>
              <a:t>gata</a:t>
            </a:r>
            <a:r>
              <a:rPr lang="en-US" altLang="ro-RO" sz="1213" dirty="0">
                <a:solidFill>
                  <a:srgbClr val="000080"/>
                </a:solidFill>
                <a:latin typeface="Consolas" pitchFamily="49" charset="0"/>
                <a:cs typeface="Times New Roman" pitchFamily="18" charset="0"/>
              </a:rPr>
              <a:t>:</a:t>
            </a: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stosb</a:t>
            </a:r>
            <a:r>
              <a:rPr lang="en-US" altLang="ro-RO" sz="1213" dirty="0">
                <a:solidFill>
                  <a:srgbClr val="0000FF"/>
                </a:solidFill>
                <a:latin typeface="Consolas" pitchFamily="49" charset="0"/>
                <a:cs typeface="Times New Roman" pitchFamily="18" charset="0"/>
              </a:rPr>
              <a:t>               </a:t>
            </a:r>
            <a:r>
              <a:rPr lang="en-US" altLang="ro-RO" sz="1213" dirty="0">
                <a:solidFill>
                  <a:srgbClr val="008000"/>
                </a:solidFill>
                <a:latin typeface="Consolas" pitchFamily="49" charset="0"/>
                <a:cs typeface="Times New Roman" pitchFamily="18" charset="0"/>
              </a:rPr>
              <a:t>; add array terminator from al</a:t>
            </a:r>
          </a:p>
          <a:p>
            <a:pPr>
              <a:defRPr/>
            </a:pPr>
            <a:r>
              <a:rPr lang="en-US" altLang="ro-RO" sz="1213" dirty="0">
                <a:solidFill>
                  <a:srgbClr val="0000FF"/>
                </a:solidFill>
                <a:latin typeface="Consolas" pitchFamily="49" charset="0"/>
                <a:cs typeface="Times New Roman" pitchFamily="18" charset="0"/>
              </a:rPr>
              <a:t>        ret</a:t>
            </a:r>
          </a:p>
        </p:txBody>
      </p:sp>
      <p:cxnSp>
        <p:nvCxnSpPr>
          <p:cNvPr id="12" name="Straight Arrow Connector 11"/>
          <p:cNvCxnSpPr/>
          <p:nvPr/>
        </p:nvCxnSpPr>
        <p:spPr>
          <a:xfrm>
            <a:off x="2438400" y="2397125"/>
            <a:ext cx="2293938"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2879725" y="2665413"/>
            <a:ext cx="1852613"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712788" y="1327150"/>
            <a:ext cx="8720137" cy="5622925"/>
          </a:xfrm>
        </p:spPr>
        <p:txBody>
          <a:bodyPr wrap="square" numCol="1" anchor="t" anchorCtr="0" compatLnSpc="1">
            <a:prstTxWarp prst="textNoShape">
              <a:avLst/>
            </a:prstTxWarp>
            <a:normAutofit lnSpcReduction="10000"/>
          </a:bodyPr>
          <a:lstStyle/>
          <a:p>
            <a:pPr>
              <a:buFont typeface="Arial" pitchFamily="34" charset="0"/>
              <a:buChar char="•"/>
              <a:defRPr/>
            </a:pPr>
            <a:r>
              <a:rPr lang="ro-RO" sz="2647" dirty="0"/>
              <a:t>Ex</a:t>
            </a:r>
            <a:r>
              <a:rPr lang="en-GB" sz="2647" dirty="0"/>
              <a:t>ample of a</a:t>
            </a:r>
            <a:r>
              <a:rPr lang="ro-RO" sz="2647" dirty="0"/>
              <a:t> multimodul</a:t>
            </a:r>
            <a:r>
              <a:rPr lang="en-GB" sz="2647" dirty="0"/>
              <a:t>e </a:t>
            </a:r>
            <a:r>
              <a:rPr lang="ro-RO" sz="2647" dirty="0"/>
              <a:t>program </a:t>
            </a:r>
            <a:r>
              <a:rPr lang="ro-RO" altLang="ro-RO" sz="2757" dirty="0">
                <a:cs typeface="Arial" pitchFamily="34" charset="0"/>
              </a:rPr>
              <a:t>nasm + nasm</a:t>
            </a:r>
            <a:endParaRPr lang="en-US" altLang="ro-RO" sz="2757" b="1" dirty="0">
              <a:cs typeface="Arial" pitchFamily="34" charset="0"/>
            </a:endParaRPr>
          </a:p>
          <a:p>
            <a:pPr marL="880995" lvl="1" indent="-377569">
              <a:buFont typeface="Arial" pitchFamily="34" charset="0"/>
              <a:buChar char="•"/>
              <a:defRPr/>
            </a:pPr>
            <a:r>
              <a:rPr lang="en-GB" altLang="ro-RO" sz="2316" dirty="0">
                <a:cs typeface="Arial" pitchFamily="34" charset="0"/>
              </a:rPr>
              <a:t>Necessary steps to build the final executable program</a:t>
            </a:r>
            <a:endParaRPr lang="ro-RO" altLang="ro-RO" sz="2316" dirty="0">
              <a:cs typeface="Arial" pitchFamily="34" charset="0"/>
            </a:endParaRPr>
          </a:p>
          <a:p>
            <a:pPr marL="1385956" lvl="2" indent="-377569">
              <a:buFont typeface="Arial" pitchFamily="34" charset="0"/>
              <a:buChar char="•"/>
              <a:defRPr/>
            </a:pPr>
            <a:r>
              <a:rPr lang="en-GB" altLang="ro-RO" sz="1985" dirty="0">
                <a:cs typeface="Arial" pitchFamily="34" charset="0"/>
              </a:rPr>
              <a:t>Assemble file </a:t>
            </a:r>
            <a:r>
              <a:rPr lang="ro-RO" altLang="ro-RO" sz="1985" dirty="0">
                <a:cs typeface="Arial" pitchFamily="34" charset="0"/>
              </a:rPr>
              <a:t>main.asm</a:t>
            </a:r>
          </a:p>
          <a:p>
            <a:pPr marL="1889382" lvl="3" indent="-377569">
              <a:buFont typeface="Arial" pitchFamily="34" charset="0"/>
              <a:buChar char="•"/>
              <a:defRPr/>
            </a:pPr>
            <a:r>
              <a:rPr lang="en-US" altLang="ro-RO" sz="1985" dirty="0">
                <a:solidFill>
                  <a:srgbClr val="4BACC6"/>
                </a:solidFill>
                <a:cs typeface="Arial" pitchFamily="34" charset="0"/>
              </a:rPr>
              <a:t>nasm.exe </a:t>
            </a:r>
            <a:r>
              <a:rPr lang="ro-RO" altLang="ro-RO" sz="1985" dirty="0">
                <a:solidFill>
                  <a:srgbClr val="4BACC6"/>
                </a:solidFill>
                <a:cs typeface="Arial" pitchFamily="34" charset="0"/>
              </a:rPr>
              <a:t>-</a:t>
            </a:r>
            <a:r>
              <a:rPr lang="en-US" altLang="ro-RO" sz="1985" dirty="0">
                <a:solidFill>
                  <a:srgbClr val="4BACC6"/>
                </a:solidFill>
                <a:cs typeface="Arial" pitchFamily="34" charset="0"/>
              </a:rPr>
              <a:t>f</a:t>
            </a:r>
            <a:r>
              <a:rPr lang="ro-RO" altLang="ro-RO" sz="1985" dirty="0">
                <a:solidFill>
                  <a:srgbClr val="4BACC6"/>
                </a:solidFill>
                <a:cs typeface="Arial" pitchFamily="34" charset="0"/>
              </a:rPr>
              <a:t>obj</a:t>
            </a:r>
            <a:r>
              <a:rPr lang="ro-RO" altLang="ro-RO" sz="1985" b="1" dirty="0">
                <a:solidFill>
                  <a:srgbClr val="4BACC6"/>
                </a:solidFill>
                <a:cs typeface="Arial" pitchFamily="34" charset="0"/>
              </a:rPr>
              <a:t> main</a:t>
            </a:r>
            <a:r>
              <a:rPr lang="en-US" altLang="ro-RO" sz="1985" b="1" dirty="0">
                <a:solidFill>
                  <a:srgbClr val="4BACC6"/>
                </a:solidFill>
                <a:cs typeface="Arial" pitchFamily="34" charset="0"/>
              </a:rPr>
              <a:t>.</a:t>
            </a:r>
            <a:r>
              <a:rPr lang="en-US" altLang="ro-RO" sz="1985" b="1" dirty="0" err="1">
                <a:solidFill>
                  <a:srgbClr val="4BACC6"/>
                </a:solidFill>
                <a:cs typeface="Arial" pitchFamily="34" charset="0"/>
              </a:rPr>
              <a:t>asm</a:t>
            </a:r>
            <a:endParaRPr lang="ro-RO" altLang="ro-RO" sz="1985" b="1" dirty="0">
              <a:solidFill>
                <a:srgbClr val="4BACC6"/>
              </a:solidFill>
              <a:cs typeface="Arial" pitchFamily="34" charset="0"/>
            </a:endParaRPr>
          </a:p>
          <a:p>
            <a:pPr marL="1385956" lvl="2" indent="-377569">
              <a:buFont typeface="Arial" pitchFamily="34" charset="0"/>
              <a:buChar char="•"/>
              <a:defRPr/>
            </a:pPr>
            <a:r>
              <a:rPr lang="en-GB" altLang="ro-RO" sz="1985" dirty="0">
                <a:cs typeface="Arial" pitchFamily="34" charset="0"/>
              </a:rPr>
              <a:t>Assemble file </a:t>
            </a:r>
            <a:r>
              <a:rPr lang="ro-RO" altLang="ro-RO" sz="1985" dirty="0">
                <a:cs typeface="Arial" pitchFamily="34" charset="0"/>
              </a:rPr>
              <a:t>sub.asm</a:t>
            </a:r>
          </a:p>
          <a:p>
            <a:pPr marL="1889382" lvl="3" indent="-377569">
              <a:buFont typeface="Arial" pitchFamily="34" charset="0"/>
              <a:buChar char="•"/>
              <a:defRPr/>
            </a:pPr>
            <a:r>
              <a:rPr lang="en-US" altLang="ro-RO" sz="1985" dirty="0">
                <a:solidFill>
                  <a:srgbClr val="4BACC6"/>
                </a:solidFill>
                <a:cs typeface="Arial" pitchFamily="34" charset="0"/>
              </a:rPr>
              <a:t>nasm.exe </a:t>
            </a:r>
            <a:r>
              <a:rPr lang="ro-RO" altLang="ro-RO" sz="1985" dirty="0">
                <a:solidFill>
                  <a:srgbClr val="4BACC6"/>
                </a:solidFill>
                <a:cs typeface="Arial" pitchFamily="34" charset="0"/>
              </a:rPr>
              <a:t>-</a:t>
            </a:r>
            <a:r>
              <a:rPr lang="en-US" altLang="ro-RO" sz="1985" dirty="0">
                <a:solidFill>
                  <a:srgbClr val="4BACC6"/>
                </a:solidFill>
                <a:cs typeface="Arial" pitchFamily="34" charset="0"/>
              </a:rPr>
              <a:t>f</a:t>
            </a:r>
            <a:r>
              <a:rPr lang="ro-RO" altLang="ro-RO" sz="1985" dirty="0">
                <a:solidFill>
                  <a:srgbClr val="4BACC6"/>
                </a:solidFill>
                <a:cs typeface="Arial" pitchFamily="34" charset="0"/>
              </a:rPr>
              <a:t>obj</a:t>
            </a:r>
            <a:r>
              <a:rPr lang="ro-RO" altLang="ro-RO" sz="1985" b="1" dirty="0">
                <a:solidFill>
                  <a:srgbClr val="4BACC6"/>
                </a:solidFill>
                <a:cs typeface="Arial" pitchFamily="34" charset="0"/>
              </a:rPr>
              <a:t> sub</a:t>
            </a:r>
            <a:r>
              <a:rPr lang="en-US" altLang="ro-RO" sz="1985" b="1" dirty="0">
                <a:solidFill>
                  <a:srgbClr val="4BACC6"/>
                </a:solidFill>
                <a:cs typeface="Arial" pitchFamily="34" charset="0"/>
              </a:rPr>
              <a:t>.</a:t>
            </a:r>
            <a:r>
              <a:rPr lang="en-US" altLang="ro-RO" sz="1985" b="1" dirty="0" err="1">
                <a:solidFill>
                  <a:srgbClr val="4BACC6"/>
                </a:solidFill>
                <a:cs typeface="Arial" pitchFamily="34" charset="0"/>
              </a:rPr>
              <a:t>asm</a:t>
            </a:r>
            <a:endParaRPr lang="ro-RO" altLang="ro-RO" sz="1985" b="1" dirty="0">
              <a:solidFill>
                <a:srgbClr val="4BACC6"/>
              </a:solidFill>
              <a:cs typeface="Arial" pitchFamily="34" charset="0"/>
            </a:endParaRPr>
          </a:p>
          <a:p>
            <a:pPr marL="1385956" lvl="2" indent="-377569">
              <a:buFont typeface="Arial" pitchFamily="34" charset="0"/>
              <a:buChar char="•"/>
              <a:defRPr/>
            </a:pPr>
            <a:r>
              <a:rPr lang="en-GB" altLang="ro-RO" sz="1985" dirty="0">
                <a:cs typeface="Arial" pitchFamily="34" charset="0"/>
              </a:rPr>
              <a:t>Edit links between the two modules</a:t>
            </a:r>
            <a:endParaRPr lang="ro-RO" altLang="ro-RO" sz="1985" dirty="0">
              <a:cs typeface="Arial" pitchFamily="34" charset="0"/>
            </a:endParaRPr>
          </a:p>
          <a:p>
            <a:pPr marL="1889382" lvl="3" indent="-377569">
              <a:buFont typeface="Arial" pitchFamily="34" charset="0"/>
              <a:buChar char="•"/>
              <a:defRPr/>
            </a:pPr>
            <a:r>
              <a:rPr lang="ro-RO" altLang="ro-RO" sz="1985" dirty="0">
                <a:solidFill>
                  <a:srgbClr val="4BACC6"/>
                </a:solidFill>
                <a:cs typeface="Arial" pitchFamily="34" charset="0"/>
              </a:rPr>
              <a:t>alink.exe main.obj sub.obj –oPE –entry:start –subsys:console</a:t>
            </a:r>
            <a:endParaRPr lang="ro-RO" altLang="ro-RO" sz="1985" dirty="0">
              <a:cs typeface="Arial" pitchFamily="34" charset="0"/>
            </a:endParaRPr>
          </a:p>
          <a:p>
            <a:pPr marL="880995" lvl="1" indent="-377569">
              <a:buFont typeface="Arial" pitchFamily="34" charset="0"/>
              <a:buChar char="•"/>
              <a:defRPr/>
            </a:pPr>
            <a:r>
              <a:rPr lang="en-GB" altLang="ro-RO" sz="2316" dirty="0">
                <a:cs typeface="Arial" pitchFamily="34" charset="0"/>
              </a:rPr>
              <a:t>Notice</a:t>
            </a:r>
            <a:r>
              <a:rPr lang="ro-RO" altLang="ro-RO" sz="2316" dirty="0">
                <a:cs typeface="Arial" pitchFamily="34" charset="0"/>
              </a:rPr>
              <a:t>: </a:t>
            </a:r>
            <a:r>
              <a:rPr lang="en-GB" altLang="ro-RO" sz="2316" dirty="0">
                <a:cs typeface="Arial" pitchFamily="34" charset="0"/>
              </a:rPr>
              <a:t>the two modules can be assembled in any order! Only at </a:t>
            </a:r>
            <a:r>
              <a:rPr lang="en-GB" altLang="ro-RO" sz="2316" dirty="0" err="1">
                <a:cs typeface="Arial" pitchFamily="34" charset="0"/>
              </a:rPr>
              <a:t>linkediting</a:t>
            </a:r>
            <a:r>
              <a:rPr lang="en-GB" altLang="ro-RO" sz="2316" dirty="0">
                <a:cs typeface="Arial" pitchFamily="34" charset="0"/>
              </a:rPr>
              <a:t> is necessary that the referred symbols to have all implementations available in one of the object files offered by the </a:t>
            </a:r>
            <a:r>
              <a:rPr lang="en-GB" altLang="ro-RO" sz="2316" dirty="0" err="1">
                <a:cs typeface="Arial" pitchFamily="34" charset="0"/>
              </a:rPr>
              <a:t>linkeditor</a:t>
            </a:r>
            <a:r>
              <a:rPr lang="en-GB" altLang="ro-RO" sz="2316" dirty="0">
                <a:cs typeface="Arial" pitchFamily="34" charset="0"/>
              </a:rPr>
              <a:t> </a:t>
            </a:r>
          </a:p>
          <a:p>
            <a:pPr marL="880995" lvl="1" indent="-377569">
              <a:buFont typeface="Arial" pitchFamily="34" charset="0"/>
              <a:buChar char="•"/>
              <a:defRPr/>
            </a:pPr>
            <a:r>
              <a:rPr lang="ro-RO" altLang="ro-RO" sz="2316" dirty="0">
                <a:cs typeface="Arial" pitchFamily="34" charset="0"/>
              </a:rPr>
              <a:t>Linkedit</a:t>
            </a:r>
            <a:r>
              <a:rPr lang="en-GB" altLang="ro-RO" sz="2316" dirty="0" err="1">
                <a:cs typeface="Arial" pitchFamily="34" charset="0"/>
              </a:rPr>
              <a:t>ing</a:t>
            </a:r>
            <a:r>
              <a:rPr lang="ro-RO" altLang="ro-RO" sz="2316" dirty="0">
                <a:cs typeface="Arial" pitchFamily="34" charset="0"/>
              </a:rPr>
              <a:t>, </a:t>
            </a:r>
            <a:r>
              <a:rPr lang="en-GB" altLang="ro-RO" sz="2316" dirty="0">
                <a:cs typeface="Arial" pitchFamily="34" charset="0"/>
              </a:rPr>
              <a:t>of course</a:t>
            </a:r>
            <a:r>
              <a:rPr lang="ro-RO" altLang="ro-RO" sz="2316" dirty="0">
                <a:cs typeface="Arial" pitchFamily="34" charset="0"/>
              </a:rPr>
              <a:t>,</a:t>
            </a:r>
            <a:r>
              <a:rPr lang="en-GB" altLang="ro-RO" sz="2316" dirty="0">
                <a:cs typeface="Arial" pitchFamily="34" charset="0"/>
              </a:rPr>
              <a:t> is possible only after assembly/compilation</a:t>
            </a:r>
            <a:r>
              <a:rPr lang="ro-RO" altLang="ro-RO" sz="2316" dirty="0">
                <a:cs typeface="Arial" pitchFamily="34" charset="0"/>
              </a:rPr>
              <a:t>!</a:t>
            </a:r>
          </a:p>
        </p:txBody>
      </p:sp>
      <p:sp>
        <p:nvSpPr>
          <p:cNvPr id="25602" name="Title 1"/>
          <p:cNvSpPr>
            <a:spLocks noGrp="1"/>
          </p:cNvSpPr>
          <p:nvPr>
            <p:ph type="title"/>
          </p:nvPr>
        </p:nvSpPr>
        <p:spPr bwMode="auto">
          <a:xfrm>
            <a:off x="709613" y="438150"/>
            <a:ext cx="7681912" cy="7223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404" tIns="44203" rIns="88404" bIns="44203" numCol="1" anchor="t" anchorCtr="0" compatLnSpc="1">
            <a:prstTxWarp prst="textNoShape">
              <a:avLst/>
            </a:prstTxWarp>
          </a:bodyPr>
          <a:lstStyle/>
          <a:p>
            <a:pPr>
              <a:defRPr/>
            </a:pPr>
            <a:r>
              <a:rPr lang="en-GB" altLang="ro-RO" sz="3529" dirty="0" smtClean="0">
                <a:cs typeface="Arial" pitchFamily="34" charset="0"/>
              </a:rPr>
              <a:t>Techniques and tools</a:t>
            </a:r>
            <a:endParaRPr lang="en-US" altLang="ro-RO" sz="3529" dirty="0">
              <a:cs typeface="Arial" pitchFamily="34" charset="0"/>
            </a:endParaRPr>
          </a:p>
        </p:txBody>
      </p:sp>
      <p:sp>
        <p:nvSpPr>
          <p:cNvPr id="25603" name="Rectangle 22"/>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5604" name="Rectangle 13"/>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5605" name="Rectangle 32"/>
          <p:cNvSpPr>
            <a:spLocks noChangeArrowheads="1"/>
          </p:cNvSpPr>
          <p:nvPr/>
        </p:nvSpPr>
        <p:spPr bwMode="auto">
          <a:xfrm>
            <a:off x="303213" y="63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Placeholder 2"/>
          <p:cNvSpPr>
            <a:spLocks noGrp="1"/>
          </p:cNvSpPr>
          <p:nvPr>
            <p:ph type="body" sz="quarter" idx="12"/>
          </p:nvPr>
        </p:nvSpPr>
        <p:spPr bwMode="auto">
          <a:xfrm>
            <a:off x="712788" y="1338263"/>
            <a:ext cx="8774112" cy="5562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a:buFont typeface="Arial" pitchFamily="34" charset="0"/>
              <a:buChar char="•"/>
              <a:defRPr/>
            </a:pPr>
            <a:r>
              <a:rPr lang="en-GB" altLang="ro-RO" sz="2316" dirty="0">
                <a:solidFill>
                  <a:srgbClr val="FF0000"/>
                </a:solidFill>
                <a:cs typeface="Arial" pitchFamily="34" charset="0"/>
              </a:rPr>
              <a:t>Static linkage at </a:t>
            </a:r>
            <a:r>
              <a:rPr lang="ro-RO" altLang="ro-RO" sz="2316" b="1" dirty="0">
                <a:solidFill>
                  <a:srgbClr val="FF0000"/>
                </a:solidFill>
                <a:cs typeface="Arial" pitchFamily="34" charset="0"/>
              </a:rPr>
              <a:t>linkedit</a:t>
            </a:r>
            <a:r>
              <a:rPr lang="en-GB" altLang="ro-RO" sz="2316" b="1" dirty="0" err="1">
                <a:solidFill>
                  <a:srgbClr val="FF0000"/>
                </a:solidFill>
                <a:cs typeface="Arial" pitchFamily="34" charset="0"/>
              </a:rPr>
              <a:t>ing</a:t>
            </a:r>
            <a:r>
              <a:rPr lang="ro-RO" altLang="ro-RO" sz="2316" dirty="0">
                <a:solidFill>
                  <a:srgbClr val="FF0000"/>
                </a:solidFill>
                <a:cs typeface="Arial" pitchFamily="34" charset="0"/>
              </a:rPr>
              <a:t>:</a:t>
            </a:r>
            <a:r>
              <a:rPr lang="en-US" altLang="ro-RO" sz="2316" dirty="0">
                <a:solidFill>
                  <a:srgbClr val="FF0000"/>
                </a:solidFill>
                <a:cs typeface="Arial" pitchFamily="34" charset="0"/>
              </a:rPr>
              <a:t> </a:t>
            </a:r>
            <a:r>
              <a:rPr lang="ro-RO" altLang="ro-RO" sz="2316" dirty="0">
                <a:solidFill>
                  <a:srgbClr val="FF0000"/>
                </a:solidFill>
                <a:cs typeface="Arial" pitchFamily="34" charset="0"/>
              </a:rPr>
              <a:t>nasm + </a:t>
            </a:r>
            <a:r>
              <a:rPr lang="en-GB" altLang="ro-RO" sz="2316" dirty="0">
                <a:solidFill>
                  <a:srgbClr val="FF0000"/>
                </a:solidFill>
                <a:cs typeface="Arial" pitchFamily="34" charset="0"/>
              </a:rPr>
              <a:t>high level languages</a:t>
            </a:r>
            <a:endParaRPr lang="ro-RO" altLang="ro-RO" sz="1985" u="sng" dirty="0">
              <a:cs typeface="Arial" pitchFamily="34" charset="0"/>
            </a:endParaRPr>
          </a:p>
          <a:p>
            <a:pPr marL="880995" lvl="1" indent="-377569">
              <a:buFont typeface="Arial" pitchFamily="34" charset="0"/>
              <a:buChar char="•"/>
              <a:defRPr/>
            </a:pPr>
            <a:r>
              <a:rPr lang="en-GB" altLang="ro-RO" sz="1985" dirty="0">
                <a:cs typeface="Arial" pitchFamily="34" charset="0"/>
              </a:rPr>
              <a:t>Requirements of the </a:t>
            </a:r>
            <a:r>
              <a:rPr lang="en-GB" altLang="ro-RO" sz="1985" dirty="0" err="1">
                <a:cs typeface="Arial" pitchFamily="34" charset="0"/>
              </a:rPr>
              <a:t>linkeditor</a:t>
            </a:r>
            <a:endParaRPr lang="ro-RO" altLang="ro-RO" sz="1985" dirty="0">
              <a:cs typeface="Arial" pitchFamily="34" charset="0"/>
            </a:endParaRPr>
          </a:p>
          <a:p>
            <a:pPr marL="1385956" lvl="2" indent="-377569">
              <a:buFont typeface="Arial" pitchFamily="34" charset="0"/>
              <a:buChar char="•"/>
              <a:defRPr/>
            </a:pPr>
            <a:r>
              <a:rPr lang="ro-RO" altLang="ro-RO" sz="1764" u="sng" dirty="0">
                <a:cs typeface="Arial" pitchFamily="34" charset="0"/>
              </a:rPr>
              <a:t>global</a:t>
            </a:r>
            <a:r>
              <a:rPr lang="ro-RO" altLang="ro-RO" sz="1764" dirty="0">
                <a:cs typeface="Arial" pitchFamily="34" charset="0"/>
              </a:rPr>
              <a:t> </a:t>
            </a:r>
            <a:r>
              <a:rPr lang="en-GB" altLang="ro-RO" sz="1764" dirty="0">
                <a:cs typeface="Arial" pitchFamily="34" charset="0"/>
              </a:rPr>
              <a:t>directive to allow access to other languages to our labels</a:t>
            </a:r>
            <a:endParaRPr lang="ro-RO" altLang="ro-RO" sz="1764" dirty="0">
              <a:cs typeface="Arial" pitchFamily="34" charset="0"/>
            </a:endParaRPr>
          </a:p>
          <a:p>
            <a:pPr marL="1385956" lvl="2" indent="-377569">
              <a:buFont typeface="Arial" pitchFamily="34" charset="0"/>
              <a:buChar char="•"/>
              <a:defRPr/>
            </a:pPr>
            <a:r>
              <a:rPr lang="ro-RO" altLang="ro-RO" sz="1764" u="sng" dirty="0">
                <a:cs typeface="Arial" pitchFamily="34" charset="0"/>
              </a:rPr>
              <a:t>extern</a:t>
            </a:r>
            <a:r>
              <a:rPr lang="ro-RO" altLang="ro-RO" sz="1764" dirty="0">
                <a:cs typeface="Arial" pitchFamily="34" charset="0"/>
              </a:rPr>
              <a:t> </a:t>
            </a:r>
            <a:r>
              <a:rPr lang="en-GB" altLang="ro-RO" sz="1764" dirty="0">
                <a:cs typeface="Arial" pitchFamily="34" charset="0"/>
              </a:rPr>
              <a:t>directive to allow access in NASM of resources implemented in other languages</a:t>
            </a:r>
            <a:endParaRPr lang="ro-RO" altLang="ro-RO" sz="1764" dirty="0">
              <a:cs typeface="Arial" pitchFamily="34" charset="0"/>
            </a:endParaRPr>
          </a:p>
          <a:p>
            <a:pPr marL="1385956" lvl="2" indent="-377569">
              <a:buFont typeface="Arial" pitchFamily="34" charset="0"/>
              <a:buChar char="•"/>
              <a:defRPr/>
            </a:pPr>
            <a:r>
              <a:rPr lang="en-GB" altLang="ro-RO" sz="1764" dirty="0">
                <a:cs typeface="Arial" pitchFamily="34" charset="0"/>
              </a:rPr>
              <a:t>Declaration of variables and </a:t>
            </a:r>
            <a:r>
              <a:rPr lang="en-GB" altLang="ro-RO" sz="1764" dirty="0" err="1">
                <a:cs typeface="Arial" pitchFamily="34" charset="0"/>
              </a:rPr>
              <a:t>subrutines</a:t>
            </a:r>
            <a:r>
              <a:rPr lang="en-GB" altLang="ro-RO" sz="1764" dirty="0">
                <a:cs typeface="Arial" pitchFamily="34" charset="0"/>
              </a:rPr>
              <a:t> written in NASM in high level languages</a:t>
            </a:r>
            <a:endParaRPr lang="ro-RO" altLang="ro-RO" sz="1764" dirty="0">
              <a:cs typeface="Arial" pitchFamily="34" charset="0"/>
            </a:endParaRPr>
          </a:p>
          <a:p>
            <a:pPr marL="1889382" lvl="3" indent="-377569">
              <a:buFont typeface="Arial" pitchFamily="34" charset="0"/>
              <a:buChar char="•"/>
              <a:defRPr/>
            </a:pPr>
            <a:r>
              <a:rPr lang="ro-RO" altLang="ro-RO" sz="1544" dirty="0">
                <a:cs typeface="Arial" pitchFamily="34" charset="0"/>
              </a:rPr>
              <a:t>Ex</a:t>
            </a:r>
            <a:r>
              <a:rPr lang="en-GB" altLang="ro-RO" sz="1544" dirty="0">
                <a:cs typeface="Arial" pitchFamily="34" charset="0"/>
              </a:rPr>
              <a:t>a</a:t>
            </a:r>
            <a:r>
              <a:rPr lang="ro-RO" altLang="ro-RO" sz="1544" dirty="0">
                <a:cs typeface="Arial" pitchFamily="34" charset="0"/>
              </a:rPr>
              <a:t>mpl</a:t>
            </a:r>
            <a:r>
              <a:rPr lang="en-GB" altLang="ro-RO" sz="1544" dirty="0">
                <a:cs typeface="Arial" pitchFamily="34" charset="0"/>
              </a:rPr>
              <a:t>e</a:t>
            </a:r>
            <a:r>
              <a:rPr lang="ro-RO" altLang="ro-RO" sz="1544" dirty="0">
                <a:cs typeface="Arial" pitchFamily="34" charset="0"/>
              </a:rPr>
              <a:t> C: </a:t>
            </a:r>
            <a:r>
              <a:rPr lang="ro-RO" altLang="ro-RO" sz="1544" u="sng" dirty="0">
                <a:cs typeface="Arial" pitchFamily="34" charset="0"/>
              </a:rPr>
              <a:t>extern</a:t>
            </a:r>
            <a:r>
              <a:rPr lang="en-GB" altLang="ro-RO" sz="1544" u="sng" dirty="0">
                <a:cs typeface="Arial" pitchFamily="34" charset="0"/>
              </a:rPr>
              <a:t> </a:t>
            </a:r>
            <a:r>
              <a:rPr lang="en-GB" altLang="ro-RO" sz="1544" u="sng" dirty="0" err="1">
                <a:cs typeface="Arial" pitchFamily="34" charset="0"/>
              </a:rPr>
              <a:t>declarator</a:t>
            </a:r>
            <a:r>
              <a:rPr lang="ro-RO" altLang="ro-RO" sz="1544" u="sng" dirty="0">
                <a:cs typeface="Arial" pitchFamily="34" charset="0"/>
              </a:rPr>
              <a:t>!</a:t>
            </a:r>
            <a:endParaRPr lang="ro-RO" altLang="ro-RO" sz="1544" dirty="0">
              <a:cs typeface="Arial" pitchFamily="34" charset="0"/>
            </a:endParaRPr>
          </a:p>
          <a:p>
            <a:pPr marL="880995" lvl="1" indent="-377569">
              <a:buFont typeface="Arial" pitchFamily="34" charset="0"/>
              <a:buChar char="•"/>
              <a:defRPr/>
            </a:pPr>
            <a:r>
              <a:rPr lang="en-GB" altLang="ro-RO" sz="1985" dirty="0">
                <a:cs typeface="Arial" pitchFamily="34" charset="0"/>
              </a:rPr>
              <a:t>Entering the procedure</a:t>
            </a:r>
            <a:endParaRPr lang="ro-RO" altLang="ro-RO" sz="1985" dirty="0">
              <a:cs typeface="Arial" pitchFamily="34" charset="0"/>
            </a:endParaRPr>
          </a:p>
          <a:p>
            <a:pPr marL="880995" lvl="1" indent="-377569">
              <a:buFont typeface="Arial" pitchFamily="34" charset="0"/>
              <a:buChar char="•"/>
              <a:defRPr/>
            </a:pPr>
            <a:r>
              <a:rPr lang="en-GB" altLang="ro-RO" sz="1985" dirty="0">
                <a:cs typeface="Arial" pitchFamily="34" charset="0"/>
              </a:rPr>
              <a:t>Keeping register values unaltered</a:t>
            </a:r>
            <a:endParaRPr lang="ro-RO" altLang="ro-RO" sz="1985" dirty="0">
              <a:cs typeface="Arial" pitchFamily="34" charset="0"/>
            </a:endParaRPr>
          </a:p>
          <a:p>
            <a:pPr marL="880995" lvl="1" indent="-377569">
              <a:buFont typeface="Arial" pitchFamily="34" charset="0"/>
              <a:buChar char="•"/>
              <a:defRPr/>
            </a:pPr>
            <a:r>
              <a:rPr lang="en-GB" altLang="ro-RO" sz="1985" dirty="0">
                <a:cs typeface="Arial" pitchFamily="34" charset="0"/>
              </a:rPr>
              <a:t>Transmission and accessing parameters</a:t>
            </a:r>
            <a:endParaRPr lang="ro-RO" altLang="ro-RO" sz="1985" dirty="0">
              <a:cs typeface="Arial" pitchFamily="34" charset="0"/>
            </a:endParaRPr>
          </a:p>
          <a:p>
            <a:pPr marL="880995" lvl="1" indent="-377569">
              <a:buFont typeface="Arial" pitchFamily="34" charset="0"/>
              <a:buChar char="•"/>
              <a:defRPr/>
            </a:pPr>
            <a:r>
              <a:rPr lang="en-GB" altLang="ro-RO" sz="1985" dirty="0">
                <a:cs typeface="Arial" pitchFamily="34" charset="0"/>
              </a:rPr>
              <a:t>Space allocation for local data (optional)</a:t>
            </a:r>
            <a:endParaRPr lang="ro-RO" altLang="ro-RO" sz="1985" dirty="0">
              <a:cs typeface="Arial" pitchFamily="34" charset="0"/>
            </a:endParaRPr>
          </a:p>
          <a:p>
            <a:pPr marL="880995" lvl="1" indent="-377569">
              <a:buFont typeface="Arial" pitchFamily="34" charset="0"/>
              <a:buChar char="•"/>
              <a:defRPr/>
            </a:pPr>
            <a:r>
              <a:rPr lang="en-GB" altLang="ro-RO" sz="1985" dirty="0">
                <a:cs typeface="Arial" pitchFamily="34" charset="0"/>
              </a:rPr>
              <a:t>Returning a result (optional) </a:t>
            </a:r>
            <a:endParaRPr lang="ro-RO" altLang="ro-RO" sz="1985" dirty="0">
              <a:cs typeface="Arial" pitchFamily="34" charset="0"/>
            </a:endParaRPr>
          </a:p>
          <a:p>
            <a:pPr>
              <a:buFont typeface="Arial" pitchFamily="34" charset="0"/>
              <a:buChar char="•"/>
              <a:defRPr/>
            </a:pPr>
            <a:r>
              <a:rPr lang="en-GB" altLang="ro-RO" sz="1985" dirty="0">
                <a:cs typeface="Arial" pitchFamily="34" charset="0"/>
              </a:rPr>
              <a:t>The last aspects are discussed in detail in the call convention section!</a:t>
            </a:r>
            <a:endParaRPr lang="ro-RO" altLang="ro-RO" sz="1985" dirty="0">
              <a:cs typeface="Arial" pitchFamily="34" charset="0"/>
            </a:endParaRPr>
          </a:p>
          <a:p>
            <a:pPr marL="880995" lvl="1" indent="-377569">
              <a:buFont typeface="Arial" pitchFamily="34" charset="0"/>
              <a:buChar char="•"/>
              <a:defRPr/>
            </a:pPr>
            <a:r>
              <a:rPr lang="en-GB" altLang="ro-RO" sz="1985" dirty="0">
                <a:cs typeface="Arial" pitchFamily="34" charset="0"/>
              </a:rPr>
              <a:t>See interface with high level languages: call conventions</a:t>
            </a:r>
            <a:endParaRPr lang="ro-RO" altLang="ro-RO" sz="1985" dirty="0">
              <a:cs typeface="Arial" pitchFamily="34" charset="0"/>
            </a:endParaRPr>
          </a:p>
          <a:p>
            <a:pPr marL="1385956" lvl="2" indent="-377569">
              <a:buFont typeface="Arial" pitchFamily="34" charset="0"/>
              <a:buChar char="•"/>
              <a:defRPr/>
            </a:pPr>
            <a:endParaRPr lang="ro-RO" altLang="ro-RO" sz="1985" i="1" dirty="0">
              <a:cs typeface="Arial" pitchFamily="34" charset="0"/>
            </a:endParaRPr>
          </a:p>
        </p:txBody>
      </p:sp>
      <p:sp>
        <p:nvSpPr>
          <p:cNvPr id="26626" name="Title 1"/>
          <p:cNvSpPr>
            <a:spLocks noGrp="1"/>
          </p:cNvSpPr>
          <p:nvPr>
            <p:ph type="title"/>
          </p:nvPr>
        </p:nvSpPr>
        <p:spPr bwMode="auto">
          <a:xfrm>
            <a:off x="709613" y="438150"/>
            <a:ext cx="7681912" cy="7223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404" tIns="44203" rIns="88404" bIns="44203" numCol="1" anchor="t" anchorCtr="0" compatLnSpc="1">
            <a:prstTxWarp prst="textNoShape">
              <a:avLst/>
            </a:prstTxWarp>
          </a:bodyPr>
          <a:lstStyle/>
          <a:p>
            <a:pPr>
              <a:defRPr/>
            </a:pPr>
            <a:r>
              <a:rPr lang="en-GB" altLang="ro-RO" sz="3529" dirty="0" smtClean="0">
                <a:cs typeface="Arial" pitchFamily="34" charset="0"/>
              </a:rPr>
              <a:t>Techniques and tools</a:t>
            </a:r>
            <a:endParaRPr lang="en-US" altLang="ro-RO" sz="3529" dirty="0">
              <a:cs typeface="Arial" pitchFamily="34" charset="0"/>
            </a:endParaRPr>
          </a:p>
        </p:txBody>
      </p:sp>
      <p:sp>
        <p:nvSpPr>
          <p:cNvPr id="26627" name="Rectangle 22"/>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6628" name="Rectangle 13"/>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6629" name="Rectangle 32"/>
          <p:cNvSpPr>
            <a:spLocks noChangeArrowheads="1"/>
          </p:cNvSpPr>
          <p:nvPr/>
        </p:nvSpPr>
        <p:spPr bwMode="auto">
          <a:xfrm>
            <a:off x="303213" y="63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712788" y="1327150"/>
            <a:ext cx="8415337" cy="657225"/>
          </a:xfrm>
        </p:spPr>
        <p:txBody>
          <a:bodyPr/>
          <a:lstStyle/>
          <a:p>
            <a:pPr>
              <a:buFont typeface="Arial" panose="020B0604020202020204" pitchFamily="34" charset="0"/>
              <a:buChar char="•"/>
              <a:defRPr/>
            </a:pPr>
            <a:r>
              <a:rPr lang="ro-RO" sz="2316" dirty="0"/>
              <a:t>Ex</a:t>
            </a:r>
            <a:r>
              <a:rPr lang="en-GB" sz="2316" dirty="0"/>
              <a:t>ample of a</a:t>
            </a:r>
            <a:r>
              <a:rPr lang="ro-RO" sz="2316" dirty="0"/>
              <a:t> multimodul</a:t>
            </a:r>
            <a:r>
              <a:rPr lang="en-GB" sz="2316" dirty="0"/>
              <a:t>e </a:t>
            </a:r>
            <a:r>
              <a:rPr lang="ro-RO" sz="2316" dirty="0"/>
              <a:t>program asm + C</a:t>
            </a:r>
            <a:endParaRPr lang="ro-RO" sz="1544" dirty="0"/>
          </a:p>
          <a:p>
            <a:pPr marL="1008141" lvl="2" indent="0">
              <a:buFont typeface="Lucida Grande"/>
              <a:buNone/>
              <a:defRPr/>
            </a:pPr>
            <a:endParaRPr lang="en-US" sz="1985" dirty="0"/>
          </a:p>
        </p:txBody>
      </p:sp>
      <p:sp>
        <p:nvSpPr>
          <p:cNvPr id="27650" name="Title 1"/>
          <p:cNvSpPr>
            <a:spLocks noGrp="1"/>
          </p:cNvSpPr>
          <p:nvPr>
            <p:ph type="title"/>
          </p:nvPr>
        </p:nvSpPr>
        <p:spPr bwMode="auto">
          <a:xfrm>
            <a:off x="709613" y="438150"/>
            <a:ext cx="7681912" cy="7223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404" tIns="44203" rIns="88404" bIns="44203" numCol="1" anchor="t" anchorCtr="0" compatLnSpc="1">
            <a:prstTxWarp prst="textNoShape">
              <a:avLst/>
            </a:prstTxWarp>
          </a:bodyPr>
          <a:lstStyle/>
          <a:p>
            <a:pPr>
              <a:defRPr/>
            </a:pPr>
            <a:r>
              <a:rPr lang="en-GB" altLang="ro-RO" sz="3529" dirty="0" smtClean="0">
                <a:cs typeface="Arial" pitchFamily="34" charset="0"/>
              </a:rPr>
              <a:t>Techniques and tools</a:t>
            </a:r>
            <a:endParaRPr lang="en-US" altLang="ro-RO" sz="3529" dirty="0">
              <a:cs typeface="Arial" pitchFamily="34" charset="0"/>
            </a:endParaRPr>
          </a:p>
        </p:txBody>
      </p:sp>
      <p:sp>
        <p:nvSpPr>
          <p:cNvPr id="27651" name="Rectangle 22"/>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7652" name="Rectangle 13"/>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7653" name="Rectangle 32"/>
          <p:cNvSpPr>
            <a:spLocks noChangeArrowheads="1"/>
          </p:cNvSpPr>
          <p:nvPr/>
        </p:nvSpPr>
        <p:spPr bwMode="auto">
          <a:xfrm>
            <a:off x="303213" y="63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7654" name="TextBox 5"/>
          <p:cNvSpPr txBox="1">
            <a:spLocks noChangeArrowheads="1"/>
          </p:cNvSpPr>
          <p:nvPr/>
        </p:nvSpPr>
        <p:spPr bwMode="auto">
          <a:xfrm>
            <a:off x="358775" y="1984375"/>
            <a:ext cx="10185400" cy="542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404" tIns="44203" rIns="88404" bIns="44203">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lgn="just">
              <a:defRPr/>
            </a:pPr>
            <a:r>
              <a:rPr lang="en-US" altLang="ro-RO" sz="1103" dirty="0">
                <a:solidFill>
                  <a:srgbClr val="008000"/>
                </a:solidFill>
                <a:latin typeface="Consolas" pitchFamily="49" charset="0"/>
                <a:ea typeface="Times New Roman" pitchFamily="18" charset="0"/>
                <a:cs typeface="Consolas" pitchFamily="49" charset="0"/>
              </a:rPr>
              <a:t>//</a:t>
            </a:r>
            <a:endParaRPr lang="en-US" altLang="ro-RO" sz="1764" dirty="0">
              <a:latin typeface="Times New Roman" pitchFamily="18" charset="0"/>
              <a:ea typeface="Times New Roman" pitchFamily="18" charset="0"/>
              <a:cs typeface="Consolas" pitchFamily="49" charset="0"/>
            </a:endParaRPr>
          </a:p>
          <a:p>
            <a:pPr algn="just">
              <a:defRPr/>
            </a:pPr>
            <a:r>
              <a:rPr lang="en-US" altLang="ro-RO" sz="1103" dirty="0">
                <a:solidFill>
                  <a:srgbClr val="008000"/>
                </a:solidFill>
                <a:latin typeface="Consolas" pitchFamily="49" charset="0"/>
                <a:ea typeface="Times New Roman" pitchFamily="18" charset="0"/>
                <a:cs typeface="Consolas" pitchFamily="49" charset="0"/>
              </a:rPr>
              <a:t>// AFISARE.C</a:t>
            </a:r>
            <a:endParaRPr lang="en-US" altLang="ro-RO" sz="1764" dirty="0">
              <a:latin typeface="Times New Roman" pitchFamily="18" charset="0"/>
              <a:ea typeface="Times New Roman" pitchFamily="18" charset="0"/>
              <a:cs typeface="Consolas" pitchFamily="49" charset="0"/>
            </a:endParaRPr>
          </a:p>
          <a:p>
            <a:pPr algn="just">
              <a:defRPr/>
            </a:pPr>
            <a:r>
              <a:rPr lang="en-US" altLang="ro-RO" sz="1103" dirty="0">
                <a:solidFill>
                  <a:srgbClr val="008000"/>
                </a:solidFill>
                <a:latin typeface="Consolas" pitchFamily="49" charset="0"/>
                <a:ea typeface="Times New Roman" pitchFamily="18" charset="0"/>
                <a:cs typeface="Consolas" pitchFamily="49" charset="0"/>
              </a:rPr>
              <a:t>//</a:t>
            </a:r>
            <a:endParaRPr lang="en-US" altLang="ro-RO" sz="1764" dirty="0">
              <a:latin typeface="Times New Roman" pitchFamily="18" charset="0"/>
              <a:ea typeface="Times New Roman" pitchFamily="18" charset="0"/>
              <a:cs typeface="Consolas" pitchFamily="49" charset="0"/>
            </a:endParaRPr>
          </a:p>
          <a:p>
            <a:pPr algn="just">
              <a:defRPr/>
            </a:pPr>
            <a:r>
              <a:rPr lang="en-US" altLang="ro-RO" sz="1103" dirty="0">
                <a:solidFill>
                  <a:srgbClr val="000000"/>
                </a:solidFill>
                <a:latin typeface="Consolas" pitchFamily="49" charset="0"/>
                <a:ea typeface="Times New Roman" pitchFamily="18" charset="0"/>
                <a:cs typeface="Consolas" pitchFamily="49" charset="0"/>
              </a:rPr>
              <a:t> </a:t>
            </a:r>
            <a:endParaRPr lang="en-US" altLang="ro-RO" sz="1764" dirty="0">
              <a:latin typeface="Times New Roman" pitchFamily="18" charset="0"/>
              <a:ea typeface="Times New Roman" pitchFamily="18" charset="0"/>
              <a:cs typeface="Consolas" pitchFamily="49" charset="0"/>
            </a:endParaRPr>
          </a:p>
          <a:p>
            <a:pPr algn="just">
              <a:defRPr/>
            </a:pPr>
            <a:r>
              <a:rPr lang="en-US" altLang="ro-RO" sz="1103" dirty="0">
                <a:solidFill>
                  <a:srgbClr val="008000"/>
                </a:solidFill>
                <a:latin typeface="Consolas" pitchFamily="49" charset="0"/>
                <a:cs typeface="Times New Roman" pitchFamily="18" charset="0"/>
              </a:rPr>
              <a:t>// requests the C preprocessor to include file </a:t>
            </a:r>
            <a:r>
              <a:rPr lang="en-US" altLang="ro-RO" sz="1103" dirty="0" err="1">
                <a:solidFill>
                  <a:srgbClr val="008000"/>
                </a:solidFill>
                <a:latin typeface="Consolas" pitchFamily="49" charset="0"/>
                <a:cs typeface="Times New Roman" pitchFamily="18" charset="0"/>
              </a:rPr>
              <a:t>stdio.h</a:t>
            </a:r>
            <a:endParaRPr lang="en-US" altLang="ro-RO" sz="1764" dirty="0">
              <a:latin typeface="Times New Roman" pitchFamily="18" charset="0"/>
              <a:cs typeface="Times New Roman" pitchFamily="18" charset="0"/>
            </a:endParaRPr>
          </a:p>
          <a:p>
            <a:pPr algn="just">
              <a:defRPr/>
            </a:pPr>
            <a:r>
              <a:rPr lang="en-US" altLang="ro-RO" sz="1103" dirty="0">
                <a:solidFill>
                  <a:srgbClr val="008000"/>
                </a:solidFill>
                <a:latin typeface="Consolas" pitchFamily="49" charset="0"/>
                <a:cs typeface="Times New Roman" pitchFamily="18" charset="0"/>
              </a:rPr>
              <a:t>// </a:t>
            </a:r>
            <a:r>
              <a:rPr lang="en-US" altLang="ro-RO" sz="1103" dirty="0" err="1">
                <a:solidFill>
                  <a:srgbClr val="008000"/>
                </a:solidFill>
                <a:latin typeface="Consolas" pitchFamily="49" charset="0"/>
                <a:cs typeface="Times New Roman" pitchFamily="18" charset="0"/>
              </a:rPr>
              <a:t>stdio.h</a:t>
            </a:r>
            <a:r>
              <a:rPr lang="en-US" altLang="ro-RO" sz="1103" dirty="0">
                <a:solidFill>
                  <a:srgbClr val="008000"/>
                </a:solidFill>
                <a:latin typeface="Consolas" pitchFamily="49" charset="0"/>
                <a:cs typeface="Times New Roman" pitchFamily="18" charset="0"/>
              </a:rPr>
              <a:t> declares the header (return type and parameters)of the C function </a:t>
            </a:r>
            <a:r>
              <a:rPr lang="en-US" altLang="ro-RO" sz="1103" dirty="0" err="1">
                <a:solidFill>
                  <a:srgbClr val="008000"/>
                </a:solidFill>
                <a:latin typeface="Consolas" pitchFamily="49" charset="0"/>
                <a:cs typeface="Times New Roman" pitchFamily="18" charset="0"/>
              </a:rPr>
              <a:t>printf</a:t>
            </a:r>
            <a:endParaRPr lang="en-US" altLang="ro-RO" sz="1764" dirty="0">
              <a:latin typeface="Times New Roman" pitchFamily="18" charset="0"/>
              <a:cs typeface="Times New Roman" pitchFamily="18" charset="0"/>
            </a:endParaRPr>
          </a:p>
          <a:p>
            <a:pPr algn="just">
              <a:defRPr/>
            </a:pPr>
            <a:r>
              <a:rPr lang="en-US" altLang="ro-RO" sz="1103" dirty="0">
                <a:solidFill>
                  <a:srgbClr val="808080"/>
                </a:solidFill>
                <a:latin typeface="Consolas" pitchFamily="49" charset="0"/>
                <a:cs typeface="Times New Roman" pitchFamily="18" charset="0"/>
              </a:rPr>
              <a:t>#include</a:t>
            </a:r>
            <a:r>
              <a:rPr lang="en-US" altLang="ro-RO" sz="1103" dirty="0">
                <a:solidFill>
                  <a:srgbClr val="000000"/>
                </a:solidFill>
                <a:latin typeface="Consolas" pitchFamily="49" charset="0"/>
                <a:cs typeface="Times New Roman" pitchFamily="18" charset="0"/>
              </a:rPr>
              <a:t> </a:t>
            </a:r>
            <a:r>
              <a:rPr lang="en-US" altLang="ro-RO" sz="1103" dirty="0">
                <a:solidFill>
                  <a:srgbClr val="A31515"/>
                </a:solidFill>
                <a:latin typeface="Consolas" pitchFamily="49" charset="0"/>
                <a:cs typeface="Times New Roman" pitchFamily="18" charset="0"/>
              </a:rPr>
              <a:t>&lt;</a:t>
            </a:r>
            <a:r>
              <a:rPr lang="en-US" altLang="ro-RO" sz="1103" dirty="0" err="1">
                <a:solidFill>
                  <a:srgbClr val="A31515"/>
                </a:solidFill>
                <a:latin typeface="Consolas" pitchFamily="49" charset="0"/>
                <a:cs typeface="Times New Roman" pitchFamily="18" charset="0"/>
              </a:rPr>
              <a:t>stdio.h</a:t>
            </a:r>
            <a:r>
              <a:rPr lang="en-US" altLang="ro-RO" sz="1103" dirty="0">
                <a:solidFill>
                  <a:srgbClr val="A31515"/>
                </a:solidFill>
                <a:latin typeface="Consolas" pitchFamily="49" charset="0"/>
                <a:cs typeface="Times New Roman" pitchFamily="18" charset="0"/>
              </a:rPr>
              <a:t>&gt;</a:t>
            </a:r>
            <a:r>
              <a:rPr lang="en-US" altLang="ro-RO" sz="1103" dirty="0">
                <a:solidFill>
                  <a:srgbClr val="000000"/>
                </a:solidFill>
                <a:latin typeface="Consolas" pitchFamily="49" charset="0"/>
                <a:cs typeface="Times New Roman" pitchFamily="18" charset="0"/>
              </a:rPr>
              <a:t> </a:t>
            </a:r>
            <a:endParaRPr lang="en-US" altLang="ro-RO" sz="1764" dirty="0">
              <a:latin typeface="Times New Roman" pitchFamily="18" charset="0"/>
              <a:cs typeface="Times New Roman" pitchFamily="18" charset="0"/>
            </a:endParaRPr>
          </a:p>
          <a:p>
            <a:pPr algn="just">
              <a:defRPr/>
            </a:pPr>
            <a:r>
              <a:rPr lang="en-US" altLang="ro-RO" sz="1103" dirty="0">
                <a:solidFill>
                  <a:srgbClr val="000000"/>
                </a:solidFill>
                <a:latin typeface="Consolas" pitchFamily="49" charset="0"/>
                <a:cs typeface="Times New Roman" pitchFamily="18" charset="0"/>
              </a:rPr>
              <a:t> </a:t>
            </a:r>
            <a:endParaRPr lang="en-US" altLang="ro-RO" sz="1764" dirty="0">
              <a:latin typeface="Times New Roman" pitchFamily="18" charset="0"/>
              <a:cs typeface="Times New Roman" pitchFamily="18" charset="0"/>
            </a:endParaRPr>
          </a:p>
          <a:p>
            <a:pPr algn="just">
              <a:defRPr/>
            </a:pPr>
            <a:r>
              <a:rPr lang="en-US" altLang="ro-RO" sz="1103" dirty="0">
                <a:solidFill>
                  <a:srgbClr val="008000"/>
                </a:solidFill>
                <a:latin typeface="Consolas" pitchFamily="49" charset="0"/>
                <a:cs typeface="Times New Roman" pitchFamily="18" charset="0"/>
              </a:rPr>
              <a:t>// we declare the function from the </a:t>
            </a:r>
            <a:r>
              <a:rPr lang="en-US" altLang="ro-RO" sz="1103" dirty="0" err="1">
                <a:solidFill>
                  <a:srgbClr val="008000"/>
                </a:solidFill>
                <a:latin typeface="Consolas" pitchFamily="49" charset="0"/>
                <a:cs typeface="Times New Roman" pitchFamily="18" charset="0"/>
              </a:rPr>
              <a:t>asm</a:t>
            </a:r>
            <a:r>
              <a:rPr lang="en-US" altLang="ro-RO" sz="1103" dirty="0">
                <a:solidFill>
                  <a:srgbClr val="008000"/>
                </a:solidFill>
                <a:latin typeface="Consolas" pitchFamily="49" charset="0"/>
                <a:cs typeface="Times New Roman" pitchFamily="18" charset="0"/>
              </a:rPr>
              <a:t> file so that the C compiler knows the type of the parameters and the return </a:t>
            </a:r>
            <a:r>
              <a:rPr lang="en-US" altLang="ro-RO" sz="1103" dirty="0" err="1">
                <a:solidFill>
                  <a:srgbClr val="008000"/>
                </a:solidFill>
                <a:latin typeface="Consolas" pitchFamily="49" charset="0"/>
                <a:cs typeface="Times New Roman" pitchFamily="18" charset="0"/>
              </a:rPr>
              <a:t>var</a:t>
            </a:r>
            <a:endParaRPr lang="en-US" altLang="ro-RO" sz="1103" dirty="0">
              <a:solidFill>
                <a:srgbClr val="008000"/>
              </a:solidFill>
              <a:latin typeface="Consolas" pitchFamily="49" charset="0"/>
              <a:cs typeface="Times New Roman" pitchFamily="18" charset="0"/>
            </a:endParaRPr>
          </a:p>
          <a:p>
            <a:pPr algn="just">
              <a:defRPr/>
            </a:pPr>
            <a:r>
              <a:rPr lang="ro-RO" altLang="ro-RO" sz="1103" dirty="0">
                <a:solidFill>
                  <a:srgbClr val="008000"/>
                </a:solidFill>
                <a:latin typeface="Consolas" pitchFamily="49" charset="0"/>
                <a:cs typeface="Times New Roman" pitchFamily="18" charset="0"/>
              </a:rPr>
              <a:t>// linkeditor</a:t>
            </a:r>
            <a:r>
              <a:rPr lang="en-GB" altLang="ro-RO" sz="1103" dirty="0">
                <a:solidFill>
                  <a:srgbClr val="008000"/>
                </a:solidFill>
                <a:latin typeface="Consolas" pitchFamily="49" charset="0"/>
                <a:cs typeface="Times New Roman" pitchFamily="18" charset="0"/>
              </a:rPr>
              <a:t> will handle the function implementation</a:t>
            </a:r>
            <a:r>
              <a:rPr lang="ro-RO" altLang="ro-RO" sz="1103" dirty="0">
                <a:solidFill>
                  <a:srgbClr val="008000"/>
                </a:solidFill>
                <a:latin typeface="Consolas" pitchFamily="49" charset="0"/>
                <a:cs typeface="Times New Roman" pitchFamily="18" charset="0"/>
              </a:rPr>
              <a:t>, </a:t>
            </a:r>
            <a:r>
              <a:rPr lang="en-GB" altLang="ro-RO" sz="1103" dirty="0">
                <a:solidFill>
                  <a:srgbClr val="008000"/>
                </a:solidFill>
                <a:latin typeface="Consolas" pitchFamily="49" charset="0"/>
                <a:cs typeface="Times New Roman" pitchFamily="18" charset="0"/>
              </a:rPr>
              <a:t>the compiler needs to know only the header</a:t>
            </a:r>
            <a:endParaRPr lang="en-US" altLang="ro-RO" sz="1764" dirty="0">
              <a:latin typeface="Times New Roman" pitchFamily="18" charset="0"/>
              <a:cs typeface="Times New Roman" pitchFamily="18" charset="0"/>
            </a:endParaRPr>
          </a:p>
          <a:p>
            <a:pPr algn="just"/>
            <a:r>
              <a:rPr lang="en-US" sz="1200" dirty="0" smtClean="0">
                <a:solidFill>
                  <a:srgbClr val="0000FF"/>
                </a:solidFill>
                <a:latin typeface="Consolas" pitchFamily="49" charset="0"/>
                <a:cs typeface="Times New Roman" pitchFamily="18" charset="0"/>
              </a:rPr>
              <a:t>void</a:t>
            </a:r>
            <a:r>
              <a:rPr lang="en-US" sz="1200" dirty="0" smtClean="0">
                <a:solidFill>
                  <a:srgbClr val="000000"/>
                </a:solidFill>
                <a:latin typeface="Consolas" pitchFamily="49" charset="0"/>
                <a:cs typeface="Times New Roman" pitchFamily="18" charset="0"/>
              </a:rPr>
              <a:t> </a:t>
            </a:r>
            <a:r>
              <a:rPr lang="en-US" sz="1200" dirty="0" err="1" smtClean="0">
                <a:solidFill>
                  <a:srgbClr val="880000"/>
                </a:solidFill>
                <a:latin typeface="Consolas" pitchFamily="49" charset="0"/>
                <a:cs typeface="Times New Roman" pitchFamily="18" charset="0"/>
              </a:rPr>
              <a:t>asm_start</a:t>
            </a:r>
            <a:r>
              <a:rPr lang="en-US" sz="1200" dirty="0" smtClean="0">
                <a:solidFill>
                  <a:srgbClr val="000000"/>
                </a:solidFill>
                <a:latin typeface="Consolas" pitchFamily="49" charset="0"/>
                <a:cs typeface="Times New Roman" pitchFamily="18" charset="0"/>
              </a:rPr>
              <a:t>(</a:t>
            </a:r>
            <a:r>
              <a:rPr lang="en-US" sz="1200" dirty="0" smtClean="0">
                <a:solidFill>
                  <a:srgbClr val="0000FF"/>
                </a:solidFill>
                <a:latin typeface="Consolas" pitchFamily="49" charset="0"/>
                <a:cs typeface="Times New Roman" pitchFamily="18" charset="0"/>
              </a:rPr>
              <a:t>void</a:t>
            </a:r>
            <a:r>
              <a:rPr lang="en-US" sz="1200" dirty="0" smtClean="0">
                <a:solidFill>
                  <a:srgbClr val="000000"/>
                </a:solidFill>
                <a:latin typeface="Consolas" pitchFamily="49" charset="0"/>
                <a:cs typeface="Times New Roman" pitchFamily="18" charset="0"/>
              </a:rPr>
              <a:t>);//equivalent with </a:t>
            </a:r>
            <a:r>
              <a:rPr lang="en-US" sz="1200" b="1" dirty="0" smtClean="0">
                <a:solidFill>
                  <a:srgbClr val="000000"/>
                </a:solidFill>
                <a:latin typeface="Consolas" pitchFamily="49" charset="0"/>
                <a:cs typeface="Times New Roman" pitchFamily="18" charset="0"/>
              </a:rPr>
              <a:t>extern void </a:t>
            </a:r>
            <a:r>
              <a:rPr lang="en-US" sz="1200" b="1" dirty="0" err="1" smtClean="0">
                <a:solidFill>
                  <a:srgbClr val="000000"/>
                </a:solidFill>
                <a:latin typeface="Consolas" pitchFamily="49" charset="0"/>
                <a:cs typeface="Times New Roman" pitchFamily="18" charset="0"/>
              </a:rPr>
              <a:t>asm_start</a:t>
            </a:r>
            <a:r>
              <a:rPr lang="en-US" sz="1200" b="1" dirty="0" smtClean="0">
                <a:solidFill>
                  <a:srgbClr val="000000"/>
                </a:solidFill>
                <a:latin typeface="Consolas" pitchFamily="49" charset="0"/>
                <a:cs typeface="Times New Roman" pitchFamily="18" charset="0"/>
              </a:rPr>
              <a:t>(void) </a:t>
            </a:r>
            <a:r>
              <a:rPr lang="en-US" sz="1200" dirty="0" smtClean="0">
                <a:solidFill>
                  <a:srgbClr val="000000"/>
                </a:solidFill>
                <a:latin typeface="Consolas" pitchFamily="49" charset="0"/>
                <a:cs typeface="Times New Roman" pitchFamily="18" charset="0"/>
              </a:rPr>
              <a:t>! Any function </a:t>
            </a:r>
            <a:r>
              <a:rPr lang="en-US" sz="1200" b="1" u="sng" dirty="0" smtClean="0">
                <a:solidFill>
                  <a:srgbClr val="000000"/>
                </a:solidFill>
                <a:latin typeface="Consolas" pitchFamily="49" charset="0"/>
                <a:cs typeface="Times New Roman" pitchFamily="18" charset="0"/>
              </a:rPr>
              <a:t>declared</a:t>
            </a:r>
            <a:r>
              <a:rPr lang="en-US" sz="1200" dirty="0" smtClean="0">
                <a:solidFill>
                  <a:srgbClr val="000000"/>
                </a:solidFill>
                <a:latin typeface="Consolas" pitchFamily="49" charset="0"/>
                <a:cs typeface="Times New Roman" pitchFamily="18" charset="0"/>
              </a:rPr>
              <a:t> at the most exterior level </a:t>
            </a:r>
            <a:endParaRPr lang="en-US" sz="2000" dirty="0" smtClean="0">
              <a:latin typeface="Times New Roman" pitchFamily="18" charset="0"/>
              <a:cs typeface="Times New Roman" pitchFamily="18" charset="0"/>
            </a:endParaRPr>
          </a:p>
          <a:p>
            <a:pPr algn="just"/>
            <a:r>
              <a:rPr lang="en-US" sz="1200" dirty="0" smtClean="0">
                <a:solidFill>
                  <a:srgbClr val="000000"/>
                </a:solidFill>
                <a:latin typeface="Consolas" pitchFamily="49" charset="0"/>
                <a:cs typeface="Times New Roman" pitchFamily="18" charset="0"/>
              </a:rPr>
              <a:t>			 // of a C module </a:t>
            </a:r>
            <a:r>
              <a:rPr lang="en-US" sz="1200" b="1" dirty="0" smtClean="0">
                <a:solidFill>
                  <a:srgbClr val="000000"/>
                </a:solidFill>
                <a:latin typeface="Consolas" pitchFamily="49" charset="0"/>
                <a:cs typeface="Times New Roman" pitchFamily="18" charset="0"/>
              </a:rPr>
              <a:t>belongs to the extern memory class </a:t>
            </a:r>
            <a:endParaRPr lang="en-US" sz="2000" b="1" dirty="0" smtClean="0">
              <a:latin typeface="Times New Roman" pitchFamily="18" charset="0"/>
              <a:cs typeface="Times New Roman" pitchFamily="18" charset="0"/>
            </a:endParaRPr>
          </a:p>
          <a:p>
            <a:pPr algn="just">
              <a:defRPr/>
            </a:pPr>
            <a:r>
              <a:rPr lang="en-US" altLang="ro-RO" sz="1103" dirty="0">
                <a:solidFill>
                  <a:srgbClr val="000000"/>
                </a:solidFill>
                <a:latin typeface="Consolas" pitchFamily="49" charset="0"/>
                <a:cs typeface="Times New Roman" pitchFamily="18" charset="0"/>
              </a:rPr>
              <a:t> </a:t>
            </a:r>
            <a:endParaRPr lang="en-US" altLang="ro-RO" sz="1764" dirty="0">
              <a:latin typeface="Times New Roman" pitchFamily="18" charset="0"/>
              <a:cs typeface="Times New Roman" pitchFamily="18" charset="0"/>
            </a:endParaRPr>
          </a:p>
          <a:p>
            <a:pPr algn="just">
              <a:defRPr/>
            </a:pPr>
            <a:r>
              <a:rPr lang="en-US" altLang="ro-RO" sz="1103" dirty="0">
                <a:solidFill>
                  <a:srgbClr val="008000"/>
                </a:solidFill>
                <a:latin typeface="Consolas" pitchFamily="49" charset="0"/>
                <a:cs typeface="Times New Roman" pitchFamily="18" charset="0"/>
              </a:rPr>
              <a:t>// print function called by </a:t>
            </a:r>
            <a:r>
              <a:rPr lang="en-US" altLang="ro-RO" sz="1103" dirty="0" err="1">
                <a:solidFill>
                  <a:srgbClr val="008000"/>
                </a:solidFill>
                <a:latin typeface="Consolas" pitchFamily="49" charset="0"/>
                <a:cs typeface="Times New Roman" pitchFamily="18" charset="0"/>
              </a:rPr>
              <a:t>asm</a:t>
            </a:r>
            <a:r>
              <a:rPr lang="en-US" altLang="ro-RO" sz="1103" dirty="0">
                <a:solidFill>
                  <a:srgbClr val="008000"/>
                </a:solidFill>
                <a:latin typeface="Consolas" pitchFamily="49" charset="0"/>
                <a:cs typeface="Times New Roman" pitchFamily="18" charset="0"/>
              </a:rPr>
              <a:t> code</a:t>
            </a:r>
            <a:endParaRPr lang="en-US" altLang="ro-RO" sz="1764" dirty="0">
              <a:latin typeface="Times New Roman" pitchFamily="18" charset="0"/>
              <a:cs typeface="Times New Roman" pitchFamily="18" charset="0"/>
            </a:endParaRPr>
          </a:p>
          <a:p>
            <a:pPr algn="just"/>
            <a:r>
              <a:rPr lang="en-US" altLang="ro-RO" sz="1103" dirty="0">
                <a:solidFill>
                  <a:srgbClr val="0000FF"/>
                </a:solidFill>
                <a:latin typeface="Consolas" pitchFamily="49" charset="0"/>
                <a:cs typeface="Times New Roman" pitchFamily="18" charset="0"/>
              </a:rPr>
              <a:t>void</a:t>
            </a:r>
            <a:r>
              <a:rPr lang="en-US" altLang="ro-RO" sz="1103" dirty="0">
                <a:solidFill>
                  <a:srgbClr val="000000"/>
                </a:solidFill>
                <a:latin typeface="Consolas" pitchFamily="49" charset="0"/>
                <a:cs typeface="Times New Roman" pitchFamily="18" charset="0"/>
              </a:rPr>
              <a:t> </a:t>
            </a:r>
            <a:r>
              <a:rPr lang="en-US" altLang="ro-RO" sz="1103" dirty="0" err="1">
                <a:solidFill>
                  <a:srgbClr val="880000"/>
                </a:solidFill>
                <a:latin typeface="Consolas" pitchFamily="49" charset="0"/>
                <a:cs typeface="Times New Roman" pitchFamily="18" charset="0"/>
              </a:rPr>
              <a:t>afisare</a:t>
            </a:r>
            <a:r>
              <a:rPr lang="en-US" altLang="ro-RO" sz="1103" dirty="0">
                <a:solidFill>
                  <a:srgbClr val="000000"/>
                </a:solidFill>
                <a:latin typeface="Consolas" pitchFamily="49" charset="0"/>
                <a:cs typeface="Times New Roman" pitchFamily="18" charset="0"/>
              </a:rPr>
              <a:t>(</a:t>
            </a:r>
            <a:r>
              <a:rPr lang="en-US" altLang="ro-RO" sz="1103" dirty="0" err="1">
                <a:solidFill>
                  <a:srgbClr val="0000FF"/>
                </a:solidFill>
                <a:latin typeface="Consolas" pitchFamily="49" charset="0"/>
                <a:cs typeface="Times New Roman" pitchFamily="18" charset="0"/>
              </a:rPr>
              <a:t>int</a:t>
            </a:r>
            <a:r>
              <a:rPr lang="en-US" altLang="ro-RO" sz="1103" dirty="0">
                <a:solidFill>
                  <a:srgbClr val="000000"/>
                </a:solidFill>
                <a:latin typeface="Consolas" pitchFamily="49" charset="0"/>
                <a:cs typeface="Times New Roman" pitchFamily="18" charset="0"/>
              </a:rPr>
              <a:t> *</a:t>
            </a:r>
            <a:r>
              <a:rPr lang="en-US" altLang="ro-RO" sz="1103" dirty="0">
                <a:solidFill>
                  <a:srgbClr val="000080"/>
                </a:solidFill>
                <a:latin typeface="Consolas" pitchFamily="49" charset="0"/>
                <a:cs typeface="Times New Roman" pitchFamily="18" charset="0"/>
              </a:rPr>
              <a:t>vector</a:t>
            </a:r>
            <a:r>
              <a:rPr lang="en-US" altLang="ro-RO" sz="1103" dirty="0">
                <a:solidFill>
                  <a:srgbClr val="000000"/>
                </a:solidFill>
                <a:latin typeface="Consolas" pitchFamily="49" charset="0"/>
                <a:cs typeface="Times New Roman" pitchFamily="18" charset="0"/>
              </a:rPr>
              <a:t>, </a:t>
            </a:r>
            <a:r>
              <a:rPr lang="en-US" altLang="ro-RO" sz="1103" dirty="0" err="1">
                <a:solidFill>
                  <a:srgbClr val="0000FF"/>
                </a:solidFill>
                <a:latin typeface="Consolas" pitchFamily="49" charset="0"/>
                <a:cs typeface="Times New Roman" pitchFamily="18" charset="0"/>
              </a:rPr>
              <a:t>int</a:t>
            </a:r>
            <a:r>
              <a:rPr lang="en-US" altLang="ro-RO" sz="1103" dirty="0">
                <a:solidFill>
                  <a:srgbClr val="000000"/>
                </a:solidFill>
                <a:latin typeface="Consolas" pitchFamily="49" charset="0"/>
                <a:cs typeface="Times New Roman" pitchFamily="18" charset="0"/>
              </a:rPr>
              <a:t> </a:t>
            </a:r>
            <a:r>
              <a:rPr lang="en-US" altLang="ro-RO" sz="1103" dirty="0" err="1">
                <a:solidFill>
                  <a:srgbClr val="000080"/>
                </a:solidFill>
                <a:latin typeface="Consolas" pitchFamily="49" charset="0"/>
                <a:cs typeface="Times New Roman" pitchFamily="18" charset="0"/>
              </a:rPr>
              <a:t>numar_elemente</a:t>
            </a:r>
            <a:r>
              <a:rPr lang="en-US" altLang="ro-RO" sz="1103" dirty="0" smtClean="0">
                <a:solidFill>
                  <a:srgbClr val="000000"/>
                </a:solidFill>
                <a:latin typeface="Consolas" pitchFamily="49" charset="0"/>
                <a:cs typeface="Times New Roman" pitchFamily="18" charset="0"/>
              </a:rPr>
              <a:t>) </a:t>
            </a:r>
            <a:r>
              <a:rPr lang="en-US" sz="1200" dirty="0" smtClean="0">
                <a:solidFill>
                  <a:srgbClr val="000000"/>
                </a:solidFill>
                <a:latin typeface="Consolas" pitchFamily="49" charset="0"/>
                <a:cs typeface="Consolas" pitchFamily="49" charset="0"/>
              </a:rPr>
              <a:t>//any function </a:t>
            </a:r>
            <a:r>
              <a:rPr lang="en-US" sz="1200" b="1" u="sng" dirty="0" smtClean="0">
                <a:solidFill>
                  <a:srgbClr val="000000"/>
                </a:solidFill>
                <a:latin typeface="Consolas" pitchFamily="49" charset="0"/>
                <a:cs typeface="Consolas" pitchFamily="49" charset="0"/>
              </a:rPr>
              <a:t>defined</a:t>
            </a:r>
            <a:r>
              <a:rPr lang="en-US" sz="1200" dirty="0" smtClean="0">
                <a:solidFill>
                  <a:srgbClr val="000000"/>
                </a:solidFill>
                <a:latin typeface="Consolas" pitchFamily="49" charset="0"/>
                <a:cs typeface="Consolas" pitchFamily="49" charset="0"/>
              </a:rPr>
              <a:t> at the most exterior level of a C module </a:t>
            </a:r>
            <a:endParaRPr lang="en-US" sz="1200" dirty="0" smtClean="0">
              <a:latin typeface="Consolas" pitchFamily="49" charset="0"/>
              <a:cs typeface="Consolas" pitchFamily="49" charset="0"/>
            </a:endParaRPr>
          </a:p>
          <a:p>
            <a:pPr algn="just"/>
            <a:r>
              <a:rPr lang="en-US" sz="1200" dirty="0" smtClean="0">
                <a:solidFill>
                  <a:srgbClr val="000000"/>
                </a:solidFill>
                <a:latin typeface="Consolas" pitchFamily="49" charset="0"/>
                <a:cs typeface="Consolas" pitchFamily="49" charset="0"/>
              </a:rPr>
              <a:t>{						     //is implicitly “global” – meaning it is automatically </a:t>
            </a:r>
            <a:r>
              <a:rPr lang="en-US" sz="1200" b="1" dirty="0" smtClean="0">
                <a:solidFill>
                  <a:srgbClr val="000000"/>
                </a:solidFill>
                <a:latin typeface="Consolas" pitchFamily="49" charset="0"/>
                <a:cs typeface="Consolas" pitchFamily="49" charset="0"/>
              </a:rPr>
              <a:t>exported</a:t>
            </a:r>
            <a:endParaRPr lang="en-US" altLang="ro-RO" sz="1200" dirty="0">
              <a:latin typeface="Consolas" pitchFamily="49" charset="0"/>
              <a:cs typeface="Consolas" pitchFamily="49" charset="0"/>
            </a:endParaRPr>
          </a:p>
          <a:p>
            <a:pPr algn="just">
              <a:defRPr/>
            </a:pPr>
            <a:r>
              <a:rPr lang="en-US" altLang="ro-RO" sz="1103" dirty="0">
                <a:solidFill>
                  <a:srgbClr val="000000"/>
                </a:solidFill>
                <a:latin typeface="Consolas" pitchFamily="49" charset="0"/>
                <a:cs typeface="Times New Roman" pitchFamily="18" charset="0"/>
              </a:rPr>
              <a:t>{</a:t>
            </a:r>
            <a:endParaRPr lang="en-US" altLang="ro-RO" sz="1764" dirty="0">
              <a:latin typeface="Times New Roman" pitchFamily="18" charset="0"/>
              <a:cs typeface="Times New Roman" pitchFamily="18" charset="0"/>
            </a:endParaRPr>
          </a:p>
          <a:p>
            <a:pPr algn="just">
              <a:defRPr/>
            </a:pPr>
            <a:r>
              <a:rPr lang="en-US" altLang="ro-RO" sz="1103" dirty="0">
                <a:solidFill>
                  <a:srgbClr val="000000"/>
                </a:solidFill>
                <a:latin typeface="Consolas" pitchFamily="49" charset="0"/>
                <a:cs typeface="Times New Roman" pitchFamily="18" charset="0"/>
              </a:rPr>
              <a:t>    </a:t>
            </a:r>
            <a:r>
              <a:rPr lang="en-US" altLang="ro-RO" sz="1103" dirty="0" err="1">
                <a:solidFill>
                  <a:srgbClr val="0000FF"/>
                </a:solidFill>
                <a:latin typeface="Consolas" pitchFamily="49" charset="0"/>
                <a:cs typeface="Times New Roman" pitchFamily="18" charset="0"/>
              </a:rPr>
              <a:t>int</a:t>
            </a:r>
            <a:r>
              <a:rPr lang="en-US" altLang="ro-RO" sz="1103" dirty="0">
                <a:solidFill>
                  <a:srgbClr val="000000"/>
                </a:solidFill>
                <a:latin typeface="Consolas" pitchFamily="49" charset="0"/>
                <a:cs typeface="Times New Roman" pitchFamily="18" charset="0"/>
              </a:rPr>
              <a:t> </a:t>
            </a:r>
            <a:r>
              <a:rPr lang="en-US" altLang="ro-RO" sz="1103" dirty="0">
                <a:solidFill>
                  <a:srgbClr val="000080"/>
                </a:solidFill>
                <a:latin typeface="Consolas" pitchFamily="49" charset="0"/>
                <a:cs typeface="Times New Roman" pitchFamily="18" charset="0"/>
              </a:rPr>
              <a:t>index</a:t>
            </a:r>
            <a:r>
              <a:rPr lang="en-US" altLang="ro-RO" sz="1103" dirty="0">
                <a:solidFill>
                  <a:srgbClr val="000000"/>
                </a:solidFill>
                <a:latin typeface="Consolas" pitchFamily="49" charset="0"/>
                <a:cs typeface="Times New Roman" pitchFamily="18" charset="0"/>
              </a:rPr>
              <a:t>;</a:t>
            </a:r>
            <a:endParaRPr lang="en-US" altLang="ro-RO" sz="1764" dirty="0">
              <a:latin typeface="Times New Roman" pitchFamily="18" charset="0"/>
              <a:cs typeface="Times New Roman" pitchFamily="18" charset="0"/>
            </a:endParaRPr>
          </a:p>
          <a:p>
            <a:pPr algn="just">
              <a:defRPr/>
            </a:pPr>
            <a:r>
              <a:rPr lang="en-US" altLang="ro-RO" sz="1103" dirty="0">
                <a:solidFill>
                  <a:srgbClr val="000000"/>
                </a:solidFill>
                <a:latin typeface="Consolas" pitchFamily="49" charset="0"/>
                <a:cs typeface="Times New Roman" pitchFamily="18" charset="0"/>
              </a:rPr>
              <a:t>    </a:t>
            </a:r>
            <a:r>
              <a:rPr lang="en-US" altLang="ro-RO" sz="1103" dirty="0">
                <a:solidFill>
                  <a:srgbClr val="0000FF"/>
                </a:solidFill>
                <a:latin typeface="Consolas" pitchFamily="49" charset="0"/>
                <a:cs typeface="Times New Roman" pitchFamily="18" charset="0"/>
              </a:rPr>
              <a:t>for</a:t>
            </a:r>
            <a:r>
              <a:rPr lang="en-US" altLang="ro-RO" sz="1103" dirty="0">
                <a:solidFill>
                  <a:srgbClr val="000000"/>
                </a:solidFill>
                <a:latin typeface="Consolas" pitchFamily="49" charset="0"/>
                <a:cs typeface="Times New Roman" pitchFamily="18" charset="0"/>
              </a:rPr>
              <a:t> (</a:t>
            </a:r>
            <a:r>
              <a:rPr lang="en-US" altLang="ro-RO" sz="1103" dirty="0">
                <a:solidFill>
                  <a:srgbClr val="000080"/>
                </a:solidFill>
                <a:latin typeface="Consolas" pitchFamily="49" charset="0"/>
                <a:cs typeface="Times New Roman" pitchFamily="18" charset="0"/>
              </a:rPr>
              <a:t>index</a:t>
            </a:r>
            <a:r>
              <a:rPr lang="en-US" altLang="ro-RO" sz="1103" dirty="0">
                <a:solidFill>
                  <a:srgbClr val="000000"/>
                </a:solidFill>
                <a:latin typeface="Consolas" pitchFamily="49" charset="0"/>
                <a:cs typeface="Times New Roman" pitchFamily="18" charset="0"/>
              </a:rPr>
              <a:t> = 0; </a:t>
            </a:r>
            <a:r>
              <a:rPr lang="en-US" altLang="ro-RO" sz="1103" dirty="0">
                <a:solidFill>
                  <a:srgbClr val="000080"/>
                </a:solidFill>
                <a:latin typeface="Consolas" pitchFamily="49" charset="0"/>
                <a:cs typeface="Times New Roman" pitchFamily="18" charset="0"/>
              </a:rPr>
              <a:t>index</a:t>
            </a:r>
            <a:r>
              <a:rPr lang="en-US" altLang="ro-RO" sz="1103" dirty="0">
                <a:solidFill>
                  <a:srgbClr val="000000"/>
                </a:solidFill>
                <a:latin typeface="Consolas" pitchFamily="49" charset="0"/>
                <a:cs typeface="Times New Roman" pitchFamily="18" charset="0"/>
              </a:rPr>
              <a:t> &lt; </a:t>
            </a:r>
            <a:r>
              <a:rPr lang="en-US" altLang="ro-RO" sz="1103" dirty="0" err="1">
                <a:solidFill>
                  <a:srgbClr val="000080"/>
                </a:solidFill>
                <a:latin typeface="Consolas" pitchFamily="49" charset="0"/>
                <a:cs typeface="Times New Roman" pitchFamily="18" charset="0"/>
              </a:rPr>
              <a:t>numar_elemente</a:t>
            </a:r>
            <a:r>
              <a:rPr lang="en-US" altLang="ro-RO" sz="1103" dirty="0">
                <a:solidFill>
                  <a:srgbClr val="000000"/>
                </a:solidFill>
                <a:latin typeface="Consolas" pitchFamily="49" charset="0"/>
                <a:cs typeface="Times New Roman" pitchFamily="18" charset="0"/>
              </a:rPr>
              <a:t>; </a:t>
            </a:r>
            <a:r>
              <a:rPr lang="en-US" altLang="ro-RO" sz="1103" dirty="0">
                <a:solidFill>
                  <a:srgbClr val="000080"/>
                </a:solidFill>
                <a:latin typeface="Consolas" pitchFamily="49" charset="0"/>
                <a:cs typeface="Times New Roman" pitchFamily="18" charset="0"/>
              </a:rPr>
              <a:t>index</a:t>
            </a:r>
            <a:r>
              <a:rPr lang="en-US" altLang="ro-RO" sz="1103" dirty="0">
                <a:solidFill>
                  <a:srgbClr val="000000"/>
                </a:solidFill>
                <a:latin typeface="Consolas" pitchFamily="49" charset="0"/>
                <a:cs typeface="Times New Roman" pitchFamily="18" charset="0"/>
              </a:rPr>
              <a:t>++)</a:t>
            </a:r>
            <a:endParaRPr lang="en-US" altLang="ro-RO" sz="1764" dirty="0">
              <a:latin typeface="Times New Roman" pitchFamily="18" charset="0"/>
              <a:cs typeface="Times New Roman" pitchFamily="18" charset="0"/>
            </a:endParaRPr>
          </a:p>
          <a:p>
            <a:pPr algn="just">
              <a:defRPr/>
            </a:pPr>
            <a:r>
              <a:rPr lang="en-US" altLang="ro-RO" sz="1103" dirty="0">
                <a:solidFill>
                  <a:srgbClr val="000000"/>
                </a:solidFill>
                <a:latin typeface="Consolas" pitchFamily="49" charset="0"/>
                <a:cs typeface="Times New Roman" pitchFamily="18" charset="0"/>
              </a:rPr>
              <a:t>    {</a:t>
            </a:r>
            <a:endParaRPr lang="en-US" altLang="ro-RO" sz="1764" dirty="0">
              <a:latin typeface="Times New Roman" pitchFamily="18" charset="0"/>
              <a:cs typeface="Times New Roman" pitchFamily="18" charset="0"/>
            </a:endParaRPr>
          </a:p>
          <a:p>
            <a:pPr algn="just">
              <a:defRPr/>
            </a:pPr>
            <a:r>
              <a:rPr lang="en-US" altLang="ro-RO" sz="1103" dirty="0">
                <a:solidFill>
                  <a:srgbClr val="000000"/>
                </a:solidFill>
                <a:latin typeface="Consolas" pitchFamily="49" charset="0"/>
                <a:cs typeface="Times New Roman" pitchFamily="18" charset="0"/>
              </a:rPr>
              <a:t>        </a:t>
            </a:r>
            <a:r>
              <a:rPr lang="en-US" altLang="ro-RO" sz="1103" i="1" dirty="0" err="1">
                <a:solidFill>
                  <a:srgbClr val="880000"/>
                </a:solidFill>
                <a:latin typeface="Consolas" pitchFamily="49" charset="0"/>
                <a:cs typeface="Times New Roman" pitchFamily="18" charset="0"/>
              </a:rPr>
              <a:t>printf</a:t>
            </a:r>
            <a:r>
              <a:rPr lang="en-US" altLang="ro-RO" sz="1103" dirty="0">
                <a:solidFill>
                  <a:srgbClr val="000000"/>
                </a:solidFill>
                <a:latin typeface="Consolas" pitchFamily="49" charset="0"/>
                <a:cs typeface="Times New Roman" pitchFamily="18" charset="0"/>
              </a:rPr>
              <a:t>(</a:t>
            </a:r>
            <a:r>
              <a:rPr lang="en-US" altLang="ro-RO" sz="1103" dirty="0">
                <a:solidFill>
                  <a:srgbClr val="A31515"/>
                </a:solidFill>
                <a:latin typeface="Consolas" pitchFamily="49" charset="0"/>
                <a:cs typeface="Times New Roman" pitchFamily="18" charset="0"/>
              </a:rPr>
              <a:t>"%d"</a:t>
            </a:r>
            <a:r>
              <a:rPr lang="en-US" altLang="ro-RO" sz="1103" dirty="0">
                <a:solidFill>
                  <a:srgbClr val="000000"/>
                </a:solidFill>
                <a:latin typeface="Consolas" pitchFamily="49" charset="0"/>
                <a:cs typeface="Times New Roman" pitchFamily="18" charset="0"/>
              </a:rPr>
              <a:t>, </a:t>
            </a:r>
            <a:r>
              <a:rPr lang="en-US" altLang="ro-RO" sz="1103" dirty="0">
                <a:solidFill>
                  <a:srgbClr val="000080"/>
                </a:solidFill>
                <a:latin typeface="Consolas" pitchFamily="49" charset="0"/>
                <a:cs typeface="Times New Roman" pitchFamily="18" charset="0"/>
              </a:rPr>
              <a:t>vector</a:t>
            </a:r>
            <a:r>
              <a:rPr lang="en-US" altLang="ro-RO" sz="1103" dirty="0">
                <a:solidFill>
                  <a:srgbClr val="000000"/>
                </a:solidFill>
                <a:latin typeface="Consolas" pitchFamily="49" charset="0"/>
                <a:cs typeface="Times New Roman" pitchFamily="18" charset="0"/>
              </a:rPr>
              <a:t>[</a:t>
            </a:r>
            <a:r>
              <a:rPr lang="en-US" altLang="ro-RO" sz="1103" dirty="0">
                <a:solidFill>
                  <a:srgbClr val="000080"/>
                </a:solidFill>
                <a:latin typeface="Consolas" pitchFamily="49" charset="0"/>
                <a:cs typeface="Times New Roman" pitchFamily="18" charset="0"/>
              </a:rPr>
              <a:t>index</a:t>
            </a:r>
            <a:r>
              <a:rPr lang="en-US" altLang="ro-RO" sz="1103" dirty="0">
                <a:solidFill>
                  <a:srgbClr val="000000"/>
                </a:solidFill>
                <a:latin typeface="Consolas" pitchFamily="49" charset="0"/>
                <a:cs typeface="Times New Roman" pitchFamily="18" charset="0"/>
              </a:rPr>
              <a:t>]);</a:t>
            </a:r>
            <a:endParaRPr lang="en-US" altLang="ro-RO" sz="1764" dirty="0">
              <a:latin typeface="Times New Roman" pitchFamily="18" charset="0"/>
              <a:cs typeface="Times New Roman" pitchFamily="18" charset="0"/>
            </a:endParaRPr>
          </a:p>
          <a:p>
            <a:pPr algn="just">
              <a:defRPr/>
            </a:pPr>
            <a:r>
              <a:rPr lang="en-US" altLang="ro-RO" sz="1103" dirty="0">
                <a:solidFill>
                  <a:srgbClr val="000000"/>
                </a:solidFill>
                <a:latin typeface="Consolas" pitchFamily="49" charset="0"/>
                <a:cs typeface="Times New Roman" pitchFamily="18" charset="0"/>
              </a:rPr>
              <a:t>    }</a:t>
            </a:r>
            <a:endParaRPr lang="en-US" altLang="ro-RO" sz="1764" dirty="0">
              <a:latin typeface="Times New Roman" pitchFamily="18" charset="0"/>
              <a:cs typeface="Times New Roman" pitchFamily="18" charset="0"/>
            </a:endParaRPr>
          </a:p>
          <a:p>
            <a:pPr algn="just">
              <a:defRPr/>
            </a:pPr>
            <a:r>
              <a:rPr lang="en-US" altLang="ro-RO" sz="1103" dirty="0">
                <a:solidFill>
                  <a:srgbClr val="000000"/>
                </a:solidFill>
                <a:latin typeface="Consolas" pitchFamily="49" charset="0"/>
                <a:cs typeface="Times New Roman" pitchFamily="18" charset="0"/>
              </a:rPr>
              <a:t>    </a:t>
            </a:r>
            <a:r>
              <a:rPr lang="en-US" altLang="ro-RO" sz="1103" i="1" dirty="0" err="1">
                <a:solidFill>
                  <a:srgbClr val="880000"/>
                </a:solidFill>
                <a:latin typeface="Consolas" pitchFamily="49" charset="0"/>
                <a:cs typeface="Times New Roman" pitchFamily="18" charset="0"/>
              </a:rPr>
              <a:t>printf</a:t>
            </a:r>
            <a:r>
              <a:rPr lang="en-US" altLang="ro-RO" sz="1103" dirty="0">
                <a:solidFill>
                  <a:srgbClr val="000000"/>
                </a:solidFill>
                <a:latin typeface="Consolas" pitchFamily="49" charset="0"/>
                <a:cs typeface="Times New Roman" pitchFamily="18" charset="0"/>
              </a:rPr>
              <a:t>(</a:t>
            </a:r>
            <a:r>
              <a:rPr lang="en-US" altLang="ro-RO" sz="1103" dirty="0">
                <a:solidFill>
                  <a:srgbClr val="A31515"/>
                </a:solidFill>
                <a:latin typeface="Consolas" pitchFamily="49" charset="0"/>
                <a:cs typeface="Times New Roman" pitchFamily="18" charset="0"/>
              </a:rPr>
              <a:t>"\n"</a:t>
            </a:r>
            <a:r>
              <a:rPr lang="en-US" altLang="ro-RO" sz="1103" dirty="0">
                <a:solidFill>
                  <a:srgbClr val="000000"/>
                </a:solidFill>
                <a:latin typeface="Consolas" pitchFamily="49" charset="0"/>
                <a:cs typeface="Times New Roman" pitchFamily="18" charset="0"/>
              </a:rPr>
              <a:t>);</a:t>
            </a:r>
            <a:endParaRPr lang="en-US" altLang="ro-RO" sz="1764" dirty="0">
              <a:latin typeface="Times New Roman" pitchFamily="18" charset="0"/>
              <a:cs typeface="Times New Roman" pitchFamily="18" charset="0"/>
            </a:endParaRPr>
          </a:p>
          <a:p>
            <a:pPr algn="just">
              <a:defRPr/>
            </a:pPr>
            <a:r>
              <a:rPr lang="en-US" altLang="ro-RO" sz="1103" dirty="0">
                <a:solidFill>
                  <a:srgbClr val="000000"/>
                </a:solidFill>
                <a:latin typeface="Consolas" pitchFamily="49" charset="0"/>
                <a:cs typeface="Times New Roman" pitchFamily="18" charset="0"/>
              </a:rPr>
              <a:t>}</a:t>
            </a:r>
            <a:endParaRPr lang="en-US" altLang="ro-RO" sz="1764" dirty="0">
              <a:latin typeface="Times New Roman" pitchFamily="18" charset="0"/>
              <a:cs typeface="Times New Roman" pitchFamily="18" charset="0"/>
            </a:endParaRPr>
          </a:p>
          <a:p>
            <a:pPr algn="just">
              <a:defRPr/>
            </a:pPr>
            <a:r>
              <a:rPr lang="en-US" altLang="ro-RO" sz="1103" dirty="0">
                <a:solidFill>
                  <a:srgbClr val="000000"/>
                </a:solidFill>
                <a:latin typeface="Consolas" pitchFamily="49" charset="0"/>
                <a:cs typeface="Times New Roman" pitchFamily="18" charset="0"/>
              </a:rPr>
              <a:t> </a:t>
            </a:r>
            <a:endParaRPr lang="en-US" altLang="ro-RO" sz="1764" dirty="0">
              <a:latin typeface="Times New Roman" pitchFamily="18" charset="0"/>
              <a:cs typeface="Times New Roman" pitchFamily="18" charset="0"/>
            </a:endParaRPr>
          </a:p>
          <a:p>
            <a:pPr algn="just">
              <a:defRPr/>
            </a:pPr>
            <a:r>
              <a:rPr lang="en-US" altLang="ro-RO" sz="1103" dirty="0">
                <a:solidFill>
                  <a:srgbClr val="008000"/>
                </a:solidFill>
                <a:latin typeface="Consolas" pitchFamily="49" charset="0"/>
                <a:cs typeface="Times New Roman" pitchFamily="18" charset="0"/>
              </a:rPr>
              <a:t>// main program, calls </a:t>
            </a:r>
            <a:r>
              <a:rPr lang="en-US" altLang="ro-RO" sz="1103" dirty="0" err="1">
                <a:solidFill>
                  <a:srgbClr val="008000"/>
                </a:solidFill>
                <a:latin typeface="Consolas" pitchFamily="49" charset="0"/>
                <a:cs typeface="Times New Roman" pitchFamily="18" charset="0"/>
              </a:rPr>
              <a:t>asm_start</a:t>
            </a:r>
            <a:r>
              <a:rPr lang="en-US" altLang="ro-RO" sz="1103" dirty="0">
                <a:solidFill>
                  <a:srgbClr val="008000"/>
                </a:solidFill>
                <a:latin typeface="Consolas" pitchFamily="49" charset="0"/>
                <a:cs typeface="Times New Roman" pitchFamily="18" charset="0"/>
              </a:rPr>
              <a:t> function written in assembly</a:t>
            </a:r>
            <a:endParaRPr lang="en-US" altLang="ro-RO" sz="1764" dirty="0">
              <a:latin typeface="Times New Roman" pitchFamily="18" charset="0"/>
              <a:cs typeface="Times New Roman" pitchFamily="18" charset="0"/>
            </a:endParaRPr>
          </a:p>
          <a:p>
            <a:pPr algn="just">
              <a:defRPr/>
            </a:pPr>
            <a:r>
              <a:rPr lang="en-US" altLang="ro-RO" sz="1103" dirty="0">
                <a:solidFill>
                  <a:srgbClr val="0000FF"/>
                </a:solidFill>
                <a:latin typeface="Consolas" pitchFamily="49" charset="0"/>
                <a:cs typeface="Times New Roman" pitchFamily="18" charset="0"/>
              </a:rPr>
              <a:t>void</a:t>
            </a:r>
            <a:r>
              <a:rPr lang="en-US" altLang="ro-RO" sz="1103" dirty="0">
                <a:solidFill>
                  <a:srgbClr val="000000"/>
                </a:solidFill>
                <a:latin typeface="Consolas" pitchFamily="49" charset="0"/>
                <a:cs typeface="Times New Roman" pitchFamily="18" charset="0"/>
              </a:rPr>
              <a:t> </a:t>
            </a:r>
            <a:r>
              <a:rPr lang="en-US" altLang="ro-RO" sz="1103" i="1" dirty="0">
                <a:solidFill>
                  <a:srgbClr val="880000"/>
                </a:solidFill>
                <a:latin typeface="Consolas" pitchFamily="49" charset="0"/>
                <a:cs typeface="Times New Roman" pitchFamily="18" charset="0"/>
              </a:rPr>
              <a:t>main</a:t>
            </a:r>
            <a:r>
              <a:rPr lang="en-US" altLang="ro-RO" sz="1103" dirty="0">
                <a:solidFill>
                  <a:srgbClr val="000000"/>
                </a:solidFill>
                <a:latin typeface="Consolas" pitchFamily="49" charset="0"/>
                <a:cs typeface="Times New Roman" pitchFamily="18" charset="0"/>
              </a:rPr>
              <a:t>(</a:t>
            </a:r>
            <a:r>
              <a:rPr lang="en-US" altLang="ro-RO" sz="1103" dirty="0">
                <a:solidFill>
                  <a:srgbClr val="0000FF"/>
                </a:solidFill>
                <a:latin typeface="Consolas" pitchFamily="49" charset="0"/>
                <a:cs typeface="Times New Roman" pitchFamily="18" charset="0"/>
              </a:rPr>
              <a:t>void</a:t>
            </a:r>
            <a:r>
              <a:rPr lang="en-US" altLang="ro-RO" sz="1103" dirty="0">
                <a:solidFill>
                  <a:srgbClr val="000000"/>
                </a:solidFill>
                <a:latin typeface="Consolas" pitchFamily="49" charset="0"/>
                <a:cs typeface="Times New Roman" pitchFamily="18" charset="0"/>
              </a:rPr>
              <a:t>)</a:t>
            </a:r>
            <a:r>
              <a:rPr lang="ro-RO" altLang="ro-RO" sz="1103" dirty="0">
                <a:solidFill>
                  <a:srgbClr val="000000"/>
                </a:solidFill>
                <a:latin typeface="Consolas" pitchFamily="49" charset="0"/>
                <a:cs typeface="Times New Roman" pitchFamily="18" charset="0"/>
              </a:rPr>
              <a:t>   </a:t>
            </a:r>
            <a:r>
              <a:rPr lang="en-US" altLang="ro-RO" sz="1103" dirty="0">
                <a:solidFill>
                  <a:srgbClr val="008000"/>
                </a:solidFill>
                <a:latin typeface="Consolas" pitchFamily="49" charset="0"/>
                <a:cs typeface="Times New Roman" pitchFamily="18" charset="0"/>
              </a:rPr>
              <a:t>// here starts the execution of the final program</a:t>
            </a:r>
            <a:endParaRPr lang="en-US" altLang="ro-RO" sz="1764" dirty="0">
              <a:latin typeface="Times New Roman" pitchFamily="18" charset="0"/>
              <a:cs typeface="Times New Roman" pitchFamily="18" charset="0"/>
            </a:endParaRPr>
          </a:p>
          <a:p>
            <a:pPr algn="just">
              <a:defRPr/>
            </a:pPr>
            <a:r>
              <a:rPr lang="en-US" altLang="ro-RO" sz="1103" dirty="0">
                <a:solidFill>
                  <a:srgbClr val="000000"/>
                </a:solidFill>
                <a:latin typeface="Consolas" pitchFamily="49" charset="0"/>
                <a:cs typeface="Times New Roman" pitchFamily="18" charset="0"/>
              </a:rPr>
              <a:t>{</a:t>
            </a:r>
            <a:endParaRPr lang="en-US" altLang="ro-RO" sz="1764" dirty="0">
              <a:latin typeface="Times New Roman" pitchFamily="18" charset="0"/>
              <a:cs typeface="Times New Roman" pitchFamily="18" charset="0"/>
            </a:endParaRPr>
          </a:p>
          <a:p>
            <a:pPr algn="just">
              <a:defRPr/>
            </a:pPr>
            <a:r>
              <a:rPr lang="en-US" altLang="ro-RO" sz="1103" dirty="0">
                <a:solidFill>
                  <a:srgbClr val="000000"/>
                </a:solidFill>
                <a:latin typeface="Consolas" pitchFamily="49" charset="0"/>
                <a:cs typeface="Times New Roman" pitchFamily="18" charset="0"/>
              </a:rPr>
              <a:t>    </a:t>
            </a:r>
            <a:r>
              <a:rPr lang="en-US" altLang="ro-RO" sz="1103" dirty="0" err="1">
                <a:solidFill>
                  <a:srgbClr val="880000"/>
                </a:solidFill>
                <a:latin typeface="Consolas" pitchFamily="49" charset="0"/>
                <a:cs typeface="Times New Roman" pitchFamily="18" charset="0"/>
              </a:rPr>
              <a:t>asm_start</a:t>
            </a:r>
            <a:r>
              <a:rPr lang="en-US" altLang="ro-RO" sz="1103" dirty="0">
                <a:solidFill>
                  <a:srgbClr val="000000"/>
                </a:solidFill>
                <a:latin typeface="Consolas" pitchFamily="49" charset="0"/>
                <a:cs typeface="Times New Roman" pitchFamily="18" charset="0"/>
              </a:rPr>
              <a:t>();</a:t>
            </a:r>
            <a:r>
              <a:rPr lang="ro-RO" altLang="ro-RO" sz="1103" dirty="0">
                <a:solidFill>
                  <a:srgbClr val="000000"/>
                </a:solidFill>
                <a:latin typeface="Consolas" pitchFamily="49" charset="0"/>
                <a:cs typeface="Times New Roman" pitchFamily="18" charset="0"/>
              </a:rPr>
              <a:t>  </a:t>
            </a:r>
            <a:r>
              <a:rPr lang="en-US" altLang="ro-RO" sz="1103" dirty="0">
                <a:solidFill>
                  <a:srgbClr val="008000"/>
                </a:solidFill>
                <a:latin typeface="Consolas" pitchFamily="49" charset="0"/>
                <a:cs typeface="Times New Roman" pitchFamily="18" charset="0"/>
              </a:rPr>
              <a:t>// we call the function from the </a:t>
            </a:r>
            <a:r>
              <a:rPr lang="en-US" altLang="ro-RO" sz="1103" dirty="0" err="1">
                <a:solidFill>
                  <a:srgbClr val="008000"/>
                </a:solidFill>
                <a:latin typeface="Consolas" pitchFamily="49" charset="0"/>
                <a:cs typeface="Times New Roman" pitchFamily="18" charset="0"/>
              </a:rPr>
              <a:t>asm</a:t>
            </a:r>
            <a:r>
              <a:rPr lang="en-US" altLang="ro-RO" sz="1103" dirty="0">
                <a:solidFill>
                  <a:srgbClr val="008000"/>
                </a:solidFill>
                <a:latin typeface="Consolas" pitchFamily="49" charset="0"/>
                <a:cs typeface="Times New Roman" pitchFamily="18" charset="0"/>
              </a:rPr>
              <a:t> file</a:t>
            </a:r>
            <a:endParaRPr lang="en-US" altLang="ro-RO" sz="1764" dirty="0">
              <a:latin typeface="Times New Roman" pitchFamily="18" charset="0"/>
              <a:cs typeface="Times New Roman" pitchFamily="18" charset="0"/>
            </a:endParaRPr>
          </a:p>
          <a:p>
            <a:pPr algn="just">
              <a:defRPr/>
            </a:pPr>
            <a:r>
              <a:rPr lang="en-US" altLang="ro-RO" sz="1103" dirty="0">
                <a:solidFill>
                  <a:srgbClr val="000000"/>
                </a:solidFill>
                <a:latin typeface="Consolas" pitchFamily="49" charset="0"/>
                <a:cs typeface="Times New Roman" pitchFamily="18" charset="0"/>
              </a:rPr>
              <a:t>}</a:t>
            </a:r>
            <a:endParaRPr lang="en-US" altLang="ro-RO" sz="1764"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bwMode="auto">
          <a:xfrm>
            <a:off x="1298575" y="3016250"/>
            <a:ext cx="8142288" cy="722313"/>
          </a:xfrm>
          <a:noFill/>
          <a:ln>
            <a:miter lim="800000"/>
            <a:headEnd/>
            <a:tailEnd/>
          </a:ln>
        </p:spPr>
        <p:txBody>
          <a:bodyPr wrap="square" lIns="91440" tIns="45720" rIns="91440" bIns="45720" numCol="1" anchor="t" anchorCtr="0" compatLnSpc="1">
            <a:prstTxWarp prst="textNoShape">
              <a:avLst/>
            </a:prstTxWarp>
          </a:bodyPr>
          <a:lstStyle/>
          <a:p>
            <a:pPr algn="ctr" eaLnBrk="1" hangingPunct="1"/>
            <a:r>
              <a:rPr lang="ro-RO" altLang="ro-RO" sz="6000" dirty="0" smtClean="0">
                <a:cs typeface="Arial" pitchFamily="34" charset="0"/>
              </a:rPr>
              <a:t>1. Modular Archite</a:t>
            </a:r>
            <a:r>
              <a:rPr lang="en-US" altLang="ro-RO" sz="6000" dirty="0" smtClean="0">
                <a:cs typeface="Arial" pitchFamily="34" charset="0"/>
              </a:rPr>
              <a:t>c</a:t>
            </a:r>
            <a:r>
              <a:rPr lang="ro-RO" altLang="ro-RO" sz="6000" dirty="0" smtClean="0">
                <a:cs typeface="Arial" pitchFamily="34" charset="0"/>
              </a:rPr>
              <a:t>tures</a:t>
            </a:r>
            <a:endParaRPr lang="en-US" altLang="ro-RO" sz="6000" dirty="0" smtClean="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712788" y="1327150"/>
            <a:ext cx="8415337" cy="657225"/>
          </a:xfrm>
        </p:spPr>
        <p:txBody>
          <a:bodyPr/>
          <a:lstStyle/>
          <a:p>
            <a:pPr>
              <a:buFont typeface="Arial" panose="020B0604020202020204" pitchFamily="34" charset="0"/>
              <a:buChar char="•"/>
              <a:defRPr/>
            </a:pPr>
            <a:r>
              <a:rPr lang="ro-RO" sz="2316" dirty="0"/>
              <a:t>Ex</a:t>
            </a:r>
            <a:r>
              <a:rPr lang="en-GB" sz="2316" dirty="0"/>
              <a:t>ample of a</a:t>
            </a:r>
            <a:r>
              <a:rPr lang="ro-RO" sz="2316" dirty="0"/>
              <a:t> multimodul</a:t>
            </a:r>
            <a:r>
              <a:rPr lang="en-GB" sz="2316" dirty="0"/>
              <a:t>e </a:t>
            </a:r>
            <a:r>
              <a:rPr lang="ro-RO" sz="2316" dirty="0"/>
              <a:t>program asm + C</a:t>
            </a:r>
            <a:endParaRPr lang="ro-RO" sz="1544" dirty="0"/>
          </a:p>
          <a:p>
            <a:pPr marL="1008140" lvl="2" indent="0">
              <a:buFont typeface="Lucida Grande"/>
              <a:buNone/>
              <a:defRPr/>
            </a:pPr>
            <a:endParaRPr lang="ro-RO" sz="1985" dirty="0"/>
          </a:p>
          <a:p>
            <a:pPr lvl="2">
              <a:buFont typeface="Arial" panose="020B0604020202020204" pitchFamily="34" charset="0"/>
              <a:buChar char="•"/>
              <a:defRPr/>
            </a:pPr>
            <a:endParaRPr lang="en-US" sz="1985" dirty="0"/>
          </a:p>
        </p:txBody>
      </p:sp>
      <p:sp>
        <p:nvSpPr>
          <p:cNvPr id="28674" name="Title 1"/>
          <p:cNvSpPr>
            <a:spLocks noGrp="1"/>
          </p:cNvSpPr>
          <p:nvPr>
            <p:ph type="title"/>
          </p:nvPr>
        </p:nvSpPr>
        <p:spPr bwMode="auto">
          <a:xfrm>
            <a:off x="709613" y="438150"/>
            <a:ext cx="7681912" cy="7223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404" tIns="44203" rIns="88404" bIns="44203" numCol="1" anchor="t" anchorCtr="0" compatLnSpc="1">
            <a:prstTxWarp prst="textNoShape">
              <a:avLst/>
            </a:prstTxWarp>
          </a:bodyPr>
          <a:lstStyle/>
          <a:p>
            <a:pPr>
              <a:defRPr/>
            </a:pPr>
            <a:r>
              <a:rPr lang="en-GB" altLang="ro-RO" sz="3529" dirty="0" smtClean="0">
                <a:cs typeface="Arial" pitchFamily="34" charset="0"/>
              </a:rPr>
              <a:t>Techniques and tools</a:t>
            </a:r>
            <a:endParaRPr lang="en-US" altLang="ro-RO" sz="3529" dirty="0">
              <a:cs typeface="Arial" pitchFamily="34" charset="0"/>
            </a:endParaRPr>
          </a:p>
        </p:txBody>
      </p:sp>
      <p:sp>
        <p:nvSpPr>
          <p:cNvPr id="28675" name="Rectangle 22"/>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8676" name="Rectangle 13"/>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8677" name="Rectangle 32"/>
          <p:cNvSpPr>
            <a:spLocks noChangeArrowheads="1"/>
          </p:cNvSpPr>
          <p:nvPr/>
        </p:nvSpPr>
        <p:spPr bwMode="auto">
          <a:xfrm>
            <a:off x="303213" y="63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8678" name="TextBox 5"/>
          <p:cNvSpPr txBox="1">
            <a:spLocks noChangeArrowheads="1"/>
          </p:cNvSpPr>
          <p:nvPr/>
        </p:nvSpPr>
        <p:spPr bwMode="auto">
          <a:xfrm>
            <a:off x="1330325" y="1984375"/>
            <a:ext cx="8164513" cy="494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r>
              <a:rPr lang="en-US" altLang="ro-RO" sz="1213" dirty="0">
                <a:solidFill>
                  <a:srgbClr val="008000"/>
                </a:solidFill>
                <a:latin typeface="Consolas" pitchFamily="49" charset="0"/>
                <a:ea typeface="Times New Roman" pitchFamily="18" charset="0"/>
                <a:cs typeface="Consolas" pitchFamily="49" charset="0"/>
              </a:rPr>
              <a:t>;</a:t>
            </a:r>
            <a:endParaRPr lang="en-US" altLang="ro-RO" sz="1985" dirty="0">
              <a:latin typeface="Times New Roman" pitchFamily="18" charset="0"/>
              <a:ea typeface="Times New Roman" pitchFamily="18" charset="0"/>
              <a:cs typeface="Consolas" pitchFamily="49" charset="0"/>
            </a:endParaRPr>
          </a:p>
          <a:p>
            <a:pPr>
              <a:defRPr/>
            </a:pPr>
            <a:r>
              <a:rPr lang="en-US" altLang="ro-RO" sz="1213" dirty="0">
                <a:solidFill>
                  <a:srgbClr val="008000"/>
                </a:solidFill>
                <a:latin typeface="Consolas" pitchFamily="49" charset="0"/>
                <a:ea typeface="Times New Roman" pitchFamily="18" charset="0"/>
                <a:cs typeface="Consolas" pitchFamily="49" charset="0"/>
              </a:rPr>
              <a:t>; VECTOR.NASM</a:t>
            </a:r>
            <a:endParaRPr lang="en-US" altLang="ro-RO" sz="1985" dirty="0">
              <a:latin typeface="Times New Roman" pitchFamily="18" charset="0"/>
              <a:ea typeface="Times New Roman" pitchFamily="18" charset="0"/>
              <a:cs typeface="Consolas" pitchFamily="49" charset="0"/>
            </a:endParaRPr>
          </a:p>
          <a:p>
            <a:pPr>
              <a:defRPr/>
            </a:pPr>
            <a:r>
              <a:rPr lang="en-US" altLang="ro-RO" sz="1213" dirty="0">
                <a:solidFill>
                  <a:srgbClr val="008000"/>
                </a:solidFill>
                <a:latin typeface="Consolas" pitchFamily="49" charset="0"/>
                <a:ea typeface="Times New Roman" pitchFamily="18" charset="0"/>
                <a:cs typeface="Consolas" pitchFamily="49" charset="0"/>
              </a:rPr>
              <a:t>;</a:t>
            </a:r>
            <a:endParaRPr lang="en-US" altLang="ro-RO" sz="1985" dirty="0">
              <a:latin typeface="Times New Roman" pitchFamily="18" charset="0"/>
              <a:ea typeface="Times New Roman" pitchFamily="18" charset="0"/>
              <a:cs typeface="Consolas" pitchFamily="49" charset="0"/>
            </a:endParaRPr>
          </a:p>
          <a:p>
            <a:pPr>
              <a:defRPr/>
            </a:pPr>
            <a:r>
              <a:rPr lang="en-US" altLang="ro-RO" sz="1213" dirty="0">
                <a:solidFill>
                  <a:srgbClr val="008000"/>
                </a:solidFill>
                <a:latin typeface="Consolas" pitchFamily="49" charset="0"/>
                <a:cs typeface="Times New Roman" pitchFamily="18" charset="0"/>
              </a:rPr>
              <a:t> </a:t>
            </a:r>
            <a:endParaRPr lang="en-US" altLang="ro-RO" sz="1985" dirty="0">
              <a:latin typeface="Times New Roman" pitchFamily="18" charset="0"/>
              <a:cs typeface="Times New Roman" pitchFamily="18" charset="0"/>
            </a:endParaRPr>
          </a:p>
          <a:p>
            <a:pPr>
              <a:defRPr/>
            </a:pPr>
            <a:r>
              <a:rPr lang="en-US" altLang="ro-RO" sz="1213" dirty="0">
                <a:solidFill>
                  <a:srgbClr val="008000"/>
                </a:solidFill>
                <a:latin typeface="Consolas" pitchFamily="49" charset="0"/>
                <a:cs typeface="Times New Roman" pitchFamily="18" charset="0"/>
              </a:rPr>
              <a:t>; inform the assembler on the existence of the printing function</a:t>
            </a:r>
            <a:endParaRPr lang="en-US" altLang="ro-RO" sz="1985" dirty="0">
              <a:latin typeface="Times New Roman" pitchFamily="18" charset="0"/>
              <a:cs typeface="Times New Roman" pitchFamily="18" charset="0"/>
            </a:endParaRPr>
          </a:p>
          <a:p>
            <a:pPr>
              <a:defRPr/>
            </a:pPr>
            <a:r>
              <a:rPr lang="en-US" altLang="ro-RO" sz="1213" dirty="0">
                <a:solidFill>
                  <a:srgbClr val="0000FF"/>
                </a:solidFill>
                <a:latin typeface="Consolas" pitchFamily="49" charset="0"/>
                <a:cs typeface="Times New Roman" pitchFamily="18" charset="0"/>
              </a:rPr>
              <a:t>extern</a:t>
            </a:r>
            <a:r>
              <a:rPr lang="en-US" altLang="ro-RO" sz="1213" dirty="0">
                <a:solidFill>
                  <a:srgbClr val="000000"/>
                </a:solidFill>
                <a:latin typeface="Consolas" pitchFamily="49" charset="0"/>
                <a:cs typeface="Times New Roman" pitchFamily="18" charset="0"/>
              </a:rPr>
              <a:t> _</a:t>
            </a:r>
            <a:r>
              <a:rPr lang="en-US" altLang="ro-RO" sz="1213" dirty="0" err="1">
                <a:solidFill>
                  <a:srgbClr val="000080"/>
                </a:solidFill>
                <a:latin typeface="Consolas" pitchFamily="49" charset="0"/>
                <a:cs typeface="Times New Roman" pitchFamily="18" charset="0"/>
              </a:rPr>
              <a:t>afisare</a:t>
            </a:r>
            <a:r>
              <a:rPr lang="ro-RO" altLang="ro-RO" sz="1213" dirty="0">
                <a:solidFill>
                  <a:srgbClr val="00008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		</a:t>
            </a:r>
            <a:r>
              <a:rPr lang="ro-RO" altLang="ro-RO" sz="1213" dirty="0">
                <a:solidFill>
                  <a:srgbClr val="008000"/>
                </a:solidFill>
                <a:latin typeface="Consolas" pitchFamily="49" charset="0"/>
                <a:cs typeface="Times New Roman" pitchFamily="18" charset="0"/>
              </a:rPr>
              <a:t>; </a:t>
            </a:r>
            <a:r>
              <a:rPr lang="en-GB" altLang="ro-RO" sz="1213" b="1" dirty="0">
                <a:solidFill>
                  <a:srgbClr val="008000"/>
                </a:solidFill>
                <a:latin typeface="Consolas" pitchFamily="49" charset="0"/>
                <a:cs typeface="Times New Roman" pitchFamily="18" charset="0"/>
              </a:rPr>
              <a:t>add </a:t>
            </a:r>
            <a:r>
              <a:rPr lang="ro-RO" altLang="ro-RO" sz="1213" b="1" dirty="0">
                <a:solidFill>
                  <a:srgbClr val="008000"/>
                </a:solidFill>
                <a:latin typeface="Consolas" pitchFamily="49" charset="0"/>
                <a:cs typeface="Times New Roman" pitchFamily="18" charset="0"/>
              </a:rPr>
              <a:t>_ </a:t>
            </a:r>
            <a:r>
              <a:rPr lang="en-GB" altLang="ro-RO" sz="1213" b="1" dirty="0">
                <a:solidFill>
                  <a:srgbClr val="008000"/>
                </a:solidFill>
                <a:latin typeface="Consolas" pitchFamily="49" charset="0"/>
                <a:cs typeface="Times New Roman" pitchFamily="18" charset="0"/>
              </a:rPr>
              <a:t>as</a:t>
            </a:r>
            <a:r>
              <a:rPr lang="ro-RO" altLang="ro-RO" sz="1213" b="1" dirty="0">
                <a:solidFill>
                  <a:srgbClr val="008000"/>
                </a:solidFill>
                <a:latin typeface="Consolas" pitchFamily="49" charset="0"/>
                <a:cs typeface="Times New Roman" pitchFamily="18" charset="0"/>
              </a:rPr>
              <a:t> prefix </a:t>
            </a:r>
            <a:r>
              <a:rPr lang="en-GB" altLang="ro-RO" sz="1213" b="1" dirty="0">
                <a:solidFill>
                  <a:srgbClr val="008000"/>
                </a:solidFill>
                <a:latin typeface="Consolas" pitchFamily="49" charset="0"/>
                <a:cs typeface="Times New Roman" pitchFamily="18" charset="0"/>
              </a:rPr>
              <a:t>to names from </a:t>
            </a:r>
            <a:r>
              <a:rPr lang="ro-RO" altLang="ro-RO" sz="1213" b="1" dirty="0">
                <a:solidFill>
                  <a:srgbClr val="008000"/>
                </a:solidFill>
                <a:latin typeface="Consolas" pitchFamily="49" charset="0"/>
                <a:cs typeface="Times New Roman" pitchFamily="18" charset="0"/>
              </a:rPr>
              <a:t>C!</a:t>
            </a:r>
            <a:endParaRPr lang="en-US" altLang="ro-RO" sz="1213" b="1" dirty="0">
              <a:solidFill>
                <a:srgbClr val="008000"/>
              </a:solidFill>
              <a:latin typeface="Consolas" pitchFamily="49"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endParaRPr lang="en-US" altLang="ro-RO" sz="1985" dirty="0">
              <a:latin typeface="Times New Roman" pitchFamily="18" charset="0"/>
              <a:cs typeface="Times New Roman" pitchFamily="18" charset="0"/>
            </a:endParaRPr>
          </a:p>
          <a:p>
            <a:pPr>
              <a:defRPr/>
            </a:pPr>
            <a:r>
              <a:rPr lang="en-US" altLang="ro-RO" sz="1213" dirty="0">
                <a:solidFill>
                  <a:srgbClr val="008000"/>
                </a:solidFill>
                <a:latin typeface="Consolas" pitchFamily="49" charset="0"/>
                <a:cs typeface="Times New Roman" pitchFamily="18" charset="0"/>
              </a:rPr>
              <a:t>; inform the assembler that we want </a:t>
            </a:r>
            <a:r>
              <a:rPr lang="en-US" altLang="ro-RO" sz="1213" dirty="0" err="1">
                <a:solidFill>
                  <a:srgbClr val="008000"/>
                </a:solidFill>
                <a:latin typeface="Consolas" pitchFamily="49" charset="0"/>
                <a:cs typeface="Times New Roman" pitchFamily="18" charset="0"/>
              </a:rPr>
              <a:t>asm_start</a:t>
            </a:r>
            <a:r>
              <a:rPr lang="en-US" altLang="ro-RO" sz="1213" dirty="0">
                <a:solidFill>
                  <a:srgbClr val="008000"/>
                </a:solidFill>
                <a:latin typeface="Consolas" pitchFamily="49" charset="0"/>
                <a:cs typeface="Times New Roman" pitchFamily="18" charset="0"/>
              </a:rPr>
              <a:t> to be available to other compiling units</a:t>
            </a:r>
            <a:endParaRPr lang="en-US" altLang="ro-RO" sz="1985" dirty="0">
              <a:latin typeface="Times New Roman" pitchFamily="18" charset="0"/>
              <a:cs typeface="Times New Roman" pitchFamily="18" charset="0"/>
            </a:endParaRPr>
          </a:p>
          <a:p>
            <a:pPr>
              <a:defRPr/>
            </a:pPr>
            <a:r>
              <a:rPr lang="en-US" altLang="ro-RO" sz="1213" dirty="0">
                <a:solidFill>
                  <a:srgbClr val="0000FF"/>
                </a:solidFill>
                <a:latin typeface="Consolas" pitchFamily="49" charset="0"/>
                <a:cs typeface="Times New Roman" pitchFamily="18" charset="0"/>
              </a:rPr>
              <a:t>global</a:t>
            </a: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_</a:t>
            </a:r>
            <a:r>
              <a:rPr lang="en-US" altLang="ro-RO" sz="1213" dirty="0" err="1">
                <a:solidFill>
                  <a:srgbClr val="000080"/>
                </a:solidFill>
                <a:latin typeface="Consolas" pitchFamily="49" charset="0"/>
                <a:cs typeface="Times New Roman" pitchFamily="18" charset="0"/>
              </a:rPr>
              <a:t>asm_start</a:t>
            </a:r>
            <a:r>
              <a:rPr lang="ro-RO" altLang="ro-RO" sz="1213" dirty="0">
                <a:solidFill>
                  <a:srgbClr val="00008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		</a:t>
            </a:r>
            <a:r>
              <a:rPr lang="ro-RO" altLang="ro-RO" sz="1213" dirty="0">
                <a:solidFill>
                  <a:srgbClr val="008000"/>
                </a:solidFill>
                <a:latin typeface="Consolas" pitchFamily="49" charset="0"/>
                <a:cs typeface="Times New Roman" pitchFamily="18" charset="0"/>
              </a:rPr>
              <a:t>; </a:t>
            </a:r>
            <a:r>
              <a:rPr lang="en-GB" altLang="ro-RO" sz="1213" b="1" dirty="0">
                <a:solidFill>
                  <a:srgbClr val="008000"/>
                </a:solidFill>
                <a:latin typeface="Consolas" pitchFamily="49" charset="0"/>
                <a:cs typeface="Times New Roman" pitchFamily="18" charset="0"/>
              </a:rPr>
              <a:t>add </a:t>
            </a:r>
            <a:r>
              <a:rPr lang="ro-RO" altLang="ro-RO" sz="1213" b="1" dirty="0">
                <a:solidFill>
                  <a:srgbClr val="008000"/>
                </a:solidFill>
                <a:latin typeface="Consolas" pitchFamily="49" charset="0"/>
                <a:cs typeface="Times New Roman" pitchFamily="18" charset="0"/>
              </a:rPr>
              <a:t>_ </a:t>
            </a:r>
            <a:r>
              <a:rPr lang="en-GB" altLang="ro-RO" sz="1213" b="1" dirty="0">
                <a:solidFill>
                  <a:srgbClr val="008000"/>
                </a:solidFill>
                <a:latin typeface="Consolas" pitchFamily="49" charset="0"/>
                <a:cs typeface="Times New Roman" pitchFamily="18" charset="0"/>
              </a:rPr>
              <a:t>as</a:t>
            </a:r>
            <a:r>
              <a:rPr lang="ro-RO" altLang="ro-RO" sz="1213" b="1" dirty="0">
                <a:solidFill>
                  <a:srgbClr val="008000"/>
                </a:solidFill>
                <a:latin typeface="Consolas" pitchFamily="49" charset="0"/>
                <a:cs typeface="Times New Roman" pitchFamily="18" charset="0"/>
              </a:rPr>
              <a:t> prefix </a:t>
            </a:r>
            <a:r>
              <a:rPr lang="en-GB" altLang="ro-RO" sz="1213" b="1" dirty="0">
                <a:solidFill>
                  <a:srgbClr val="008000"/>
                </a:solidFill>
                <a:latin typeface="Consolas" pitchFamily="49" charset="0"/>
                <a:cs typeface="Times New Roman" pitchFamily="18" charset="0"/>
              </a:rPr>
              <a:t>to names </a:t>
            </a:r>
            <a:r>
              <a:rPr lang="ro-RO" altLang="ro-RO" sz="1213" b="1" dirty="0">
                <a:solidFill>
                  <a:srgbClr val="008000"/>
                </a:solidFill>
                <a:latin typeface="Consolas" pitchFamily="49" charset="0"/>
                <a:cs typeface="Times New Roman" pitchFamily="18" charset="0"/>
              </a:rPr>
              <a:t>refer</a:t>
            </a:r>
            <a:r>
              <a:rPr lang="en-GB" altLang="ro-RO" sz="1213" b="1" dirty="0" err="1">
                <a:solidFill>
                  <a:srgbClr val="008000"/>
                </a:solidFill>
                <a:latin typeface="Consolas" pitchFamily="49" charset="0"/>
                <a:cs typeface="Times New Roman" pitchFamily="18" charset="0"/>
              </a:rPr>
              <a:t>ed</a:t>
            </a:r>
            <a:r>
              <a:rPr lang="en-GB" altLang="ro-RO" sz="1213" b="1" dirty="0">
                <a:solidFill>
                  <a:srgbClr val="008000"/>
                </a:solidFill>
                <a:latin typeface="Consolas" pitchFamily="49" charset="0"/>
                <a:cs typeface="Times New Roman" pitchFamily="18" charset="0"/>
              </a:rPr>
              <a:t> by</a:t>
            </a:r>
            <a:r>
              <a:rPr lang="ro-RO" altLang="ro-RO" sz="1213" b="1" dirty="0">
                <a:solidFill>
                  <a:srgbClr val="008000"/>
                </a:solidFill>
                <a:latin typeface="Consolas" pitchFamily="49" charset="0"/>
                <a:cs typeface="Times New Roman" pitchFamily="18" charset="0"/>
              </a:rPr>
              <a:t> C!</a:t>
            </a:r>
            <a:endParaRPr lang="en-US" altLang="ro-RO" sz="1213" b="1" dirty="0">
              <a:solidFill>
                <a:srgbClr val="008000"/>
              </a:solidFill>
              <a:latin typeface="Consolas" pitchFamily="49" charset="0"/>
              <a:cs typeface="Times New Roman" pitchFamily="18" charset="0"/>
            </a:endParaRPr>
          </a:p>
          <a:p>
            <a:pPr>
              <a:defRPr/>
            </a:pPr>
            <a:r>
              <a:rPr lang="en-US" altLang="ro-RO" sz="1213" dirty="0">
                <a:solidFill>
                  <a:srgbClr val="0000FF"/>
                </a:solidFill>
                <a:latin typeface="Consolas" pitchFamily="49" charset="0"/>
                <a:cs typeface="Times New Roman" pitchFamily="18" charset="0"/>
              </a:rPr>
              <a:t> </a:t>
            </a:r>
            <a:endParaRPr lang="en-US" altLang="ro-RO" sz="1985" dirty="0">
              <a:latin typeface="Times New Roman" pitchFamily="18"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endParaRPr lang="en-US" altLang="ro-RO" sz="1985" dirty="0">
              <a:latin typeface="Times New Roman" pitchFamily="18" charset="0"/>
              <a:cs typeface="Times New Roman" pitchFamily="18" charset="0"/>
            </a:endParaRPr>
          </a:p>
          <a:p>
            <a:pPr>
              <a:defRPr/>
            </a:pPr>
            <a:r>
              <a:rPr lang="en-US" altLang="ro-RO" sz="1213" dirty="0">
                <a:solidFill>
                  <a:srgbClr val="008000"/>
                </a:solidFill>
                <a:latin typeface="Consolas" pitchFamily="49" charset="0"/>
                <a:cs typeface="Times New Roman" pitchFamily="18" charset="0"/>
              </a:rPr>
              <a:t>; </a:t>
            </a:r>
            <a:r>
              <a:rPr lang="en-US" altLang="ro-RO" sz="1213" dirty="0" err="1">
                <a:solidFill>
                  <a:srgbClr val="008000"/>
                </a:solidFill>
                <a:latin typeface="Consolas" pitchFamily="49" charset="0"/>
                <a:cs typeface="Times New Roman" pitchFamily="18" charset="0"/>
              </a:rPr>
              <a:t>asm</a:t>
            </a:r>
            <a:r>
              <a:rPr lang="en-US" altLang="ro-RO" sz="1213" dirty="0">
                <a:solidFill>
                  <a:srgbClr val="008000"/>
                </a:solidFill>
                <a:latin typeface="Consolas" pitchFamily="49" charset="0"/>
                <a:cs typeface="Times New Roman" pitchFamily="18" charset="0"/>
              </a:rPr>
              <a:t> code is available in a public segment, and can be shared with an other extern code </a:t>
            </a:r>
            <a:endParaRPr lang="en-US" altLang="ro-RO" sz="1985" dirty="0">
              <a:latin typeface="Times New Roman" pitchFamily="18" charset="0"/>
              <a:cs typeface="Times New Roman" pitchFamily="18" charset="0"/>
            </a:endParaRPr>
          </a:p>
          <a:p>
            <a:pPr>
              <a:defRPr/>
            </a:pPr>
            <a:r>
              <a:rPr lang="en-US" altLang="ro-RO" sz="1213" dirty="0">
                <a:solidFill>
                  <a:srgbClr val="0000FF"/>
                </a:solidFill>
                <a:latin typeface="Consolas" pitchFamily="49" charset="0"/>
                <a:cs typeface="Times New Roman" pitchFamily="18" charset="0"/>
              </a:rPr>
              <a:t>segment</a:t>
            </a: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code</a:t>
            </a: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public code</a:t>
            </a: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use32</a:t>
            </a:r>
            <a:endParaRPr lang="en-US" altLang="ro-RO" sz="1985" dirty="0">
              <a:latin typeface="Times New Roman" pitchFamily="18"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endParaRPr lang="en-US" altLang="ro-RO" sz="1985" dirty="0">
              <a:latin typeface="Times New Roman" pitchFamily="18" charset="0"/>
              <a:cs typeface="Times New Roman" pitchFamily="18" charset="0"/>
            </a:endParaRPr>
          </a:p>
          <a:p>
            <a:pPr>
              <a:defRPr/>
            </a:pPr>
            <a:r>
              <a:rPr lang="en-US" altLang="ro-RO" sz="1213" dirty="0">
                <a:solidFill>
                  <a:srgbClr val="000080"/>
                </a:solidFill>
                <a:latin typeface="Consolas" pitchFamily="49" charset="0"/>
                <a:cs typeface="Times New Roman" pitchFamily="18" charset="0"/>
              </a:rPr>
              <a:t>_</a:t>
            </a:r>
            <a:r>
              <a:rPr lang="en-US" altLang="ro-RO" sz="1213" dirty="0" err="1">
                <a:solidFill>
                  <a:srgbClr val="000080"/>
                </a:solidFill>
                <a:latin typeface="Consolas" pitchFamily="49" charset="0"/>
                <a:cs typeface="Times New Roman" pitchFamily="18" charset="0"/>
              </a:rPr>
              <a:t>asm_start</a:t>
            </a:r>
            <a:r>
              <a:rPr lang="en-US" altLang="ro-RO" sz="1213" dirty="0">
                <a:solidFill>
                  <a:srgbClr val="000000"/>
                </a:solidFill>
                <a:latin typeface="Consolas" pitchFamily="49" charset="0"/>
                <a:cs typeface="Times New Roman" pitchFamily="18" charset="0"/>
              </a:rPr>
              <a:t>:</a:t>
            </a:r>
            <a:endParaRPr lang="en-US" altLang="ro-RO" sz="1985" dirty="0">
              <a:latin typeface="Times New Roman" pitchFamily="18"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push</a:t>
            </a: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dword</a:t>
            </a:r>
            <a:r>
              <a:rPr lang="en-US" altLang="ro-RO" sz="1213" dirty="0">
                <a:solidFill>
                  <a:srgbClr val="000000"/>
                </a:solidFill>
                <a:latin typeface="Consolas" pitchFamily="49" charset="0"/>
                <a:cs typeface="Times New Roman" pitchFamily="18" charset="0"/>
              </a:rPr>
              <a:t> </a:t>
            </a:r>
            <a:r>
              <a:rPr lang="en-US" altLang="ro-RO" sz="1213" dirty="0" err="1">
                <a:solidFill>
                  <a:srgbClr val="000080"/>
                </a:solidFill>
                <a:latin typeface="Consolas" pitchFamily="49" charset="0"/>
                <a:cs typeface="Times New Roman" pitchFamily="18" charset="0"/>
              </a:rPr>
              <a:t>elemente</a:t>
            </a:r>
            <a:r>
              <a:rPr lang="ro-RO" altLang="ro-RO" sz="1213" dirty="0">
                <a:solidFill>
                  <a:srgbClr val="000080"/>
                </a:solidFill>
                <a:latin typeface="Consolas" pitchFamily="49" charset="0"/>
                <a:cs typeface="Times New Roman" pitchFamily="18" charset="0"/>
              </a:rPr>
              <a:t> </a:t>
            </a:r>
            <a:r>
              <a:rPr lang="ro-RO" altLang="ro-RO" sz="1213" dirty="0">
                <a:solidFill>
                  <a:srgbClr val="008000"/>
                </a:solidFill>
                <a:latin typeface="Consolas" pitchFamily="49" charset="0"/>
                <a:cs typeface="Times New Roman" pitchFamily="18" charset="0"/>
              </a:rPr>
              <a:t>; paramet</a:t>
            </a:r>
            <a:r>
              <a:rPr lang="en-GB" altLang="ro-RO" sz="1213" dirty="0">
                <a:solidFill>
                  <a:srgbClr val="008000"/>
                </a:solidFill>
                <a:latin typeface="Consolas" pitchFamily="49" charset="0"/>
                <a:cs typeface="Times New Roman" pitchFamily="18" charset="0"/>
              </a:rPr>
              <a:t>e</a:t>
            </a:r>
            <a:r>
              <a:rPr lang="ro-RO" altLang="ro-RO" sz="1213" dirty="0">
                <a:solidFill>
                  <a:srgbClr val="008000"/>
                </a:solidFill>
                <a:latin typeface="Consolas" pitchFamily="49" charset="0"/>
                <a:cs typeface="Times New Roman" pitchFamily="18" charset="0"/>
              </a:rPr>
              <a:t>r </a:t>
            </a:r>
            <a:r>
              <a:rPr lang="en-GB" altLang="ro-RO" sz="1213" dirty="0">
                <a:solidFill>
                  <a:srgbClr val="008000"/>
                </a:solidFill>
                <a:latin typeface="Consolas" pitchFamily="49" charset="0"/>
                <a:cs typeface="Times New Roman" pitchFamily="18" charset="0"/>
              </a:rPr>
              <a:t>by value</a:t>
            </a:r>
            <a:r>
              <a:rPr lang="ro-RO" altLang="ro-RO" sz="1213" dirty="0">
                <a:solidFill>
                  <a:srgbClr val="008000"/>
                </a:solidFill>
                <a:latin typeface="Consolas" pitchFamily="49" charset="0"/>
                <a:cs typeface="Times New Roman" pitchFamily="18" charset="0"/>
              </a:rPr>
              <a:t> (</a:t>
            </a:r>
            <a:r>
              <a:rPr lang="en-GB" altLang="ro-RO" sz="1213" dirty="0">
                <a:solidFill>
                  <a:srgbClr val="008000"/>
                </a:solidFill>
                <a:latin typeface="Consolas" pitchFamily="49" charset="0"/>
                <a:cs typeface="Times New Roman" pitchFamily="18" charset="0"/>
              </a:rPr>
              <a:t>write in stack value</a:t>
            </a:r>
            <a:r>
              <a:rPr lang="ro-RO" altLang="ro-RO" sz="1213" dirty="0">
                <a:solidFill>
                  <a:srgbClr val="008000"/>
                </a:solidFill>
                <a:latin typeface="Consolas" pitchFamily="49" charset="0"/>
                <a:cs typeface="Times New Roman" pitchFamily="18" charset="0"/>
              </a:rPr>
              <a:t> 5)</a:t>
            </a:r>
            <a:endParaRPr lang="en-US" altLang="ro-RO" sz="1213" dirty="0">
              <a:solidFill>
                <a:srgbClr val="008000"/>
              </a:solidFill>
              <a:latin typeface="Consolas" pitchFamily="49"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push</a:t>
            </a: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dword</a:t>
            </a:r>
            <a:r>
              <a:rPr lang="en-US" altLang="ro-RO" sz="1213" dirty="0">
                <a:solidFill>
                  <a:srgbClr val="0000FF"/>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vector</a:t>
            </a:r>
            <a:r>
              <a:rPr lang="ro-RO" altLang="ro-RO" sz="1213" dirty="0">
                <a:solidFill>
                  <a:srgbClr val="000080"/>
                </a:solidFill>
                <a:latin typeface="Consolas" pitchFamily="49" charset="0"/>
                <a:cs typeface="Times New Roman" pitchFamily="18" charset="0"/>
              </a:rPr>
              <a:t>   </a:t>
            </a:r>
            <a:r>
              <a:rPr lang="ro-RO" altLang="ro-RO" sz="1213" dirty="0">
                <a:solidFill>
                  <a:srgbClr val="008000"/>
                </a:solidFill>
                <a:latin typeface="Consolas" pitchFamily="49" charset="0"/>
                <a:cs typeface="Times New Roman" pitchFamily="18" charset="0"/>
              </a:rPr>
              <a:t>; vector</a:t>
            </a:r>
            <a:r>
              <a:rPr lang="en-GB" altLang="ro-RO" sz="1213" dirty="0">
                <a:solidFill>
                  <a:srgbClr val="008000"/>
                </a:solidFill>
                <a:latin typeface="Consolas" pitchFamily="49" charset="0"/>
                <a:cs typeface="Times New Roman" pitchFamily="18" charset="0"/>
              </a:rPr>
              <a:t> given</a:t>
            </a:r>
            <a:r>
              <a:rPr lang="ro-RO" altLang="ro-RO" sz="1213" dirty="0">
                <a:solidFill>
                  <a:srgbClr val="008000"/>
                </a:solidFill>
                <a:latin typeface="Consolas" pitchFamily="49" charset="0"/>
                <a:cs typeface="Times New Roman" pitchFamily="18" charset="0"/>
              </a:rPr>
              <a:t> </a:t>
            </a:r>
            <a:r>
              <a:rPr lang="en-GB" altLang="ro-RO" sz="1213" dirty="0">
                <a:solidFill>
                  <a:srgbClr val="008000"/>
                </a:solidFill>
                <a:latin typeface="Consolas" pitchFamily="49" charset="0"/>
                <a:cs typeface="Times New Roman" pitchFamily="18" charset="0"/>
              </a:rPr>
              <a:t>by </a:t>
            </a:r>
            <a:r>
              <a:rPr lang="ro-RO" altLang="ro-RO" sz="1213" dirty="0">
                <a:solidFill>
                  <a:srgbClr val="008000"/>
                </a:solidFill>
                <a:latin typeface="Consolas" pitchFamily="49" charset="0"/>
                <a:cs typeface="Times New Roman" pitchFamily="18" charset="0"/>
              </a:rPr>
              <a:t>refe</a:t>
            </a:r>
            <a:r>
              <a:rPr lang="en-GB" altLang="ro-RO" sz="1213" dirty="0" err="1">
                <a:solidFill>
                  <a:srgbClr val="008000"/>
                </a:solidFill>
                <a:latin typeface="Consolas" pitchFamily="49" charset="0"/>
                <a:cs typeface="Times New Roman" pitchFamily="18" charset="0"/>
              </a:rPr>
              <a:t>rence</a:t>
            </a:r>
            <a:r>
              <a:rPr lang="ro-RO" altLang="ro-RO" sz="1213" dirty="0">
                <a:solidFill>
                  <a:srgbClr val="008000"/>
                </a:solidFill>
                <a:latin typeface="Consolas" pitchFamily="49" charset="0"/>
                <a:cs typeface="Times New Roman" pitchFamily="18" charset="0"/>
              </a:rPr>
              <a:t> (</a:t>
            </a:r>
            <a:r>
              <a:rPr lang="en-GB" altLang="ro-RO" sz="1213" dirty="0">
                <a:solidFill>
                  <a:srgbClr val="008000"/>
                </a:solidFill>
                <a:latin typeface="Consolas" pitchFamily="49" charset="0"/>
                <a:cs typeface="Times New Roman" pitchFamily="18" charset="0"/>
              </a:rPr>
              <a:t>write in stack its address</a:t>
            </a:r>
            <a:r>
              <a:rPr lang="ro-RO" altLang="ro-RO" sz="1213" dirty="0">
                <a:solidFill>
                  <a:srgbClr val="008000"/>
                </a:solidFill>
                <a:latin typeface="Consolas" pitchFamily="49" charset="0"/>
                <a:cs typeface="Times New Roman" pitchFamily="18" charset="0"/>
              </a:rPr>
              <a:t>)</a:t>
            </a:r>
            <a:endParaRPr lang="en-US" altLang="ro-RO" sz="1213" dirty="0">
              <a:solidFill>
                <a:srgbClr val="008000"/>
              </a:solidFill>
              <a:latin typeface="Consolas" pitchFamily="49"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call</a:t>
            </a: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_</a:t>
            </a:r>
            <a:r>
              <a:rPr lang="en-US" altLang="ro-RO" sz="1213" dirty="0" err="1">
                <a:solidFill>
                  <a:srgbClr val="000080"/>
                </a:solidFill>
                <a:latin typeface="Consolas" pitchFamily="49" charset="0"/>
                <a:cs typeface="Times New Roman" pitchFamily="18" charset="0"/>
              </a:rPr>
              <a:t>afisare</a:t>
            </a:r>
            <a:r>
              <a:rPr lang="ro-RO" altLang="ro-RO" sz="1213" dirty="0">
                <a:solidFill>
                  <a:srgbClr val="000080"/>
                </a:solidFill>
                <a:latin typeface="Consolas" pitchFamily="49" charset="0"/>
                <a:cs typeface="Times New Roman" pitchFamily="18" charset="0"/>
              </a:rPr>
              <a:t>       </a:t>
            </a:r>
            <a:r>
              <a:rPr lang="ro-RO" altLang="ro-RO" sz="1213" dirty="0">
                <a:solidFill>
                  <a:srgbClr val="008000"/>
                </a:solidFill>
                <a:latin typeface="Consolas" pitchFamily="49" charset="0"/>
                <a:cs typeface="Times New Roman" pitchFamily="18" charset="0"/>
              </a:rPr>
              <a:t>; </a:t>
            </a:r>
            <a:r>
              <a:rPr lang="en-GB" altLang="ro-RO" sz="1213" dirty="0">
                <a:solidFill>
                  <a:srgbClr val="008000"/>
                </a:solidFill>
                <a:latin typeface="Consolas" pitchFamily="49" charset="0"/>
                <a:cs typeface="Times New Roman" pitchFamily="18" charset="0"/>
              </a:rPr>
              <a:t>call C function</a:t>
            </a:r>
            <a:r>
              <a:rPr lang="ro-RO" altLang="ro-RO" sz="1213" dirty="0">
                <a:solidFill>
                  <a:srgbClr val="008000"/>
                </a:solidFill>
                <a:latin typeface="Consolas" pitchFamily="49" charset="0"/>
                <a:cs typeface="Times New Roman" pitchFamily="18" charset="0"/>
              </a:rPr>
              <a:t>, </a:t>
            </a:r>
            <a:r>
              <a:rPr lang="en-GB" altLang="ro-RO" sz="1213" dirty="0">
                <a:solidFill>
                  <a:srgbClr val="008000"/>
                </a:solidFill>
                <a:latin typeface="Consolas" pitchFamily="49" charset="0"/>
                <a:cs typeface="Times New Roman" pitchFamily="18" charset="0"/>
              </a:rPr>
              <a:t>again with </a:t>
            </a:r>
            <a:r>
              <a:rPr lang="ro-RO" altLang="ro-RO" sz="1213" dirty="0">
                <a:solidFill>
                  <a:srgbClr val="008000"/>
                </a:solidFill>
                <a:latin typeface="Consolas" pitchFamily="49" charset="0"/>
                <a:cs typeface="Times New Roman" pitchFamily="18" charset="0"/>
              </a:rPr>
              <a:t>prefix _</a:t>
            </a:r>
            <a:endParaRPr lang="en-US" altLang="ro-RO" sz="1213" dirty="0">
              <a:solidFill>
                <a:srgbClr val="008000"/>
              </a:solidFill>
              <a:latin typeface="Consolas" pitchFamily="49"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add</a:t>
            </a: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esp</a:t>
            </a:r>
            <a:r>
              <a:rPr lang="en-US" altLang="ro-RO" sz="1213" dirty="0">
                <a:solidFill>
                  <a:srgbClr val="000000"/>
                </a:solidFill>
                <a:latin typeface="Consolas" pitchFamily="49" charset="0"/>
                <a:cs typeface="Times New Roman" pitchFamily="18" charset="0"/>
              </a:rPr>
              <a:t>, 4*2</a:t>
            </a:r>
            <a:r>
              <a:rPr lang="ro-RO" altLang="ro-RO" sz="1213" dirty="0">
                <a:solidFill>
                  <a:srgbClr val="000000"/>
                </a:solidFill>
                <a:latin typeface="Consolas" pitchFamily="49" charset="0"/>
                <a:cs typeface="Times New Roman" pitchFamily="18" charset="0"/>
              </a:rPr>
              <a:t>        </a:t>
            </a:r>
            <a:r>
              <a:rPr lang="ro-RO" altLang="ro-RO" sz="1213" dirty="0">
                <a:solidFill>
                  <a:srgbClr val="008000"/>
                </a:solidFill>
                <a:latin typeface="Consolas" pitchFamily="49" charset="0"/>
                <a:cs typeface="Times New Roman" pitchFamily="18" charset="0"/>
              </a:rPr>
              <a:t>; afisare </a:t>
            </a:r>
            <a:r>
              <a:rPr lang="en-GB" altLang="ro-RO" sz="1213" dirty="0">
                <a:solidFill>
                  <a:srgbClr val="008000"/>
                </a:solidFill>
                <a:latin typeface="Consolas" pitchFamily="49" charset="0"/>
                <a:cs typeface="Times New Roman" pitchFamily="18" charset="0"/>
              </a:rPr>
              <a:t>is a C</a:t>
            </a:r>
            <a:r>
              <a:rPr lang="ro-RO" altLang="ro-RO" sz="1213" dirty="0">
                <a:solidFill>
                  <a:srgbClr val="008000"/>
                </a:solidFill>
                <a:latin typeface="Consolas" pitchFamily="49" charset="0"/>
                <a:cs typeface="Times New Roman" pitchFamily="18" charset="0"/>
              </a:rPr>
              <a:t> functi</a:t>
            </a:r>
            <a:r>
              <a:rPr lang="en-GB" altLang="ro-RO" sz="1213" dirty="0">
                <a:solidFill>
                  <a:srgbClr val="008000"/>
                </a:solidFill>
                <a:latin typeface="Consolas" pitchFamily="49" charset="0"/>
                <a:cs typeface="Times New Roman" pitchFamily="18" charset="0"/>
              </a:rPr>
              <a:t>on</a:t>
            </a:r>
            <a:r>
              <a:rPr lang="ro-RO" altLang="ro-RO" sz="1213" dirty="0">
                <a:solidFill>
                  <a:srgbClr val="008000"/>
                </a:solidFill>
                <a:latin typeface="Consolas" pitchFamily="49" charset="0"/>
                <a:cs typeface="Times New Roman" pitchFamily="18" charset="0"/>
              </a:rPr>
              <a:t> (cdecl) -</a:t>
            </a:r>
            <a:r>
              <a:rPr lang="en-US" altLang="ro-RO" sz="1213" dirty="0">
                <a:solidFill>
                  <a:srgbClr val="008000"/>
                </a:solidFill>
                <a:latin typeface="Consolas" pitchFamily="49" charset="0"/>
                <a:cs typeface="Times New Roman" pitchFamily="18" charset="0"/>
              </a:rPr>
              <a:t>&gt;</a:t>
            </a:r>
            <a:r>
              <a:rPr lang="ro-RO" altLang="ro-RO" sz="1213" dirty="0">
                <a:solidFill>
                  <a:srgbClr val="008000"/>
                </a:solidFill>
                <a:latin typeface="Consolas" pitchFamily="49" charset="0"/>
                <a:cs typeface="Times New Roman" pitchFamily="18" charset="0"/>
              </a:rPr>
              <a:t> </a:t>
            </a:r>
            <a:r>
              <a:rPr lang="en-GB" altLang="ro-RO" sz="1213" dirty="0">
                <a:solidFill>
                  <a:srgbClr val="008000"/>
                </a:solidFill>
                <a:latin typeface="Consolas" pitchFamily="49" charset="0"/>
                <a:cs typeface="Times New Roman" pitchFamily="18" charset="0"/>
              </a:rPr>
              <a:t>we need to free arguments</a:t>
            </a:r>
            <a:r>
              <a:rPr lang="ro-RO" altLang="ro-RO" sz="1213" dirty="0">
                <a:solidFill>
                  <a:srgbClr val="008000"/>
                </a:solidFill>
                <a:latin typeface="Consolas" pitchFamily="49" charset="0"/>
                <a:cs typeface="Times New Roman" pitchFamily="18" charset="0"/>
              </a:rPr>
              <a:t>!</a:t>
            </a:r>
            <a:endParaRPr lang="en-US" altLang="ro-RO" sz="1213" dirty="0">
              <a:solidFill>
                <a:srgbClr val="008000"/>
              </a:solidFill>
              <a:latin typeface="Consolas" pitchFamily="49"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ret</a:t>
            </a:r>
            <a:r>
              <a:rPr lang="ro-RO" altLang="ro-RO" sz="1213" dirty="0">
                <a:solidFill>
                  <a:srgbClr val="0000FF"/>
                </a:solidFill>
                <a:latin typeface="Consolas" pitchFamily="49" charset="0"/>
                <a:cs typeface="Times New Roman" pitchFamily="18" charset="0"/>
              </a:rPr>
              <a:t>                 </a:t>
            </a:r>
            <a:r>
              <a:rPr lang="ro-RO" altLang="ro-RO" sz="1213" dirty="0">
                <a:solidFill>
                  <a:srgbClr val="008000"/>
                </a:solidFill>
                <a:latin typeface="Consolas" pitchFamily="49" charset="0"/>
                <a:cs typeface="Times New Roman" pitchFamily="18" charset="0"/>
              </a:rPr>
              <a:t>; </a:t>
            </a:r>
            <a:r>
              <a:rPr lang="en-GB" altLang="ro-RO" sz="1213" dirty="0">
                <a:solidFill>
                  <a:srgbClr val="008000"/>
                </a:solidFill>
                <a:latin typeface="Consolas" pitchFamily="49" charset="0"/>
                <a:cs typeface="Times New Roman" pitchFamily="18" charset="0"/>
              </a:rPr>
              <a:t>back to </a:t>
            </a:r>
            <a:r>
              <a:rPr lang="ro-RO" altLang="ro-RO" sz="1213" dirty="0">
                <a:solidFill>
                  <a:srgbClr val="008000"/>
                </a:solidFill>
                <a:latin typeface="Consolas" pitchFamily="49" charset="0"/>
                <a:cs typeface="Times New Roman" pitchFamily="18" charset="0"/>
              </a:rPr>
              <a:t>C</a:t>
            </a:r>
            <a:r>
              <a:rPr lang="en-GB" altLang="ro-RO" sz="1213" dirty="0">
                <a:solidFill>
                  <a:srgbClr val="008000"/>
                </a:solidFill>
                <a:latin typeface="Consolas" pitchFamily="49" charset="0"/>
                <a:cs typeface="Times New Roman" pitchFamily="18" charset="0"/>
              </a:rPr>
              <a:t> code</a:t>
            </a:r>
            <a:r>
              <a:rPr lang="ro-RO" altLang="ro-RO" sz="1213" dirty="0">
                <a:solidFill>
                  <a:srgbClr val="008000"/>
                </a:solidFill>
                <a:latin typeface="Consolas" pitchFamily="49" charset="0"/>
                <a:cs typeface="Times New Roman" pitchFamily="18" charset="0"/>
              </a:rPr>
              <a:t> </a:t>
            </a:r>
            <a:r>
              <a:rPr lang="en-GB" altLang="ro-RO" sz="1213" dirty="0">
                <a:solidFill>
                  <a:srgbClr val="008000"/>
                </a:solidFill>
                <a:latin typeface="Consolas" pitchFamily="49" charset="0"/>
                <a:cs typeface="Times New Roman" pitchFamily="18" charset="0"/>
              </a:rPr>
              <a:t>that called this code</a:t>
            </a:r>
            <a:endParaRPr lang="en-US" altLang="ro-RO" sz="1213" dirty="0">
              <a:solidFill>
                <a:srgbClr val="008000"/>
              </a:solidFill>
              <a:latin typeface="Consolas" pitchFamily="49"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endParaRPr lang="en-US" altLang="ro-RO" sz="1985" dirty="0">
              <a:latin typeface="Times New Roman" pitchFamily="18" charset="0"/>
              <a:cs typeface="Times New Roman" pitchFamily="18" charset="0"/>
            </a:endParaRPr>
          </a:p>
          <a:p>
            <a:pPr>
              <a:defRPr/>
            </a:pPr>
            <a:r>
              <a:rPr lang="en-US" altLang="ro-RO" sz="1213" dirty="0">
                <a:solidFill>
                  <a:srgbClr val="008000"/>
                </a:solidFill>
                <a:latin typeface="Consolas" pitchFamily="49" charset="0"/>
                <a:cs typeface="Times New Roman" pitchFamily="18" charset="0"/>
              </a:rPr>
              <a:t>; the </a:t>
            </a:r>
            <a:r>
              <a:rPr lang="en-US" altLang="ro-RO" sz="1213" dirty="0" err="1">
                <a:solidFill>
                  <a:srgbClr val="008000"/>
                </a:solidFill>
                <a:latin typeface="Consolas" pitchFamily="49" charset="0"/>
                <a:cs typeface="Times New Roman" pitchFamily="18" charset="0"/>
              </a:rPr>
              <a:t>linkeditor</a:t>
            </a:r>
            <a:r>
              <a:rPr lang="en-US" altLang="ro-RO" sz="1213" dirty="0">
                <a:solidFill>
                  <a:srgbClr val="008000"/>
                </a:solidFill>
                <a:latin typeface="Consolas" pitchFamily="49" charset="0"/>
                <a:cs typeface="Times New Roman" pitchFamily="18" charset="0"/>
              </a:rPr>
              <a:t> can use the public data segment even for outside data</a:t>
            </a:r>
            <a:endParaRPr lang="en-US" altLang="ro-RO" sz="1985" dirty="0">
              <a:latin typeface="Times New Roman" pitchFamily="18" charset="0"/>
              <a:cs typeface="Times New Roman" pitchFamily="18" charset="0"/>
            </a:endParaRPr>
          </a:p>
          <a:p>
            <a:pPr>
              <a:defRPr/>
            </a:pPr>
            <a:r>
              <a:rPr lang="en-US" altLang="ro-RO" sz="1213" dirty="0">
                <a:solidFill>
                  <a:srgbClr val="0000FF"/>
                </a:solidFill>
                <a:latin typeface="Consolas" pitchFamily="49" charset="0"/>
                <a:cs typeface="Times New Roman" pitchFamily="18" charset="0"/>
              </a:rPr>
              <a:t>segment</a:t>
            </a: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data</a:t>
            </a: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public</a:t>
            </a: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data</a:t>
            </a: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use32</a:t>
            </a:r>
            <a:endParaRPr lang="en-US" altLang="ro-RO" sz="1985" dirty="0">
              <a:latin typeface="Times New Roman" pitchFamily="18" charset="0"/>
              <a:cs typeface="Times New Roman" pitchFamily="18" charset="0"/>
            </a:endParaRPr>
          </a:p>
          <a:p>
            <a:pPr>
              <a:defRPr/>
            </a:pPr>
            <a:r>
              <a:rPr lang="ro-RO" altLang="ro-RO" sz="1213" dirty="0">
                <a:solidFill>
                  <a:srgbClr val="00008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vector</a:t>
            </a: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dd</a:t>
            </a:r>
            <a:r>
              <a:rPr lang="en-US" altLang="ro-RO" sz="1213" dirty="0">
                <a:solidFill>
                  <a:srgbClr val="000000"/>
                </a:solidFill>
                <a:latin typeface="Consolas" pitchFamily="49" charset="0"/>
                <a:cs typeface="Times New Roman" pitchFamily="18" charset="0"/>
              </a:rPr>
              <a:t> 1, 2, 3, 4, 5         </a:t>
            </a:r>
            <a:r>
              <a:rPr lang="en-US" altLang="ro-RO" sz="1213" dirty="0">
                <a:solidFill>
                  <a:srgbClr val="008000"/>
                </a:solidFill>
                <a:latin typeface="Consolas" pitchFamily="49" charset="0"/>
                <a:cs typeface="Times New Roman" pitchFamily="18" charset="0"/>
              </a:rPr>
              <a:t>; the vector we will print using the C routine</a:t>
            </a:r>
            <a:endParaRPr lang="en-US" altLang="ro-RO" sz="1985" dirty="0">
              <a:latin typeface="Times New Roman" pitchFamily="18" charset="0"/>
              <a:cs typeface="Times New Roman" pitchFamily="18" charset="0"/>
            </a:endParaRPr>
          </a:p>
          <a:p>
            <a:pPr>
              <a:defRPr/>
            </a:pPr>
            <a:r>
              <a:rPr lang="ro-RO" altLang="ro-RO" sz="1213" dirty="0">
                <a:solidFill>
                  <a:srgbClr val="000080"/>
                </a:solidFill>
                <a:latin typeface="Consolas" pitchFamily="49" charset="0"/>
                <a:cs typeface="Times New Roman" pitchFamily="18" charset="0"/>
              </a:rPr>
              <a:t>    </a:t>
            </a:r>
            <a:r>
              <a:rPr lang="en-US" altLang="ro-RO" sz="1213" dirty="0" err="1">
                <a:solidFill>
                  <a:srgbClr val="000080"/>
                </a:solidFill>
                <a:latin typeface="Consolas" pitchFamily="49" charset="0"/>
                <a:cs typeface="Times New Roman" pitchFamily="18" charset="0"/>
              </a:rPr>
              <a:t>elemente</a:t>
            </a: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equ</a:t>
            </a: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a:t>
            </a:r>
            <a:r>
              <a:rPr lang="en-US" altLang="ro-RO" sz="1213" dirty="0">
                <a:solidFill>
                  <a:srgbClr val="000000"/>
                </a:solidFill>
                <a:latin typeface="Consolas" pitchFamily="49" charset="0"/>
                <a:cs typeface="Times New Roman" pitchFamily="18" charset="0"/>
              </a:rPr>
              <a:t> - </a:t>
            </a:r>
            <a:r>
              <a:rPr lang="en-US" altLang="ro-RO" sz="1213" dirty="0">
                <a:solidFill>
                  <a:srgbClr val="000080"/>
                </a:solidFill>
                <a:latin typeface="Consolas" pitchFamily="49" charset="0"/>
                <a:cs typeface="Times New Roman" pitchFamily="18" charset="0"/>
              </a:rPr>
              <a:t>vector</a:t>
            </a:r>
            <a:r>
              <a:rPr lang="en-US" altLang="ro-RO" sz="1213" dirty="0">
                <a:solidFill>
                  <a:srgbClr val="000000"/>
                </a:solidFill>
                <a:latin typeface="Consolas" pitchFamily="49" charset="0"/>
                <a:cs typeface="Times New Roman" pitchFamily="18" charset="0"/>
              </a:rPr>
              <a:t>) / 4   </a:t>
            </a:r>
            <a:r>
              <a:rPr lang="en-US" altLang="ro-RO" sz="1213" dirty="0">
                <a:solidFill>
                  <a:srgbClr val="008000"/>
                </a:solidFill>
                <a:latin typeface="Consolas" pitchFamily="49" charset="0"/>
                <a:cs typeface="Times New Roman" pitchFamily="18" charset="0"/>
              </a:rPr>
              <a:t>; </a:t>
            </a:r>
            <a:r>
              <a:rPr lang="ro-RO" altLang="ro-RO" sz="1213" dirty="0">
                <a:solidFill>
                  <a:srgbClr val="008000"/>
                </a:solidFill>
                <a:latin typeface="Consolas" pitchFamily="49" charset="0"/>
                <a:cs typeface="Times New Roman" pitchFamily="18" charset="0"/>
              </a:rPr>
              <a:t>constant</a:t>
            </a:r>
            <a:r>
              <a:rPr lang="en-GB" altLang="ro-RO" sz="1213" dirty="0">
                <a:solidFill>
                  <a:srgbClr val="008000"/>
                </a:solidFill>
                <a:latin typeface="Consolas" pitchFamily="49" charset="0"/>
                <a:cs typeface="Times New Roman" pitchFamily="18" charset="0"/>
              </a:rPr>
              <a:t> equal to</a:t>
            </a:r>
            <a:r>
              <a:rPr lang="ro-RO" altLang="ro-RO" sz="1213" dirty="0">
                <a:solidFill>
                  <a:srgbClr val="008000"/>
                </a:solidFill>
                <a:latin typeface="Consolas" pitchFamily="49" charset="0"/>
                <a:cs typeface="Times New Roman" pitchFamily="18" charset="0"/>
              </a:rPr>
              <a:t> 5 (</a:t>
            </a:r>
            <a:r>
              <a:rPr lang="en-GB" altLang="ro-RO" sz="1213" dirty="0">
                <a:solidFill>
                  <a:srgbClr val="008000"/>
                </a:solidFill>
                <a:latin typeface="Consolas" pitchFamily="49" charset="0"/>
                <a:cs typeface="Times New Roman" pitchFamily="18" charset="0"/>
              </a:rPr>
              <a:t>number of elements from the</a:t>
            </a:r>
            <a:r>
              <a:rPr lang="en-US" altLang="ro-RO" sz="1213" dirty="0">
                <a:solidFill>
                  <a:srgbClr val="008000"/>
                </a:solidFill>
                <a:latin typeface="Consolas" pitchFamily="49" charset="0"/>
                <a:cs typeface="Times New Roman" pitchFamily="18" charset="0"/>
              </a:rPr>
              <a:t> vector</a:t>
            </a:r>
            <a:r>
              <a:rPr lang="ro-RO" altLang="ro-RO" sz="1213" dirty="0">
                <a:solidFill>
                  <a:srgbClr val="008000"/>
                </a:solidFill>
                <a:latin typeface="Consolas" pitchFamily="49" charset="0"/>
                <a:cs typeface="Times New Roman" pitchFamily="18" charset="0"/>
              </a:rPr>
              <a:t>)</a:t>
            </a:r>
            <a:endParaRPr lang="en-US" altLang="ro-RO" sz="1985" dirty="0">
              <a:latin typeface="Times New Roman" pitchFamily="18"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endParaRPr lang="en-US" altLang="ro-RO" sz="1985"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712788" y="1327150"/>
            <a:ext cx="8774112" cy="5441950"/>
          </a:xfrm>
        </p:spPr>
        <p:txBody>
          <a:bodyPr wrap="square" numCol="1" anchor="t" anchorCtr="0" compatLnSpc="1">
            <a:prstTxWarp prst="textNoShape">
              <a:avLst/>
            </a:prstTxWarp>
            <a:normAutofit/>
          </a:bodyPr>
          <a:lstStyle/>
          <a:p>
            <a:pPr>
              <a:buFont typeface="Arial" panose="020B0604020202020204" pitchFamily="34" charset="0"/>
              <a:buChar char="•"/>
              <a:defRPr/>
            </a:pPr>
            <a:r>
              <a:rPr lang="ro-RO" sz="2316" dirty="0"/>
              <a:t>Ex</a:t>
            </a:r>
            <a:r>
              <a:rPr lang="en-GB" sz="2316" dirty="0"/>
              <a:t>ample of a</a:t>
            </a:r>
            <a:r>
              <a:rPr lang="ro-RO" sz="2316" dirty="0"/>
              <a:t> multimodul</a:t>
            </a:r>
            <a:r>
              <a:rPr lang="en-GB" sz="2316" dirty="0"/>
              <a:t>e </a:t>
            </a:r>
            <a:r>
              <a:rPr lang="ro-RO" sz="2316" dirty="0"/>
              <a:t>program asm + C</a:t>
            </a:r>
            <a:endParaRPr lang="ro-RO" sz="1544" dirty="0"/>
          </a:p>
          <a:p>
            <a:pPr marL="880995" lvl="1" indent="-377569">
              <a:buFont typeface="Arial" pitchFamily="34" charset="0"/>
              <a:buChar char="•"/>
              <a:defRPr/>
            </a:pPr>
            <a:r>
              <a:rPr lang="en-GB" altLang="ro-RO" sz="1764" dirty="0">
                <a:cs typeface="Arial" pitchFamily="34" charset="0"/>
              </a:rPr>
              <a:t>Why</a:t>
            </a:r>
            <a:r>
              <a:rPr lang="ro-RO" altLang="ro-RO" sz="1764" dirty="0">
                <a:cs typeface="Arial" pitchFamily="34" charset="0"/>
              </a:rPr>
              <a:t> _ ?</a:t>
            </a:r>
          </a:p>
          <a:p>
            <a:pPr marL="880995" lvl="1" indent="-377569">
              <a:buFont typeface="Arial" pitchFamily="34" charset="0"/>
              <a:buChar char="•"/>
              <a:defRPr/>
            </a:pPr>
            <a:r>
              <a:rPr lang="en-GB" altLang="ro-RO" sz="1764" dirty="0">
                <a:cs typeface="Arial" pitchFamily="34" charset="0"/>
              </a:rPr>
              <a:t>Build executable</a:t>
            </a:r>
            <a:r>
              <a:rPr lang="ro-RO" altLang="ro-RO" sz="1764" dirty="0">
                <a:cs typeface="Arial" pitchFamily="34" charset="0"/>
              </a:rPr>
              <a:t>:</a:t>
            </a:r>
          </a:p>
          <a:p>
            <a:pPr marL="1448884" lvl="2" indent="-442032">
              <a:buFont typeface="Calibri" pitchFamily="34" charset="0"/>
              <a:buAutoNum type="arabicPeriod"/>
              <a:defRPr/>
            </a:pPr>
            <a:r>
              <a:rPr lang="en-GB" altLang="ro-RO" sz="1323" dirty="0">
                <a:cs typeface="Arial" pitchFamily="34" charset="0"/>
              </a:rPr>
              <a:t>Compile/assembly </a:t>
            </a:r>
            <a:r>
              <a:rPr lang="ro-RO" altLang="ro-RO" sz="1323" dirty="0">
                <a:cs typeface="Arial" pitchFamily="34" charset="0"/>
              </a:rPr>
              <a:t>:</a:t>
            </a:r>
          </a:p>
          <a:p>
            <a:pPr marL="1889382" lvl="3" indent="-377569">
              <a:buFont typeface="Arial" pitchFamily="34" charset="0"/>
              <a:buChar char="•"/>
              <a:defRPr/>
            </a:pPr>
            <a:r>
              <a:rPr lang="ro-RO" altLang="ro-RO" sz="1544" dirty="0">
                <a:cs typeface="Arial" pitchFamily="34" charset="0"/>
              </a:rPr>
              <a:t>afisare.c </a:t>
            </a:r>
            <a:r>
              <a:rPr lang="en-GB" altLang="ro-RO" sz="1544" dirty="0">
                <a:cs typeface="Arial" pitchFamily="34" charset="0"/>
              </a:rPr>
              <a:t>can be compiled with any </a:t>
            </a:r>
            <a:r>
              <a:rPr lang="ro-RO" altLang="ro-RO" sz="1544" dirty="0">
                <a:cs typeface="Arial" pitchFamily="34" charset="0"/>
              </a:rPr>
              <a:t>C</a:t>
            </a:r>
            <a:r>
              <a:rPr lang="en-GB" altLang="ro-RO" sz="1544" dirty="0">
                <a:cs typeface="Arial" pitchFamily="34" charset="0"/>
              </a:rPr>
              <a:t> compiler</a:t>
            </a:r>
            <a:r>
              <a:rPr lang="ro-RO" altLang="ro-RO" sz="1544" dirty="0">
                <a:cs typeface="Arial" pitchFamily="34" charset="0"/>
              </a:rPr>
              <a:t> (</a:t>
            </a:r>
            <a:r>
              <a:rPr lang="en-GB" altLang="ro-RO" sz="1544" dirty="0">
                <a:cs typeface="Arial" pitchFamily="34" charset="0"/>
              </a:rPr>
              <a:t>as desired</a:t>
            </a:r>
            <a:r>
              <a:rPr lang="ro-RO" altLang="ro-RO" sz="1544" dirty="0">
                <a:cs typeface="Arial" pitchFamily="34" charset="0"/>
              </a:rPr>
              <a:t>) -</a:t>
            </a:r>
            <a:r>
              <a:rPr lang="en-US" altLang="ro-RO" sz="1544" dirty="0">
                <a:cs typeface="Arial" pitchFamily="34" charset="0"/>
              </a:rPr>
              <a:t>&gt;</a:t>
            </a:r>
            <a:r>
              <a:rPr lang="ro-RO" altLang="ro-RO" sz="1544" dirty="0">
                <a:cs typeface="Arial" pitchFamily="34" charset="0"/>
              </a:rPr>
              <a:t> afisare.obj</a:t>
            </a:r>
            <a:endParaRPr lang="en-US" altLang="ro-RO" sz="1544" dirty="0">
              <a:cs typeface="Arial" pitchFamily="34" charset="0"/>
            </a:endParaRPr>
          </a:p>
          <a:p>
            <a:pPr marL="2392807" lvl="4" indent="-377569">
              <a:buFont typeface="Arial" pitchFamily="34" charset="0"/>
              <a:buChar char="•"/>
              <a:defRPr/>
            </a:pPr>
            <a:r>
              <a:rPr lang="en-US" altLang="ro-RO" sz="1544" dirty="0">
                <a:cs typeface="Arial" pitchFamily="34" charset="0"/>
              </a:rPr>
              <a:t>V</a:t>
            </a:r>
            <a:r>
              <a:rPr lang="ro-RO" altLang="ro-RO" sz="1544" dirty="0">
                <a:cs typeface="Arial" pitchFamily="34" charset="0"/>
              </a:rPr>
              <a:t>isual C</a:t>
            </a:r>
            <a:r>
              <a:rPr lang="en-US" altLang="ro-RO" sz="1544" dirty="0">
                <a:cs typeface="Arial" pitchFamily="34" charset="0"/>
              </a:rPr>
              <a:t>: </a:t>
            </a:r>
            <a:r>
              <a:rPr lang="en-US" altLang="ro-RO" sz="1544" dirty="0">
                <a:solidFill>
                  <a:srgbClr val="4BACC6"/>
                </a:solidFill>
                <a:cs typeface="Arial" pitchFamily="34" charset="0"/>
              </a:rPr>
              <a:t>cl /c </a:t>
            </a:r>
            <a:r>
              <a:rPr lang="en-US" altLang="ro-RO" sz="1544" dirty="0" err="1">
                <a:solidFill>
                  <a:srgbClr val="4BACC6"/>
                </a:solidFill>
                <a:cs typeface="Arial" pitchFamily="34" charset="0"/>
              </a:rPr>
              <a:t>afi</a:t>
            </a:r>
            <a:r>
              <a:rPr lang="ro-RO" altLang="ro-RO" sz="1544" dirty="0">
                <a:solidFill>
                  <a:srgbClr val="4BACC6"/>
                </a:solidFill>
                <a:cs typeface="Arial" pitchFamily="34" charset="0"/>
              </a:rPr>
              <a:t>sare.c</a:t>
            </a:r>
            <a:endParaRPr lang="en-US" altLang="ro-RO" sz="1544" dirty="0">
              <a:solidFill>
                <a:srgbClr val="4BACC6"/>
              </a:solidFill>
              <a:cs typeface="Arial" pitchFamily="34" charset="0"/>
            </a:endParaRPr>
          </a:p>
          <a:p>
            <a:pPr marL="1889382" lvl="3" indent="-377569">
              <a:buFont typeface="Arial" pitchFamily="34" charset="0"/>
              <a:buChar char="•"/>
              <a:defRPr/>
            </a:pPr>
            <a:r>
              <a:rPr lang="en-US" altLang="ro-RO" sz="1544" dirty="0">
                <a:solidFill>
                  <a:srgbClr val="4BACC6"/>
                </a:solidFill>
                <a:cs typeface="Arial" pitchFamily="34" charset="0"/>
              </a:rPr>
              <a:t>nasm.exe vector.asm </a:t>
            </a:r>
            <a:r>
              <a:rPr lang="en-US" altLang="ro-RO" sz="1544" b="1" dirty="0">
                <a:solidFill>
                  <a:srgbClr val="4BACC6"/>
                </a:solidFill>
                <a:cs typeface="Arial" pitchFamily="34" charset="0"/>
              </a:rPr>
              <a:t>–fwin32 </a:t>
            </a:r>
            <a:r>
              <a:rPr lang="en-US" altLang="ro-RO" sz="1544" dirty="0">
                <a:solidFill>
                  <a:srgbClr val="4BACC6"/>
                </a:solidFill>
                <a:cs typeface="Arial" pitchFamily="34" charset="0"/>
              </a:rPr>
              <a:t>–o vector.obj</a:t>
            </a:r>
            <a:endParaRPr lang="ro-RO" altLang="ro-RO" sz="1544" dirty="0">
              <a:solidFill>
                <a:srgbClr val="4BACC6"/>
              </a:solidFill>
              <a:cs typeface="Arial" pitchFamily="34" charset="0"/>
            </a:endParaRPr>
          </a:p>
          <a:p>
            <a:pPr marL="1448884" lvl="2" indent="-442032">
              <a:buFont typeface="Calibri" pitchFamily="34" charset="0"/>
              <a:buAutoNum type="arabicPeriod"/>
              <a:defRPr/>
            </a:pPr>
            <a:r>
              <a:rPr lang="en-GB" altLang="ro-RO" sz="1323" dirty="0">
                <a:cs typeface="Arial" pitchFamily="34" charset="0"/>
              </a:rPr>
              <a:t>Link-editing </a:t>
            </a:r>
            <a:r>
              <a:rPr lang="ro-RO" altLang="ro-RO" sz="1323" dirty="0">
                <a:cs typeface="Arial" pitchFamily="34" charset="0"/>
              </a:rPr>
              <a:t>:</a:t>
            </a:r>
          </a:p>
          <a:p>
            <a:pPr marL="1889382" lvl="3" indent="-377569">
              <a:buFont typeface="Arial" pitchFamily="34" charset="0"/>
              <a:buChar char="•"/>
              <a:defRPr/>
            </a:pPr>
            <a:r>
              <a:rPr lang="en-GB" altLang="ro-RO" sz="1544" dirty="0">
                <a:cs typeface="Arial" pitchFamily="34" charset="0"/>
              </a:rPr>
              <a:t>Call any </a:t>
            </a:r>
            <a:r>
              <a:rPr lang="ro-RO" altLang="ro-RO" sz="1544" dirty="0">
                <a:cs typeface="Arial" pitchFamily="34" charset="0"/>
              </a:rPr>
              <a:t>linkeditor </a:t>
            </a:r>
            <a:r>
              <a:rPr lang="ro-RO" altLang="ro-RO" sz="1544" dirty="0" smtClean="0">
                <a:cs typeface="Arial" pitchFamily="34" charset="0"/>
              </a:rPr>
              <a:t>compati</a:t>
            </a:r>
            <a:r>
              <a:rPr lang="en-US" altLang="ro-RO" sz="1544" dirty="0" err="1" smtClean="0">
                <a:cs typeface="Arial" pitchFamily="34" charset="0"/>
              </a:rPr>
              <a:t>ble</a:t>
            </a:r>
            <a:r>
              <a:rPr lang="en-US" altLang="ro-RO" sz="1544" dirty="0" smtClean="0">
                <a:cs typeface="Arial" pitchFamily="34" charset="0"/>
              </a:rPr>
              <a:t> </a:t>
            </a:r>
            <a:r>
              <a:rPr lang="en-GB" altLang="ro-RO" sz="1544" dirty="0" smtClean="0">
                <a:cs typeface="Arial" pitchFamily="34" charset="0"/>
              </a:rPr>
              <a:t>with </a:t>
            </a:r>
            <a:r>
              <a:rPr lang="ro-RO" altLang="ro-RO" sz="1544" dirty="0">
                <a:cs typeface="Arial" pitchFamily="34" charset="0"/>
              </a:rPr>
              <a:t>C, </a:t>
            </a:r>
            <a:r>
              <a:rPr lang="en-GB" altLang="ro-RO" sz="1544" dirty="0">
                <a:cs typeface="Arial" pitchFamily="34" charset="0"/>
              </a:rPr>
              <a:t>using</a:t>
            </a:r>
            <a:r>
              <a:rPr lang="ro-RO" altLang="ro-RO" sz="1544" dirty="0">
                <a:cs typeface="Arial" pitchFamily="34" charset="0"/>
              </a:rPr>
              <a:t>: </a:t>
            </a:r>
          </a:p>
          <a:p>
            <a:pPr marL="2392807" lvl="4" indent="-377569">
              <a:buFont typeface="Arial" pitchFamily="34" charset="0"/>
              <a:buChar char="•"/>
              <a:defRPr/>
            </a:pPr>
            <a:r>
              <a:rPr lang="en-GB" altLang="ro-RO" sz="1544" dirty="0">
                <a:cs typeface="Arial" pitchFamily="34" charset="0"/>
              </a:rPr>
              <a:t>Input</a:t>
            </a:r>
            <a:r>
              <a:rPr lang="ro-RO" altLang="ro-RO" sz="1544" dirty="0">
                <a:cs typeface="Arial" pitchFamily="34" charset="0"/>
              </a:rPr>
              <a:t>: afișare.obj </a:t>
            </a:r>
            <a:r>
              <a:rPr lang="en-GB" altLang="ro-RO" sz="1544" dirty="0">
                <a:cs typeface="Arial" pitchFamily="34" charset="0"/>
              </a:rPr>
              <a:t>and</a:t>
            </a:r>
            <a:r>
              <a:rPr lang="ro-RO" altLang="ro-RO" sz="1544" dirty="0">
                <a:cs typeface="Arial" pitchFamily="34" charset="0"/>
              </a:rPr>
              <a:t> vector.obj</a:t>
            </a:r>
          </a:p>
          <a:p>
            <a:pPr marL="2392807" lvl="4" indent="-377569">
              <a:buFont typeface="Arial" pitchFamily="34" charset="0"/>
              <a:buChar char="•"/>
              <a:defRPr/>
            </a:pPr>
            <a:r>
              <a:rPr lang="en-GB" altLang="ro-RO" sz="1544" dirty="0">
                <a:cs typeface="Arial" pitchFamily="34" charset="0"/>
              </a:rPr>
              <a:t>Output</a:t>
            </a:r>
            <a:r>
              <a:rPr lang="ro-RO" altLang="ro-RO" sz="1544" dirty="0">
                <a:cs typeface="Arial" pitchFamily="34" charset="0"/>
              </a:rPr>
              <a:t>: </a:t>
            </a:r>
            <a:r>
              <a:rPr lang="en-GB" altLang="ro-RO" sz="1544" dirty="0">
                <a:cs typeface="Arial" pitchFamily="34" charset="0"/>
              </a:rPr>
              <a:t>console application </a:t>
            </a:r>
            <a:endParaRPr lang="ro-RO" altLang="ro-RO" sz="1544" dirty="0">
              <a:cs typeface="Arial" pitchFamily="34" charset="0"/>
            </a:endParaRPr>
          </a:p>
          <a:p>
            <a:pPr marL="1889382" lvl="3" indent="-377569">
              <a:buFont typeface="Arial" pitchFamily="34" charset="0"/>
              <a:buChar char="•"/>
              <a:defRPr/>
            </a:pPr>
            <a:r>
              <a:rPr lang="ro-RO" altLang="ro-RO" sz="1544" dirty="0">
                <a:solidFill>
                  <a:srgbClr val="4BACC6"/>
                </a:solidFill>
                <a:cs typeface="Arial" pitchFamily="34" charset="0"/>
              </a:rPr>
              <a:t>link vector.obj afisare.obj /OUT:afisare.exe /MACHINE:X86 /SUBSYSTEM:CONSOLE</a:t>
            </a:r>
          </a:p>
          <a:p>
            <a:pPr marL="880995" lvl="1" indent="-377569">
              <a:buFont typeface="Arial" pitchFamily="34" charset="0"/>
              <a:buChar char="•"/>
              <a:defRPr/>
            </a:pPr>
            <a:r>
              <a:rPr lang="ro-RO" altLang="ro-RO" sz="1764" dirty="0">
                <a:cs typeface="Arial" pitchFamily="34" charset="0"/>
              </a:rPr>
              <a:t>Alternativ</a:t>
            </a:r>
            <a:r>
              <a:rPr lang="en-GB" altLang="ro-RO" sz="1764" dirty="0" err="1">
                <a:cs typeface="Arial" pitchFamily="34" charset="0"/>
              </a:rPr>
              <a:t>elly</a:t>
            </a:r>
            <a:r>
              <a:rPr lang="ro-RO" altLang="ro-RO" sz="1764" dirty="0">
                <a:cs typeface="Arial" pitchFamily="34" charset="0"/>
              </a:rPr>
              <a:t>,</a:t>
            </a:r>
            <a:r>
              <a:rPr lang="en-GB" altLang="ro-RO" sz="1764" dirty="0">
                <a:cs typeface="Arial" pitchFamily="34" charset="0"/>
              </a:rPr>
              <a:t> files can be bundled into one </a:t>
            </a:r>
            <a:r>
              <a:rPr lang="ro-RO" altLang="ro-RO" sz="1764" dirty="0">
                <a:cs typeface="Arial" pitchFamily="34" charset="0"/>
              </a:rPr>
              <a:t>Visual Studio</a:t>
            </a:r>
            <a:r>
              <a:rPr lang="en-GB" altLang="ro-RO" sz="1764" dirty="0">
                <a:cs typeface="Arial" pitchFamily="34" charset="0"/>
              </a:rPr>
              <a:t> ‘solution’</a:t>
            </a:r>
            <a:r>
              <a:rPr lang="ro-RO" altLang="ro-RO" sz="1764" dirty="0">
                <a:cs typeface="Arial" pitchFamily="34" charset="0"/>
              </a:rPr>
              <a:t>, </a:t>
            </a:r>
            <a:r>
              <a:rPr lang="en-GB" altLang="ro-RO" sz="1764" dirty="0">
                <a:cs typeface="Arial" pitchFamily="34" charset="0"/>
              </a:rPr>
              <a:t>configuring the</a:t>
            </a:r>
            <a:r>
              <a:rPr lang="ro-RO" altLang="ro-RO" sz="1764" dirty="0">
                <a:cs typeface="Arial" pitchFamily="34" charset="0"/>
              </a:rPr>
              <a:t> IDE</a:t>
            </a:r>
            <a:r>
              <a:rPr lang="en-GB" altLang="ro-RO" sz="1764" dirty="0">
                <a:cs typeface="Arial" pitchFamily="34" charset="0"/>
              </a:rPr>
              <a:t> to</a:t>
            </a:r>
            <a:r>
              <a:rPr lang="ro-RO" altLang="ro-RO" sz="1764" dirty="0">
                <a:cs typeface="Arial" pitchFamily="34" charset="0"/>
              </a:rPr>
              <a:t>:</a:t>
            </a:r>
          </a:p>
          <a:p>
            <a:pPr marL="1448884" lvl="2" indent="-442032">
              <a:buFont typeface="Calibri" pitchFamily="34" charset="0"/>
              <a:buAutoNum type="arabicPeriod"/>
              <a:defRPr/>
            </a:pPr>
            <a:r>
              <a:rPr lang="en-GB" altLang="ro-RO" sz="1323" dirty="0">
                <a:cs typeface="Arial" pitchFamily="34" charset="0"/>
              </a:rPr>
              <a:t>Assemble the </a:t>
            </a:r>
            <a:r>
              <a:rPr lang="en-GB" altLang="ro-RO" sz="1323" dirty="0" err="1">
                <a:cs typeface="Arial" pitchFamily="34" charset="0"/>
              </a:rPr>
              <a:t>asm</a:t>
            </a:r>
            <a:r>
              <a:rPr lang="en-GB" altLang="ro-RO" sz="1323" dirty="0">
                <a:cs typeface="Arial" pitchFamily="34" charset="0"/>
              </a:rPr>
              <a:t> file</a:t>
            </a:r>
            <a:r>
              <a:rPr lang="ro-RO" altLang="ro-RO" sz="1323" dirty="0">
                <a:cs typeface="Arial" pitchFamily="34" charset="0"/>
              </a:rPr>
              <a:t>: </a:t>
            </a:r>
            <a:r>
              <a:rPr lang="en-GB" altLang="ro-RO" sz="1323" dirty="0">
                <a:cs typeface="Arial" pitchFamily="34" charset="0"/>
              </a:rPr>
              <a:t>specifying for example as </a:t>
            </a:r>
            <a:r>
              <a:rPr lang="ro-RO" altLang="ro-RO" sz="1323" b="1" dirty="0">
                <a:cs typeface="Arial" pitchFamily="34" charset="0"/>
              </a:rPr>
              <a:t>Pre-Build Event</a:t>
            </a:r>
            <a:r>
              <a:rPr lang="ro-RO" altLang="ro-RO" sz="1323" dirty="0">
                <a:cs typeface="Arial" pitchFamily="34" charset="0"/>
              </a:rPr>
              <a:t> </a:t>
            </a:r>
            <a:r>
              <a:rPr lang="en-GB" altLang="ro-RO" sz="1323" dirty="0">
                <a:cs typeface="Arial" pitchFamily="34" charset="0"/>
              </a:rPr>
              <a:t>the above assembly command </a:t>
            </a:r>
            <a:r>
              <a:rPr lang="ro-RO" altLang="ro-RO" sz="1323" dirty="0">
                <a:cs typeface="Arial" pitchFamily="34" charset="0"/>
              </a:rPr>
              <a:t>(</a:t>
            </a:r>
            <a:r>
              <a:rPr lang="en-US" altLang="ro-RO" sz="1323" dirty="0">
                <a:solidFill>
                  <a:srgbClr val="4BACC6"/>
                </a:solidFill>
                <a:cs typeface="Arial" pitchFamily="34" charset="0"/>
              </a:rPr>
              <a:t>nasm.exe vector.asm –fwin32 –o vector.obj</a:t>
            </a:r>
            <a:r>
              <a:rPr lang="ro-RO" altLang="ro-RO" sz="1323" dirty="0">
                <a:cs typeface="Arial" pitchFamily="34" charset="0"/>
              </a:rPr>
              <a:t>)</a:t>
            </a:r>
          </a:p>
          <a:p>
            <a:pPr marL="1448884" lvl="2" indent="-442032">
              <a:buFont typeface="Calibri" pitchFamily="34" charset="0"/>
              <a:buAutoNum type="arabicPeriod"/>
              <a:defRPr/>
            </a:pPr>
            <a:r>
              <a:rPr lang="en-GB" altLang="ro-RO" sz="1323" dirty="0">
                <a:cs typeface="Arial" pitchFamily="34" charset="0"/>
              </a:rPr>
              <a:t>Include </a:t>
            </a:r>
            <a:r>
              <a:rPr lang="ro-RO" altLang="ro-RO" sz="1323" dirty="0">
                <a:cs typeface="Arial" pitchFamily="34" charset="0"/>
              </a:rPr>
              <a:t>afisare.obj </a:t>
            </a:r>
            <a:r>
              <a:rPr lang="en-GB" altLang="ro-RO" sz="1323" dirty="0">
                <a:cs typeface="Arial" pitchFamily="34" charset="0"/>
              </a:rPr>
              <a:t> as additional input to</a:t>
            </a:r>
            <a:r>
              <a:rPr lang="ro-RO" altLang="ro-RO" sz="1323" dirty="0">
                <a:cs typeface="Arial" pitchFamily="34" charset="0"/>
              </a:rPr>
              <a:t> linkedit</a:t>
            </a:r>
            <a:r>
              <a:rPr lang="en-GB" altLang="ro-RO" sz="1323" dirty="0" err="1">
                <a:cs typeface="Arial" pitchFamily="34" charset="0"/>
              </a:rPr>
              <a:t>ing</a:t>
            </a:r>
            <a:endParaRPr lang="ro-RO" altLang="ro-RO" sz="1323" dirty="0">
              <a:cs typeface="Arial" pitchFamily="34" charset="0"/>
            </a:endParaRPr>
          </a:p>
          <a:p>
            <a:pPr marL="1448884" lvl="2" indent="-442032">
              <a:buFont typeface="Calibri" pitchFamily="34" charset="0"/>
              <a:buAutoNum type="arabicPeriod"/>
              <a:defRPr/>
            </a:pPr>
            <a:r>
              <a:rPr lang="en-GB" altLang="ro-RO" sz="1323" dirty="0">
                <a:cs typeface="Arial" pitchFamily="34" charset="0"/>
              </a:rPr>
              <a:t>There are </a:t>
            </a:r>
            <a:r>
              <a:rPr lang="ro-RO" altLang="ro-RO" sz="1323" dirty="0">
                <a:cs typeface="Arial" pitchFamily="34" charset="0"/>
              </a:rPr>
              <a:t>Visual Studio</a:t>
            </a:r>
            <a:r>
              <a:rPr lang="en-GB" altLang="ro-RO" sz="1323" dirty="0">
                <a:cs typeface="Arial" pitchFamily="34" charset="0"/>
              </a:rPr>
              <a:t> extensions that solve this automatically and transparently!</a:t>
            </a:r>
            <a:endParaRPr lang="ro-RO" altLang="ro-RO" sz="1323" dirty="0">
              <a:cs typeface="Arial" pitchFamily="34" charset="0"/>
            </a:endParaRPr>
          </a:p>
          <a:p>
            <a:pPr marL="1448884" lvl="2" indent="-442032">
              <a:buFont typeface="Arial" pitchFamily="34" charset="0"/>
              <a:buChar char="•"/>
              <a:defRPr/>
            </a:pPr>
            <a:endParaRPr lang="ro-RO" altLang="ro-RO" sz="1544" dirty="0">
              <a:cs typeface="Arial" pitchFamily="34" charset="0"/>
            </a:endParaRPr>
          </a:p>
          <a:p>
            <a:pPr marL="1448884" lvl="2" indent="-442032">
              <a:buFont typeface="Arial" pitchFamily="34" charset="0"/>
              <a:buChar char="•"/>
              <a:defRPr/>
            </a:pPr>
            <a:endParaRPr lang="ro-RO" altLang="ro-RO" sz="1544" b="1" dirty="0">
              <a:cs typeface="Arial" pitchFamily="34" charset="0"/>
            </a:endParaRPr>
          </a:p>
          <a:p>
            <a:pPr marL="1448884" lvl="2" indent="-442032">
              <a:buFont typeface="Arial" pitchFamily="34" charset="0"/>
              <a:buChar char="•"/>
              <a:defRPr/>
            </a:pPr>
            <a:endParaRPr lang="ro-RO" altLang="ro-RO" sz="1544" dirty="0">
              <a:cs typeface="Arial" pitchFamily="34" charset="0"/>
            </a:endParaRPr>
          </a:p>
          <a:p>
            <a:pPr marL="880995" lvl="1" indent="-377569">
              <a:buFont typeface="Arial"/>
              <a:buNone/>
              <a:defRPr/>
            </a:pPr>
            <a:endParaRPr lang="ro-RO" altLang="ro-RO" sz="2316" u="sng" dirty="0">
              <a:cs typeface="Arial" pitchFamily="34" charset="0"/>
            </a:endParaRPr>
          </a:p>
          <a:p>
            <a:pPr marL="880995" lvl="1" indent="-377569">
              <a:buFont typeface="Arial" pitchFamily="34" charset="0"/>
              <a:buChar char="•"/>
              <a:defRPr/>
            </a:pPr>
            <a:endParaRPr lang="ro-RO" altLang="ro-RO" sz="2316" u="sng" dirty="0">
              <a:cs typeface="Arial" pitchFamily="34" charset="0"/>
            </a:endParaRPr>
          </a:p>
          <a:p>
            <a:pPr marL="880995" lvl="1" indent="-377569">
              <a:buFont typeface="Arial" pitchFamily="34" charset="0"/>
              <a:buChar char="•"/>
              <a:defRPr/>
            </a:pPr>
            <a:endParaRPr lang="ro-RO" altLang="ro-RO" sz="2316" u="sng" dirty="0">
              <a:cs typeface="Arial" pitchFamily="34" charset="0"/>
            </a:endParaRPr>
          </a:p>
          <a:p>
            <a:pPr marL="1448884" lvl="2" indent="-442032">
              <a:buFont typeface="Lucida Grande"/>
              <a:buNone/>
              <a:defRPr/>
            </a:pPr>
            <a:endParaRPr lang="ro-RO" altLang="ro-RO" sz="1985" dirty="0">
              <a:cs typeface="Arial" pitchFamily="34" charset="0"/>
            </a:endParaRPr>
          </a:p>
          <a:p>
            <a:pPr marL="1448884" lvl="2" indent="-442032">
              <a:buFont typeface="Arial" pitchFamily="34" charset="0"/>
              <a:buChar char="•"/>
              <a:defRPr/>
            </a:pPr>
            <a:endParaRPr lang="en-US" altLang="ro-RO" sz="1985" dirty="0">
              <a:cs typeface="Arial" pitchFamily="34" charset="0"/>
            </a:endParaRPr>
          </a:p>
        </p:txBody>
      </p:sp>
      <p:sp>
        <p:nvSpPr>
          <p:cNvPr id="29698" name="Title 1"/>
          <p:cNvSpPr>
            <a:spLocks noGrp="1"/>
          </p:cNvSpPr>
          <p:nvPr>
            <p:ph type="title"/>
          </p:nvPr>
        </p:nvSpPr>
        <p:spPr bwMode="auto">
          <a:xfrm>
            <a:off x="709613" y="438150"/>
            <a:ext cx="7681912" cy="7223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404" tIns="44203" rIns="88404" bIns="44203" numCol="1" anchor="t" anchorCtr="0" compatLnSpc="1">
            <a:prstTxWarp prst="textNoShape">
              <a:avLst/>
            </a:prstTxWarp>
          </a:bodyPr>
          <a:lstStyle/>
          <a:p>
            <a:pPr>
              <a:defRPr/>
            </a:pPr>
            <a:r>
              <a:rPr lang="en-GB" altLang="ro-RO" sz="3529" dirty="0" smtClean="0">
                <a:cs typeface="Arial" pitchFamily="34" charset="0"/>
              </a:rPr>
              <a:t>Techniques and tools</a:t>
            </a:r>
            <a:endParaRPr lang="en-US" altLang="ro-RO" sz="3529" dirty="0">
              <a:cs typeface="Arial" pitchFamily="34" charset="0"/>
            </a:endParaRPr>
          </a:p>
        </p:txBody>
      </p:sp>
      <p:sp>
        <p:nvSpPr>
          <p:cNvPr id="29699" name="Rectangle 22"/>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9700" name="Rectangle 13"/>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9701" name="Rectangle 32"/>
          <p:cNvSpPr>
            <a:spLocks noChangeArrowheads="1"/>
          </p:cNvSpPr>
          <p:nvPr/>
        </p:nvSpPr>
        <p:spPr bwMode="auto">
          <a:xfrm>
            <a:off x="303213" y="63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Placeholder 2"/>
          <p:cNvSpPr>
            <a:spLocks noGrp="1"/>
          </p:cNvSpPr>
          <p:nvPr>
            <p:ph type="body" sz="quarter" idx="12"/>
          </p:nvPr>
        </p:nvSpPr>
        <p:spPr bwMode="auto">
          <a:xfrm>
            <a:off x="434975" y="1481138"/>
            <a:ext cx="8920163" cy="5037137"/>
          </a:xfrm>
          <a:noFill/>
          <a:ln>
            <a:miter lim="800000"/>
            <a:headEnd/>
            <a:tailEnd/>
          </a:ln>
        </p:spPr>
        <p:txBody>
          <a:bodyPr wrap="square" numCol="1" anchor="t" anchorCtr="0" compatLnSpc="1">
            <a:prstTxWarp prst="textNoShape">
              <a:avLst/>
            </a:prstTxWarp>
          </a:bodyPr>
          <a:lstStyle/>
          <a:p>
            <a:pPr eaLnBrk="1" hangingPunct="1">
              <a:buFont typeface="Arial" pitchFamily="34" charset="0"/>
              <a:buChar char="•"/>
            </a:pPr>
            <a:r>
              <a:rPr lang="ro-RO" altLang="ro-RO" sz="2400" smtClean="0">
                <a:cs typeface="Arial" pitchFamily="34" charset="0"/>
              </a:rPr>
              <a:t>How to split a problem in sub-problems?</a:t>
            </a:r>
          </a:p>
          <a:p>
            <a:pPr marL="911225" lvl="1" indent="-390525" eaLnBrk="1" hangingPunct="1">
              <a:buFont typeface="Arial" pitchFamily="34" charset="0"/>
              <a:buChar char="•"/>
            </a:pPr>
            <a:r>
              <a:rPr lang="ro-RO" altLang="ro-RO" sz="2400" u="sng" smtClean="0">
                <a:cs typeface="Arial" pitchFamily="34" charset="0"/>
              </a:rPr>
              <a:t>Modularization</a:t>
            </a:r>
            <a:r>
              <a:rPr lang="ro-RO" altLang="ro-RO" sz="2400" smtClean="0">
                <a:cs typeface="Arial" pitchFamily="34" charset="0"/>
              </a:rPr>
              <a:t> </a:t>
            </a:r>
          </a:p>
          <a:p>
            <a:pPr marL="1433513" lvl="2" indent="-390525" eaLnBrk="1" hangingPunct="1">
              <a:buFont typeface="Arial" pitchFamily="34" charset="0"/>
              <a:buChar char="•"/>
            </a:pPr>
            <a:r>
              <a:rPr lang="ro-RO" altLang="ro-RO" sz="2000" smtClean="0">
                <a:cs typeface="Arial" pitchFamily="34" charset="0"/>
              </a:rPr>
              <a:t>program -</a:t>
            </a:r>
            <a:r>
              <a:rPr lang="en-US" altLang="ro-RO" sz="2000" smtClean="0">
                <a:cs typeface="Arial" pitchFamily="34" charset="0"/>
              </a:rPr>
              <a:t>&gt;</a:t>
            </a:r>
            <a:r>
              <a:rPr lang="ro-RO" altLang="ro-RO" sz="2000" smtClean="0">
                <a:cs typeface="Arial" pitchFamily="34" charset="0"/>
              </a:rPr>
              <a:t> logic units</a:t>
            </a:r>
          </a:p>
          <a:p>
            <a:pPr marL="1433513" lvl="2" indent="-390525" eaLnBrk="1" hangingPunct="1">
              <a:buFont typeface="Arial" pitchFamily="34" charset="0"/>
              <a:buChar char="•"/>
            </a:pPr>
            <a:r>
              <a:rPr lang="ro-RO" altLang="ro-RO" sz="2000" smtClean="0">
                <a:cs typeface="Arial" pitchFamily="34" charset="0"/>
              </a:rPr>
              <a:t>code (of units)</a:t>
            </a:r>
            <a:r>
              <a:rPr lang="en-US" altLang="ro-RO" sz="2000" smtClean="0">
                <a:cs typeface="Arial" pitchFamily="34" charset="0"/>
              </a:rPr>
              <a:t> -&gt;</a:t>
            </a:r>
            <a:r>
              <a:rPr lang="ro-RO" altLang="ro-RO" sz="2000" smtClean="0">
                <a:cs typeface="Arial" pitchFamily="34" charset="0"/>
              </a:rPr>
              <a:t> distinct files</a:t>
            </a:r>
          </a:p>
          <a:p>
            <a:pPr marL="1433513" lvl="2" indent="-390525" eaLnBrk="1" hangingPunct="1">
              <a:buFont typeface="Arial" pitchFamily="34" charset="0"/>
              <a:buChar char="•"/>
            </a:pPr>
            <a:r>
              <a:rPr lang="en-US" altLang="ro-RO" sz="2000" smtClean="0">
                <a:cs typeface="Arial" pitchFamily="34" charset="0"/>
              </a:rPr>
              <a:t>F</a:t>
            </a:r>
            <a:r>
              <a:rPr lang="ro-RO" altLang="ro-RO" sz="2000" smtClean="0">
                <a:cs typeface="Arial" pitchFamily="34" charset="0"/>
              </a:rPr>
              <a:t>iles -</a:t>
            </a:r>
            <a:r>
              <a:rPr lang="en-US" altLang="ro-RO" sz="2000" smtClean="0">
                <a:cs typeface="Arial" pitchFamily="34" charset="0"/>
              </a:rPr>
              <a:t>&gt; </a:t>
            </a:r>
            <a:r>
              <a:rPr lang="ro-RO" altLang="ro-RO" sz="2000" smtClean="0">
                <a:cs typeface="Arial" pitchFamily="34" charset="0"/>
              </a:rPr>
              <a:t>subroutines</a:t>
            </a:r>
          </a:p>
          <a:p>
            <a:pPr marL="1433513" lvl="2" indent="-390525" eaLnBrk="1" hangingPunct="1">
              <a:buFont typeface="Lucida Grande"/>
              <a:buNone/>
            </a:pPr>
            <a:endParaRPr lang="en-US" altLang="ro-RO" sz="2000" smtClean="0">
              <a:cs typeface="Arial" pitchFamily="34" charset="0"/>
            </a:endParaRPr>
          </a:p>
          <a:p>
            <a:pPr marL="911225" lvl="1" indent="-390525" eaLnBrk="1" hangingPunct="1">
              <a:buFont typeface="Arial" pitchFamily="34" charset="0"/>
              <a:buChar char="•"/>
            </a:pPr>
            <a:endParaRPr lang="ro-RO" altLang="ro-RO" sz="2400" u="sng" smtClean="0">
              <a:cs typeface="Arial" pitchFamily="34" charset="0"/>
            </a:endParaRPr>
          </a:p>
          <a:p>
            <a:pPr marL="911225" lvl="1" indent="-390525" eaLnBrk="1" hangingPunct="1">
              <a:buFont typeface="Arial" pitchFamily="34" charset="0"/>
              <a:buChar char="•"/>
            </a:pPr>
            <a:endParaRPr lang="ro-RO" altLang="ro-RO" sz="2400" u="sng" smtClean="0">
              <a:cs typeface="Arial" pitchFamily="34" charset="0"/>
            </a:endParaRPr>
          </a:p>
          <a:p>
            <a:pPr marL="911225" lvl="1" indent="-390525" eaLnBrk="1" hangingPunct="1">
              <a:buFont typeface="Arial" pitchFamily="34" charset="0"/>
              <a:buChar char="•"/>
            </a:pPr>
            <a:endParaRPr lang="ro-RO" altLang="ro-RO" sz="2400" u="sng" smtClean="0">
              <a:cs typeface="Arial" pitchFamily="34" charset="0"/>
            </a:endParaRPr>
          </a:p>
          <a:p>
            <a:pPr marL="911225" lvl="1" indent="-390525" eaLnBrk="1" hangingPunct="1">
              <a:buFont typeface="Arial" pitchFamily="34" charset="0"/>
              <a:buChar char="•"/>
            </a:pPr>
            <a:endParaRPr lang="ro-RO" altLang="ro-RO" sz="2400" u="sng" smtClean="0">
              <a:cs typeface="Arial" pitchFamily="34" charset="0"/>
            </a:endParaRPr>
          </a:p>
          <a:p>
            <a:pPr marL="1433513" lvl="2" indent="-390525" eaLnBrk="1" hangingPunct="1">
              <a:buFont typeface="Lucida Grande"/>
              <a:buNone/>
            </a:pPr>
            <a:endParaRPr lang="ro-RO" altLang="ro-RO" sz="2000" smtClean="0">
              <a:cs typeface="Arial" pitchFamily="34" charset="0"/>
            </a:endParaRPr>
          </a:p>
          <a:p>
            <a:pPr marL="1433513" lvl="2" indent="-390525" eaLnBrk="1" hangingPunct="1">
              <a:buFont typeface="Arial" pitchFamily="34" charset="0"/>
              <a:buChar char="•"/>
            </a:pPr>
            <a:endParaRPr lang="en-US" altLang="ro-RO" sz="2000" smtClean="0">
              <a:cs typeface="Arial" pitchFamily="34" charset="0"/>
            </a:endParaRPr>
          </a:p>
        </p:txBody>
      </p:sp>
      <p:sp>
        <p:nvSpPr>
          <p:cNvPr id="8195"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ro-RO" altLang="ro-RO" sz="3600" smtClean="0">
                <a:cs typeface="Arial" pitchFamily="34" charset="0"/>
              </a:rPr>
              <a:t>Modular programming</a:t>
            </a:r>
            <a:endParaRPr lang="en-US" altLang="ro-RO" sz="3600" smtClean="0">
              <a:cs typeface="Arial" pitchFamily="34" charset="0"/>
            </a:endParaRPr>
          </a:p>
        </p:txBody>
      </p:sp>
      <p:sp>
        <p:nvSpPr>
          <p:cNvPr id="8196"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ro-RO" altLang="ro-RO"/>
          </a:p>
        </p:txBody>
      </p:sp>
      <p:grpSp>
        <p:nvGrpSpPr>
          <p:cNvPr id="8197" name="Organization Chart 1"/>
          <p:cNvGrpSpPr>
            <a:grpSpLocks noChangeAspect="1"/>
          </p:cNvGrpSpPr>
          <p:nvPr/>
        </p:nvGrpSpPr>
        <p:grpSpPr bwMode="auto">
          <a:xfrm>
            <a:off x="568325" y="3457575"/>
            <a:ext cx="9445625" cy="3381375"/>
            <a:chOff x="1207" y="3355"/>
            <a:chExt cx="14756" cy="2880"/>
          </a:xfrm>
        </p:grpSpPr>
        <p:cxnSp>
          <p:nvCxnSpPr>
            <p:cNvPr id="8198" name="_s2068"/>
            <p:cNvCxnSpPr>
              <a:cxnSpLocks noChangeShapeType="1"/>
              <a:stCxn id="8216" idx="0"/>
              <a:endCxn id="8210" idx="2"/>
            </p:cNvCxnSpPr>
            <p:nvPr/>
          </p:nvCxnSpPr>
          <p:spPr bwMode="auto">
            <a:xfrm rot="5400000" flipH="1">
              <a:off x="14073" y="4705"/>
              <a:ext cx="360" cy="1260"/>
            </a:xfrm>
            <a:prstGeom prst="bentConnector3">
              <a:avLst>
                <a:gd name="adj1" fmla="val 35644"/>
              </a:avLst>
            </a:prstGeom>
            <a:noFill/>
            <a:ln w="28575">
              <a:solidFill>
                <a:srgbClr val="000000"/>
              </a:solidFill>
              <a:miter lim="800000"/>
              <a:headEnd/>
              <a:tailEnd/>
            </a:ln>
          </p:spPr>
        </p:cxnSp>
        <p:cxnSp>
          <p:nvCxnSpPr>
            <p:cNvPr id="8199" name="_s2067"/>
            <p:cNvCxnSpPr>
              <a:cxnSpLocks noChangeShapeType="1"/>
              <a:stCxn id="8215" idx="0"/>
              <a:endCxn id="8210" idx="2"/>
            </p:cNvCxnSpPr>
            <p:nvPr/>
          </p:nvCxnSpPr>
          <p:spPr bwMode="auto">
            <a:xfrm rot="-5400000">
              <a:off x="12814" y="4705"/>
              <a:ext cx="360" cy="1259"/>
            </a:xfrm>
            <a:prstGeom prst="bentConnector3">
              <a:avLst>
                <a:gd name="adj1" fmla="val 35644"/>
              </a:avLst>
            </a:prstGeom>
            <a:noFill/>
            <a:ln w="28575">
              <a:solidFill>
                <a:srgbClr val="000000"/>
              </a:solidFill>
              <a:miter lim="800000"/>
              <a:headEnd/>
              <a:tailEnd/>
            </a:ln>
          </p:spPr>
        </p:cxnSp>
        <p:cxnSp>
          <p:nvCxnSpPr>
            <p:cNvPr id="8200" name="_s2066"/>
            <p:cNvCxnSpPr>
              <a:cxnSpLocks noChangeShapeType="1"/>
              <a:stCxn id="8214" idx="0"/>
              <a:endCxn id="8209" idx="2"/>
            </p:cNvCxnSpPr>
            <p:nvPr/>
          </p:nvCxnSpPr>
          <p:spPr bwMode="auto">
            <a:xfrm rot="5400000" flipH="1">
              <a:off x="9035" y="4704"/>
              <a:ext cx="360" cy="1261"/>
            </a:xfrm>
            <a:prstGeom prst="bentConnector3">
              <a:avLst>
                <a:gd name="adj1" fmla="val 35644"/>
              </a:avLst>
            </a:prstGeom>
            <a:noFill/>
            <a:ln w="28575">
              <a:solidFill>
                <a:srgbClr val="000000"/>
              </a:solidFill>
              <a:miter lim="800000"/>
              <a:headEnd/>
              <a:tailEnd/>
            </a:ln>
          </p:spPr>
        </p:cxnSp>
        <p:cxnSp>
          <p:nvCxnSpPr>
            <p:cNvPr id="8201" name="_s2065"/>
            <p:cNvCxnSpPr>
              <a:cxnSpLocks noChangeShapeType="1"/>
              <a:stCxn id="8213" idx="0"/>
              <a:endCxn id="8209" idx="2"/>
            </p:cNvCxnSpPr>
            <p:nvPr/>
          </p:nvCxnSpPr>
          <p:spPr bwMode="auto">
            <a:xfrm rot="-5400000">
              <a:off x="7775" y="4705"/>
              <a:ext cx="360" cy="1259"/>
            </a:xfrm>
            <a:prstGeom prst="bentConnector3">
              <a:avLst>
                <a:gd name="adj1" fmla="val 35644"/>
              </a:avLst>
            </a:prstGeom>
            <a:noFill/>
            <a:ln w="28575">
              <a:solidFill>
                <a:srgbClr val="000000"/>
              </a:solidFill>
              <a:miter lim="800000"/>
              <a:headEnd/>
              <a:tailEnd/>
            </a:ln>
          </p:spPr>
        </p:cxnSp>
        <p:cxnSp>
          <p:nvCxnSpPr>
            <p:cNvPr id="8202" name="_s2064"/>
            <p:cNvCxnSpPr>
              <a:cxnSpLocks noChangeShapeType="1"/>
              <a:stCxn id="8212" idx="0"/>
              <a:endCxn id="8208" idx="2"/>
            </p:cNvCxnSpPr>
            <p:nvPr/>
          </p:nvCxnSpPr>
          <p:spPr bwMode="auto">
            <a:xfrm rot="5400000" flipH="1">
              <a:off x="3996" y="4705"/>
              <a:ext cx="360" cy="1260"/>
            </a:xfrm>
            <a:prstGeom prst="bentConnector3">
              <a:avLst>
                <a:gd name="adj1" fmla="val 35644"/>
              </a:avLst>
            </a:prstGeom>
            <a:noFill/>
            <a:ln w="28575">
              <a:solidFill>
                <a:srgbClr val="000000"/>
              </a:solidFill>
              <a:miter lim="800000"/>
              <a:headEnd/>
              <a:tailEnd/>
            </a:ln>
          </p:spPr>
        </p:cxnSp>
        <p:cxnSp>
          <p:nvCxnSpPr>
            <p:cNvPr id="8203" name="_s2063"/>
            <p:cNvCxnSpPr>
              <a:cxnSpLocks noChangeShapeType="1"/>
              <a:stCxn id="8211" idx="0"/>
              <a:endCxn id="8208" idx="2"/>
            </p:cNvCxnSpPr>
            <p:nvPr/>
          </p:nvCxnSpPr>
          <p:spPr bwMode="auto">
            <a:xfrm rot="-5400000">
              <a:off x="2737" y="4705"/>
              <a:ext cx="360" cy="1259"/>
            </a:xfrm>
            <a:prstGeom prst="bentConnector3">
              <a:avLst>
                <a:gd name="adj1" fmla="val 35644"/>
              </a:avLst>
            </a:prstGeom>
            <a:noFill/>
            <a:ln w="28575">
              <a:solidFill>
                <a:srgbClr val="000000"/>
              </a:solidFill>
              <a:miter lim="800000"/>
              <a:headEnd/>
              <a:tailEnd/>
            </a:ln>
          </p:spPr>
        </p:cxnSp>
        <p:cxnSp>
          <p:nvCxnSpPr>
            <p:cNvPr id="8204" name="_s2062"/>
            <p:cNvCxnSpPr>
              <a:cxnSpLocks noChangeShapeType="1"/>
              <a:stCxn id="8210" idx="0"/>
              <a:endCxn id="8207" idx="2"/>
            </p:cNvCxnSpPr>
            <p:nvPr/>
          </p:nvCxnSpPr>
          <p:spPr bwMode="auto">
            <a:xfrm rot="5400000" flipH="1">
              <a:off x="10924" y="1735"/>
              <a:ext cx="360" cy="5039"/>
            </a:xfrm>
            <a:prstGeom prst="bentConnector3">
              <a:avLst>
                <a:gd name="adj1" fmla="val 35644"/>
              </a:avLst>
            </a:prstGeom>
            <a:noFill/>
            <a:ln w="28575">
              <a:solidFill>
                <a:srgbClr val="000000"/>
              </a:solidFill>
              <a:miter lim="800000"/>
              <a:headEnd/>
              <a:tailEnd/>
            </a:ln>
          </p:spPr>
        </p:cxnSp>
        <p:cxnSp>
          <p:nvCxnSpPr>
            <p:cNvPr id="8205" name="_s2061"/>
            <p:cNvCxnSpPr>
              <a:cxnSpLocks noChangeShapeType="1"/>
              <a:stCxn id="8209" idx="0"/>
              <a:endCxn id="8207" idx="2"/>
            </p:cNvCxnSpPr>
            <p:nvPr/>
          </p:nvCxnSpPr>
          <p:spPr bwMode="auto">
            <a:xfrm rot="-5400000">
              <a:off x="8405" y="4254"/>
              <a:ext cx="360" cy="1"/>
            </a:xfrm>
            <a:prstGeom prst="straightConnector1">
              <a:avLst/>
            </a:prstGeom>
            <a:noFill/>
            <a:ln w="28575">
              <a:solidFill>
                <a:srgbClr val="000000"/>
              </a:solidFill>
              <a:round/>
              <a:headEnd/>
              <a:tailEnd/>
            </a:ln>
          </p:spPr>
        </p:cxnSp>
        <p:cxnSp>
          <p:nvCxnSpPr>
            <p:cNvPr id="8206" name="_s2060"/>
            <p:cNvCxnSpPr>
              <a:cxnSpLocks noChangeShapeType="1"/>
              <a:stCxn id="8208" idx="0"/>
              <a:endCxn id="8207" idx="2"/>
            </p:cNvCxnSpPr>
            <p:nvPr/>
          </p:nvCxnSpPr>
          <p:spPr bwMode="auto">
            <a:xfrm rot="-5400000">
              <a:off x="5885" y="1736"/>
              <a:ext cx="360" cy="5038"/>
            </a:xfrm>
            <a:prstGeom prst="bentConnector3">
              <a:avLst>
                <a:gd name="adj1" fmla="val 35644"/>
              </a:avLst>
            </a:prstGeom>
            <a:noFill/>
            <a:ln w="28575">
              <a:solidFill>
                <a:srgbClr val="000000"/>
              </a:solidFill>
              <a:miter lim="800000"/>
              <a:headEnd/>
              <a:tailEnd/>
            </a:ln>
          </p:spPr>
        </p:cxnSp>
        <p:sp>
          <p:nvSpPr>
            <p:cNvPr id="8207" name="_s2059"/>
            <p:cNvSpPr>
              <a:spLocks noChangeArrowheads="1"/>
            </p:cNvSpPr>
            <p:nvPr/>
          </p:nvSpPr>
          <p:spPr bwMode="auto">
            <a:xfrm>
              <a:off x="7504" y="3355"/>
              <a:ext cx="2160" cy="720"/>
            </a:xfrm>
            <a:prstGeom prst="rect">
              <a:avLst/>
            </a:prstGeom>
            <a:noFill/>
            <a:ln w="9525">
              <a:solidFill>
                <a:srgbClr val="000000"/>
              </a:solidFill>
              <a:miter lim="800000"/>
              <a:headEnd/>
              <a:tailEnd/>
            </a:ln>
          </p:spPr>
          <p:txBody>
            <a:bodyPr lIns="0" tIns="0" rIns="0" bIns="0" anchor="ctr"/>
            <a:lstStyle/>
            <a:p>
              <a:pPr algn="ctr" defTabSz="914400"/>
              <a:r>
                <a:rPr lang="ro-RO" altLang="en-US" sz="1200">
                  <a:latin typeface="Arial" pitchFamily="34" charset="0"/>
                  <a:cs typeface="Times New Roman" pitchFamily="18" charset="0"/>
                </a:rPr>
                <a:t>Program</a:t>
              </a:r>
              <a:endParaRPr lang="ro-RO" altLang="en-US" sz="1800">
                <a:latin typeface="Arial" pitchFamily="34" charset="0"/>
              </a:endParaRPr>
            </a:p>
          </p:txBody>
        </p:sp>
        <p:sp>
          <p:nvSpPr>
            <p:cNvPr id="8208" name="_s2058"/>
            <p:cNvSpPr>
              <a:spLocks noChangeArrowheads="1"/>
            </p:cNvSpPr>
            <p:nvPr/>
          </p:nvSpPr>
          <p:spPr bwMode="auto">
            <a:xfrm>
              <a:off x="2466" y="4435"/>
              <a:ext cx="2160" cy="720"/>
            </a:xfrm>
            <a:prstGeom prst="rect">
              <a:avLst/>
            </a:prstGeom>
            <a:noFill/>
            <a:ln w="9525">
              <a:solidFill>
                <a:srgbClr val="000000"/>
              </a:solidFill>
              <a:miter lim="800000"/>
              <a:headEnd/>
              <a:tailEnd/>
            </a:ln>
          </p:spPr>
          <p:txBody>
            <a:bodyPr lIns="0" tIns="0" rIns="0" bIns="0" anchor="ctr"/>
            <a:lstStyle/>
            <a:p>
              <a:pPr algn="ctr" defTabSz="914400"/>
              <a:r>
                <a:rPr lang="ro-RO" altLang="en-US" sz="1200">
                  <a:latin typeface="Arial" pitchFamily="34" charset="0"/>
                  <a:cs typeface="Times New Roman" pitchFamily="18" charset="0"/>
                </a:rPr>
                <a:t>Graphical Interface</a:t>
              </a:r>
              <a:endParaRPr lang="ro-RO" altLang="en-US" sz="1800">
                <a:latin typeface="Arial" pitchFamily="34" charset="0"/>
              </a:endParaRPr>
            </a:p>
          </p:txBody>
        </p:sp>
        <p:sp>
          <p:nvSpPr>
            <p:cNvPr id="8209" name="_s2057"/>
            <p:cNvSpPr>
              <a:spLocks noChangeArrowheads="1"/>
            </p:cNvSpPr>
            <p:nvPr/>
          </p:nvSpPr>
          <p:spPr bwMode="auto">
            <a:xfrm>
              <a:off x="7504" y="4435"/>
              <a:ext cx="2160" cy="720"/>
            </a:xfrm>
            <a:prstGeom prst="rect">
              <a:avLst/>
            </a:prstGeom>
            <a:noFill/>
            <a:ln w="9525">
              <a:solidFill>
                <a:srgbClr val="000000"/>
              </a:solidFill>
              <a:miter lim="800000"/>
              <a:headEnd/>
              <a:tailEnd/>
            </a:ln>
          </p:spPr>
          <p:txBody>
            <a:bodyPr lIns="0" tIns="0" rIns="0" bIns="0" anchor="ctr"/>
            <a:lstStyle/>
            <a:p>
              <a:pPr algn="ctr" defTabSz="914400"/>
              <a:r>
                <a:rPr lang="ro-RO" altLang="en-US" sz="1200">
                  <a:latin typeface="Arial" pitchFamily="34" charset="0"/>
                  <a:cs typeface="Times New Roman" pitchFamily="18" charset="0"/>
                </a:rPr>
                <a:t>Database</a:t>
              </a:r>
              <a:endParaRPr lang="ro-RO" altLang="en-US" sz="1800">
                <a:latin typeface="Arial" pitchFamily="34" charset="0"/>
              </a:endParaRPr>
            </a:p>
          </p:txBody>
        </p:sp>
        <p:sp>
          <p:nvSpPr>
            <p:cNvPr id="8210" name="_s2056"/>
            <p:cNvSpPr>
              <a:spLocks noChangeArrowheads="1"/>
            </p:cNvSpPr>
            <p:nvPr/>
          </p:nvSpPr>
          <p:spPr bwMode="auto">
            <a:xfrm>
              <a:off x="12543" y="4435"/>
              <a:ext cx="2160" cy="720"/>
            </a:xfrm>
            <a:prstGeom prst="rect">
              <a:avLst/>
            </a:prstGeom>
            <a:noFill/>
            <a:ln w="9525">
              <a:solidFill>
                <a:srgbClr val="000000"/>
              </a:solidFill>
              <a:miter lim="800000"/>
              <a:headEnd/>
              <a:tailEnd/>
            </a:ln>
          </p:spPr>
          <p:txBody>
            <a:bodyPr lIns="0" tIns="0" rIns="0" bIns="0" anchor="ctr"/>
            <a:lstStyle/>
            <a:p>
              <a:pPr algn="ctr" defTabSz="914400"/>
              <a:r>
                <a:rPr lang="ro-RO" altLang="en-US" sz="1200">
                  <a:latin typeface="Arial" pitchFamily="34" charset="0"/>
                </a:rPr>
                <a:t>Computing libraries</a:t>
              </a:r>
            </a:p>
          </p:txBody>
        </p:sp>
        <p:sp>
          <p:nvSpPr>
            <p:cNvPr id="8211" name="_s2055"/>
            <p:cNvSpPr>
              <a:spLocks noChangeArrowheads="1"/>
            </p:cNvSpPr>
            <p:nvPr/>
          </p:nvSpPr>
          <p:spPr bwMode="auto">
            <a:xfrm>
              <a:off x="1207" y="5515"/>
              <a:ext cx="2159" cy="720"/>
            </a:xfrm>
            <a:prstGeom prst="rect">
              <a:avLst/>
            </a:prstGeom>
            <a:noFill/>
            <a:ln w="9525">
              <a:solidFill>
                <a:srgbClr val="000000"/>
              </a:solidFill>
              <a:miter lim="800000"/>
              <a:headEnd/>
              <a:tailEnd/>
            </a:ln>
          </p:spPr>
          <p:txBody>
            <a:bodyPr lIns="0" tIns="0" rIns="0" bIns="0" anchor="ctr"/>
            <a:lstStyle/>
            <a:p>
              <a:pPr algn="ctr" defTabSz="914400"/>
              <a:r>
                <a:rPr lang="ro-RO" altLang="en-US" sz="700" u="sng">
                  <a:latin typeface="Arial" pitchFamily="34" charset="0"/>
                  <a:cs typeface="Times New Roman" pitchFamily="18" charset="0"/>
                </a:rPr>
                <a:t>Main Window.CPP</a:t>
              </a:r>
              <a:endParaRPr lang="ro-RO" altLang="en-US" sz="1100">
                <a:latin typeface="Arial" pitchFamily="34" charset="0"/>
              </a:endParaRPr>
            </a:p>
            <a:p>
              <a:pPr defTabSz="914400"/>
              <a:r>
                <a:rPr lang="ro-RO" altLang="en-US" sz="700">
                  <a:latin typeface="Arial" pitchFamily="34" charset="0"/>
                  <a:cs typeface="Times New Roman" pitchFamily="18" charset="0"/>
                </a:rPr>
                <a:t>subroutines:</a:t>
              </a:r>
              <a:endParaRPr lang="ro-RO" altLang="en-US" sz="1100">
                <a:latin typeface="Arial" pitchFamily="34" charset="0"/>
              </a:endParaRPr>
            </a:p>
            <a:p>
              <a:pPr defTabSz="914400"/>
              <a:r>
                <a:rPr lang="ro-RO" altLang="en-US" sz="700">
                  <a:latin typeface="Arial" pitchFamily="34" charset="0"/>
                  <a:cs typeface="Times New Roman" pitchFamily="18" charset="0"/>
                </a:rPr>
                <a:t>- CreateWindow</a:t>
              </a:r>
              <a:endParaRPr lang="ro-RO" altLang="en-US" sz="1100">
                <a:latin typeface="Arial" pitchFamily="34" charset="0"/>
              </a:endParaRPr>
            </a:p>
            <a:p>
              <a:pPr defTabSz="914400"/>
              <a:r>
                <a:rPr lang="ro-RO" altLang="en-US" sz="700">
                  <a:latin typeface="Arial" pitchFamily="34" charset="0"/>
                  <a:cs typeface="Times New Roman" pitchFamily="18" charset="0"/>
                </a:rPr>
                <a:t>- ShowPieChart</a:t>
              </a:r>
              <a:endParaRPr lang="ro-RO" altLang="en-US" sz="1100">
                <a:latin typeface="Arial" pitchFamily="34" charset="0"/>
              </a:endParaRPr>
            </a:p>
            <a:p>
              <a:pPr defTabSz="91440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a:t>
              </a:r>
              <a:endParaRPr lang="ro-RO" altLang="en-US" sz="1800">
                <a:latin typeface="Arial" pitchFamily="34" charset="0"/>
              </a:endParaRPr>
            </a:p>
          </p:txBody>
        </p:sp>
        <p:sp>
          <p:nvSpPr>
            <p:cNvPr id="8212" name="_s2054"/>
            <p:cNvSpPr>
              <a:spLocks noChangeArrowheads="1"/>
            </p:cNvSpPr>
            <p:nvPr/>
          </p:nvSpPr>
          <p:spPr bwMode="auto">
            <a:xfrm>
              <a:off x="3726" y="5515"/>
              <a:ext cx="2159" cy="720"/>
            </a:xfrm>
            <a:prstGeom prst="rect">
              <a:avLst/>
            </a:prstGeom>
            <a:noFill/>
            <a:ln w="9525">
              <a:solidFill>
                <a:srgbClr val="000000"/>
              </a:solidFill>
              <a:miter lim="800000"/>
              <a:headEnd/>
              <a:tailEnd/>
            </a:ln>
          </p:spPr>
          <p:txBody>
            <a:bodyPr lIns="0" tIns="0" rIns="0" bIns="0" anchor="ctr"/>
            <a:lstStyle/>
            <a:p>
              <a:pPr algn="ctr" defTabSz="914400"/>
              <a:r>
                <a:rPr lang="ro-RO" altLang="en-US" sz="700" u="sng">
                  <a:latin typeface="Arial" pitchFamily="34" charset="0"/>
                  <a:cs typeface="Times New Roman" pitchFamily="18" charset="0"/>
                </a:rPr>
                <a:t>Authentification.CPP</a:t>
              </a:r>
              <a:endParaRPr lang="ro-RO" altLang="en-US" sz="1100">
                <a:latin typeface="Arial" pitchFamily="34" charset="0"/>
              </a:endParaRPr>
            </a:p>
            <a:p>
              <a:pPr defTabSz="914400"/>
              <a:r>
                <a:rPr lang="ro-RO" altLang="en-US" sz="700">
                  <a:latin typeface="Arial" pitchFamily="34" charset="0"/>
                  <a:cs typeface="Times New Roman" pitchFamily="18" charset="0"/>
                </a:rPr>
                <a:t>subroutines:</a:t>
              </a:r>
              <a:endParaRPr lang="ro-RO" altLang="en-US" sz="1100">
                <a:latin typeface="Arial" pitchFamily="34" charset="0"/>
              </a:endParaRPr>
            </a:p>
            <a:p>
              <a:pPr defTabSz="91440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ShowLoginDialog</a:t>
              </a:r>
              <a:endParaRPr lang="ro-RO" altLang="en-US" sz="1100">
                <a:latin typeface="Arial" pitchFamily="34" charset="0"/>
              </a:endParaRPr>
            </a:p>
            <a:p>
              <a:pPr defTabSz="91440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ShowLoginError</a:t>
              </a:r>
              <a:endParaRPr lang="ro-RO" altLang="en-US" sz="1100">
                <a:latin typeface="Arial" pitchFamily="34" charset="0"/>
              </a:endParaRPr>
            </a:p>
            <a:p>
              <a:pPr defTabSz="91440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a:t>
              </a:r>
              <a:endParaRPr lang="ro-RO" altLang="en-US" sz="1800">
                <a:latin typeface="Arial" pitchFamily="34" charset="0"/>
              </a:endParaRPr>
            </a:p>
          </p:txBody>
        </p:sp>
        <p:sp>
          <p:nvSpPr>
            <p:cNvPr id="8213" name="_s2053"/>
            <p:cNvSpPr>
              <a:spLocks noChangeArrowheads="1"/>
            </p:cNvSpPr>
            <p:nvPr/>
          </p:nvSpPr>
          <p:spPr bwMode="auto">
            <a:xfrm>
              <a:off x="6245" y="5515"/>
              <a:ext cx="2160" cy="719"/>
            </a:xfrm>
            <a:prstGeom prst="rect">
              <a:avLst/>
            </a:prstGeom>
            <a:noFill/>
            <a:ln w="9525">
              <a:solidFill>
                <a:srgbClr val="000000"/>
              </a:solidFill>
              <a:miter lim="800000"/>
              <a:headEnd/>
              <a:tailEnd/>
            </a:ln>
          </p:spPr>
          <p:txBody>
            <a:bodyPr lIns="0" tIns="0" rIns="0" bIns="0" anchor="ctr"/>
            <a:lstStyle/>
            <a:p>
              <a:pPr algn="ctr" defTabSz="914400"/>
              <a:r>
                <a:rPr lang="ro-RO" altLang="en-US" sz="700" u="sng">
                  <a:latin typeface="Arial" pitchFamily="34" charset="0"/>
                  <a:cs typeface="Times New Roman" pitchFamily="18" charset="0"/>
                </a:rPr>
                <a:t>Create.SQL</a:t>
              </a:r>
              <a:endParaRPr lang="ro-RO" altLang="en-US" sz="1100">
                <a:latin typeface="Arial" pitchFamily="34" charset="0"/>
              </a:endParaRPr>
            </a:p>
            <a:p>
              <a:pPr defTabSz="914400"/>
              <a:r>
                <a:rPr lang="ro-RO" altLang="en-US" sz="700">
                  <a:latin typeface="Arial" pitchFamily="34" charset="0"/>
                  <a:cs typeface="Times New Roman" pitchFamily="18" charset="0"/>
                </a:rPr>
                <a:t>subroutines:</a:t>
              </a:r>
              <a:endParaRPr lang="ro-RO" altLang="en-US" sz="1100">
                <a:latin typeface="Arial" pitchFamily="34" charset="0"/>
              </a:endParaRPr>
            </a:p>
            <a:p>
              <a:pPr defTabSz="914400"/>
              <a:r>
                <a:rPr lang="ro-RO" altLang="en-US" sz="700">
                  <a:latin typeface="Arial" pitchFamily="34" charset="0"/>
                  <a:cs typeface="Times New Roman" pitchFamily="18" charset="0"/>
                </a:rPr>
                <a:t>- InitDatabase</a:t>
              </a:r>
              <a:endParaRPr lang="ro-RO" altLang="en-US" sz="1100">
                <a:latin typeface="Arial" pitchFamily="34" charset="0"/>
              </a:endParaRPr>
            </a:p>
            <a:p>
              <a:pPr defTabSz="914400"/>
              <a:r>
                <a:rPr lang="ro-RO" altLang="en-US" sz="700">
                  <a:latin typeface="Arial" pitchFamily="34" charset="0"/>
                  <a:cs typeface="Times New Roman" pitchFamily="18" charset="0"/>
                </a:rPr>
                <a:t>- CreateTables</a:t>
              </a:r>
              <a:endParaRPr lang="ro-RO" altLang="en-US" sz="1100">
                <a:latin typeface="Arial" pitchFamily="34" charset="0"/>
              </a:endParaRPr>
            </a:p>
            <a:p>
              <a:pPr defTabSz="914400"/>
              <a:r>
                <a:rPr lang="ro-RO" altLang="en-US" sz="700">
                  <a:latin typeface="Arial" pitchFamily="34" charset="0"/>
                  <a:cs typeface="Times New Roman" pitchFamily="18" charset="0"/>
                </a:rPr>
                <a:t>- ...</a:t>
              </a:r>
              <a:endParaRPr lang="ro-RO" altLang="en-US" sz="1800">
                <a:latin typeface="Arial" pitchFamily="34" charset="0"/>
              </a:endParaRPr>
            </a:p>
          </p:txBody>
        </p:sp>
        <p:sp>
          <p:nvSpPr>
            <p:cNvPr id="8214" name="_s2052"/>
            <p:cNvSpPr>
              <a:spLocks noChangeArrowheads="1"/>
            </p:cNvSpPr>
            <p:nvPr/>
          </p:nvSpPr>
          <p:spPr bwMode="auto">
            <a:xfrm>
              <a:off x="8765" y="5515"/>
              <a:ext cx="2159" cy="719"/>
            </a:xfrm>
            <a:prstGeom prst="rect">
              <a:avLst/>
            </a:prstGeom>
            <a:noFill/>
            <a:ln w="9525">
              <a:solidFill>
                <a:srgbClr val="000000"/>
              </a:solidFill>
              <a:miter lim="800000"/>
              <a:headEnd/>
              <a:tailEnd/>
            </a:ln>
          </p:spPr>
          <p:txBody>
            <a:bodyPr lIns="0" tIns="0" rIns="0" bIns="0" anchor="ctr"/>
            <a:lstStyle/>
            <a:p>
              <a:pPr algn="ctr" defTabSz="914400"/>
              <a:r>
                <a:rPr lang="ro-RO" altLang="en-US" sz="700" u="sng">
                  <a:latin typeface="Arial" pitchFamily="34" charset="0"/>
                  <a:cs typeface="Times New Roman" pitchFamily="18" charset="0"/>
                </a:rPr>
                <a:t>SQL Querries</a:t>
              </a:r>
              <a:endParaRPr lang="ro-RO" altLang="en-US" sz="1100">
                <a:latin typeface="Arial" pitchFamily="34" charset="0"/>
              </a:endParaRPr>
            </a:p>
            <a:p>
              <a:pPr defTabSz="914400"/>
              <a:r>
                <a:rPr lang="ro-RO" altLang="en-US" sz="700">
                  <a:latin typeface="Arial" pitchFamily="34" charset="0"/>
                  <a:cs typeface="Times New Roman" pitchFamily="18" charset="0"/>
                </a:rPr>
                <a:t>subrroutines:</a:t>
              </a:r>
              <a:endParaRPr lang="ro-RO" altLang="en-US" sz="1100">
                <a:latin typeface="Arial" pitchFamily="34" charset="0"/>
              </a:endParaRPr>
            </a:p>
            <a:p>
              <a:pPr defTabSz="914400"/>
              <a:r>
                <a:rPr lang="ro-RO" altLang="en-US" sz="700">
                  <a:latin typeface="Arial" pitchFamily="34" charset="0"/>
                  <a:cs typeface="Times New Roman" pitchFamily="18" charset="0"/>
                </a:rPr>
                <a:t>- GetTop20Clients</a:t>
              </a:r>
              <a:endParaRPr lang="ro-RO" altLang="en-US" sz="1100">
                <a:latin typeface="Arial" pitchFamily="34" charset="0"/>
              </a:endParaRPr>
            </a:p>
            <a:p>
              <a:pPr defTabSz="914400"/>
              <a:r>
                <a:rPr lang="ro-RO" altLang="en-US" sz="700">
                  <a:latin typeface="Arial" pitchFamily="34" charset="0"/>
                  <a:cs typeface="Times New Roman" pitchFamily="18" charset="0"/>
                </a:rPr>
                <a:t>- GetExpensesReport</a:t>
              </a:r>
              <a:endParaRPr lang="ro-RO" altLang="en-US" sz="1100">
                <a:latin typeface="Arial" pitchFamily="34" charset="0"/>
              </a:endParaRPr>
            </a:p>
            <a:p>
              <a:pPr defTabSz="914400"/>
              <a:r>
                <a:rPr lang="ro-RO" altLang="en-US" sz="700">
                  <a:latin typeface="Arial" pitchFamily="34" charset="0"/>
                  <a:cs typeface="Times New Roman" pitchFamily="18" charset="0"/>
                </a:rPr>
                <a:t>- ...</a:t>
              </a:r>
              <a:endParaRPr lang="ro-RO" altLang="en-US" sz="1800">
                <a:latin typeface="Arial" pitchFamily="34" charset="0"/>
              </a:endParaRPr>
            </a:p>
          </p:txBody>
        </p:sp>
        <p:sp>
          <p:nvSpPr>
            <p:cNvPr id="8215" name="_s2051"/>
            <p:cNvSpPr>
              <a:spLocks noChangeArrowheads="1"/>
            </p:cNvSpPr>
            <p:nvPr/>
          </p:nvSpPr>
          <p:spPr bwMode="auto">
            <a:xfrm>
              <a:off x="11284" y="5515"/>
              <a:ext cx="2159" cy="719"/>
            </a:xfrm>
            <a:prstGeom prst="rect">
              <a:avLst/>
            </a:prstGeom>
            <a:noFill/>
            <a:ln w="9525">
              <a:solidFill>
                <a:srgbClr val="000000"/>
              </a:solidFill>
              <a:miter lim="800000"/>
              <a:headEnd/>
              <a:tailEnd/>
            </a:ln>
          </p:spPr>
          <p:txBody>
            <a:bodyPr lIns="0" tIns="0" rIns="0" bIns="0" anchor="ctr"/>
            <a:lstStyle/>
            <a:p>
              <a:pPr algn="ctr" defTabSz="914400"/>
              <a:r>
                <a:rPr lang="ro-RO" altLang="en-US" sz="700" u="sng">
                  <a:latin typeface="Arial" pitchFamily="34" charset="0"/>
                  <a:cs typeface="Times New Roman" pitchFamily="18" charset="0"/>
                </a:rPr>
                <a:t>ASM Arrays</a:t>
              </a:r>
              <a:endParaRPr lang="ro-RO" altLang="en-US" sz="1100">
                <a:latin typeface="Arial" pitchFamily="34" charset="0"/>
              </a:endParaRPr>
            </a:p>
            <a:p>
              <a:pPr defTabSz="914400"/>
              <a:r>
                <a:rPr lang="ro-RO" altLang="en-US" sz="700">
                  <a:latin typeface="Arial" pitchFamily="34" charset="0"/>
                  <a:cs typeface="Times New Roman" pitchFamily="18" charset="0"/>
                </a:rPr>
                <a:t>subroutines</a:t>
              </a:r>
              <a:endParaRPr lang="ro-RO" altLang="en-US" sz="1100">
                <a:latin typeface="Arial" pitchFamily="34" charset="0"/>
              </a:endParaRPr>
            </a:p>
            <a:p>
              <a:pPr defTabSz="914400"/>
              <a:r>
                <a:rPr lang="ro-RO" altLang="en-US" sz="700">
                  <a:latin typeface="Arial" pitchFamily="34" charset="0"/>
                  <a:cs typeface="Times New Roman" pitchFamily="18" charset="0"/>
                </a:rPr>
                <a:t>- FastDotProduct</a:t>
              </a:r>
              <a:endParaRPr lang="ro-RO" altLang="en-US" sz="1100">
                <a:latin typeface="Arial" pitchFamily="34" charset="0"/>
              </a:endParaRPr>
            </a:p>
            <a:p>
              <a:pPr defTabSz="91440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FastMatrixProduct</a:t>
              </a:r>
              <a:endParaRPr lang="ro-RO" altLang="en-US" sz="1100">
                <a:latin typeface="Arial" pitchFamily="34" charset="0"/>
              </a:endParaRPr>
            </a:p>
            <a:p>
              <a:pPr defTabSz="91440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a:t>
              </a:r>
              <a:endParaRPr lang="ro-RO" altLang="en-US" sz="1800">
                <a:latin typeface="Arial" pitchFamily="34" charset="0"/>
              </a:endParaRPr>
            </a:p>
          </p:txBody>
        </p:sp>
        <p:sp>
          <p:nvSpPr>
            <p:cNvPr id="8216" name="_s2050"/>
            <p:cNvSpPr>
              <a:spLocks noChangeArrowheads="1"/>
            </p:cNvSpPr>
            <p:nvPr/>
          </p:nvSpPr>
          <p:spPr bwMode="auto">
            <a:xfrm>
              <a:off x="13803" y="5515"/>
              <a:ext cx="2160" cy="719"/>
            </a:xfrm>
            <a:prstGeom prst="rect">
              <a:avLst/>
            </a:prstGeom>
            <a:noFill/>
            <a:ln w="9525">
              <a:solidFill>
                <a:srgbClr val="000000"/>
              </a:solidFill>
              <a:miter lim="800000"/>
              <a:headEnd/>
              <a:tailEnd/>
            </a:ln>
          </p:spPr>
          <p:txBody>
            <a:bodyPr lIns="0" tIns="0" rIns="0" bIns="0" anchor="ctr"/>
            <a:lstStyle/>
            <a:p>
              <a:pPr algn="ctr" defTabSz="914400"/>
              <a:r>
                <a:rPr lang="ro-RO" altLang="en-US" sz="700" u="sng">
                  <a:latin typeface="Arial" pitchFamily="34" charset="0"/>
                  <a:cs typeface="Times New Roman" pitchFamily="18" charset="0"/>
                </a:rPr>
                <a:t>Structures.C</a:t>
              </a:r>
              <a:endParaRPr lang="ro-RO" altLang="en-US" sz="1100">
                <a:latin typeface="Arial" pitchFamily="34" charset="0"/>
              </a:endParaRPr>
            </a:p>
            <a:p>
              <a:pPr defTabSz="914400"/>
              <a:r>
                <a:rPr lang="ro-RO" altLang="en-US" sz="700">
                  <a:latin typeface="Arial" pitchFamily="34" charset="0"/>
                  <a:cs typeface="Times New Roman" pitchFamily="18" charset="0"/>
                </a:rPr>
                <a:t>subrutines</a:t>
              </a:r>
              <a:endParaRPr lang="ro-RO" altLang="en-US" sz="1100">
                <a:latin typeface="Arial" pitchFamily="34" charset="0"/>
              </a:endParaRPr>
            </a:p>
            <a:p>
              <a:pPr defTabSz="914400"/>
              <a:r>
                <a:rPr lang="ro-RO" altLang="en-US" sz="700">
                  <a:latin typeface="Arial" pitchFamily="34" charset="0"/>
                  <a:cs typeface="Times New Roman" pitchFamily="18" charset="0"/>
                </a:rPr>
                <a:t>- ListInsertTail</a:t>
              </a:r>
              <a:endParaRPr lang="ro-RO" altLang="en-US" sz="1100">
                <a:latin typeface="Arial" pitchFamily="34" charset="0"/>
              </a:endParaRPr>
            </a:p>
            <a:p>
              <a:pPr defTabSz="914400"/>
              <a:r>
                <a:rPr lang="ro-RO" altLang="en-US" sz="700">
                  <a:latin typeface="Arial" pitchFamily="34" charset="0"/>
                  <a:cs typeface="Times New Roman" pitchFamily="18" charset="0"/>
                </a:rPr>
                <a:t>- ListDestroy</a:t>
              </a:r>
              <a:endParaRPr lang="ro-RO" altLang="en-US" sz="1100">
                <a:latin typeface="Arial" pitchFamily="34" charset="0"/>
              </a:endParaRPr>
            </a:p>
            <a:p>
              <a:pPr defTabSz="91440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a:t>
              </a:r>
              <a:endParaRPr lang="ro-RO" altLang="en-US" sz="1800">
                <a:latin typeface="Arial" pitchFamily="34"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481138"/>
            <a:ext cx="8920163" cy="5037137"/>
          </a:xfrm>
        </p:spPr>
        <p:txBody>
          <a:bodyPr wrap="square" numCol="1" anchor="t" anchorCtr="0" compatLnSpc="1">
            <a:prstTxWarp prst="textNoShape">
              <a:avLst/>
            </a:prstTxWarp>
          </a:bodyPr>
          <a:lstStyle/>
          <a:p>
            <a:pPr eaLnBrk="1" hangingPunct="1">
              <a:buFont typeface="Arial" panose="020B0604020202020204" pitchFamily="34" charset="0"/>
              <a:buChar char="•"/>
              <a:defRPr/>
            </a:pPr>
            <a:r>
              <a:rPr lang="ro-RO" altLang="ro-RO" sz="2400" dirty="0" smtClean="0">
                <a:cs typeface="Arial" panose="020B0604020202020204" pitchFamily="34" charset="0"/>
              </a:rPr>
              <a:t>Exist already some available solutions for some sub-problems?</a:t>
            </a:r>
          </a:p>
          <a:p>
            <a:pPr eaLnBrk="1" hangingPunct="1">
              <a:buFont typeface="Arial" panose="020B0604020202020204" pitchFamily="34" charset="0"/>
              <a:buChar char="•"/>
              <a:defRPr/>
            </a:pPr>
            <a:r>
              <a:rPr lang="ro-RO" altLang="ro-RO" sz="2400" dirty="0" smtClean="0">
                <a:cs typeface="Arial" panose="020B0604020202020204" pitchFamily="34" charset="0"/>
              </a:rPr>
              <a:t>Reusability</a:t>
            </a:r>
          </a:p>
          <a:p>
            <a:pPr marL="1433513" lvl="2" indent="-390525" eaLnBrk="1" hangingPunct="1">
              <a:buFont typeface="Arial" panose="020B0604020202020204" pitchFamily="34" charset="0"/>
              <a:buChar char="•"/>
              <a:defRPr/>
            </a:pPr>
            <a:r>
              <a:rPr lang="ro-RO" altLang="ro-RO" sz="2000" dirty="0" smtClean="0">
                <a:cs typeface="Arial" panose="020B0604020202020204" pitchFamily="34" charset="0"/>
              </a:rPr>
              <a:t>Code files</a:t>
            </a:r>
          </a:p>
          <a:p>
            <a:pPr marL="1563688" lvl="3" indent="0" eaLnBrk="1" hangingPunct="1">
              <a:buFont typeface="Lucida Grande"/>
              <a:buNone/>
              <a:defRPr/>
            </a:pPr>
            <a:r>
              <a:rPr lang="ro-RO" altLang="ro-RO" sz="2000" dirty="0" smtClean="0">
                <a:cs typeface="Arial" panose="020B0604020202020204" pitchFamily="34" charset="0"/>
              </a:rPr>
              <a:t>Code reusability and dates from assambly</a:t>
            </a:r>
          </a:p>
          <a:p>
            <a:pPr marL="2474913" lvl="4" indent="-390525" eaLnBrk="1" hangingPunct="1">
              <a:buFont typeface="Arial" panose="020B0604020202020204" pitchFamily="34" charset="0"/>
              <a:buChar char="•"/>
              <a:defRPr/>
            </a:pPr>
            <a:r>
              <a:rPr lang="ro-RO" altLang="ro-RO" sz="2000" dirty="0" smtClean="0">
                <a:cs typeface="Arial" panose="020B0604020202020204" pitchFamily="34" charset="0"/>
              </a:rPr>
              <a:t> %include directive</a:t>
            </a:r>
          </a:p>
          <a:p>
            <a:pPr marL="1433513" lvl="2" indent="-390525" eaLnBrk="1" hangingPunct="1">
              <a:buFont typeface="Arial" panose="020B0604020202020204" pitchFamily="34" charset="0"/>
              <a:buChar char="•"/>
              <a:defRPr/>
            </a:pPr>
            <a:r>
              <a:rPr lang="ro-RO" altLang="ro-RO" sz="2000" dirty="0" smtClean="0">
                <a:cs typeface="Arial" panose="020B0604020202020204" pitchFamily="34" charset="0"/>
              </a:rPr>
              <a:t>Binary files</a:t>
            </a:r>
          </a:p>
          <a:p>
            <a:pPr marL="1954213" lvl="3" indent="-390525" eaLnBrk="1" hangingPunct="1">
              <a:buFont typeface="Arial" panose="020B0604020202020204" pitchFamily="34" charset="0"/>
              <a:buChar char="•"/>
              <a:defRPr/>
            </a:pPr>
            <a:r>
              <a:rPr lang="ro-RO" altLang="ro-RO" sz="2000" dirty="0" smtClean="0">
                <a:cs typeface="Arial" panose="020B0604020202020204" pitchFamily="34" charset="0"/>
              </a:rPr>
              <a:t>Code reuse and și </a:t>
            </a:r>
            <a:r>
              <a:rPr lang="ro-RO" altLang="ro-RO" sz="2000" dirty="0">
                <a:cs typeface="Arial" panose="020B0604020202020204" pitchFamily="34" charset="0"/>
              </a:rPr>
              <a:t>dates from assambly</a:t>
            </a:r>
          </a:p>
          <a:p>
            <a:pPr marL="1954213" lvl="3" indent="-390525" eaLnBrk="1" hangingPunct="1">
              <a:buFont typeface="Arial" panose="020B0604020202020204" pitchFamily="34" charset="0"/>
              <a:buChar char="•"/>
              <a:defRPr/>
            </a:pPr>
            <a:r>
              <a:rPr lang="ro-RO" altLang="ro-RO" sz="2000" dirty="0" smtClean="0">
                <a:cs typeface="Arial" panose="020B0604020202020204" pitchFamily="34" charset="0"/>
              </a:rPr>
              <a:t>Codes and dates from high level languages</a:t>
            </a:r>
          </a:p>
          <a:p>
            <a:pPr marL="1954213" lvl="3" indent="-390525" eaLnBrk="1" hangingPunct="1">
              <a:buFont typeface="Arial" panose="020B0604020202020204" pitchFamily="34" charset="0"/>
              <a:buChar char="•"/>
              <a:defRPr/>
            </a:pPr>
            <a:r>
              <a:rPr lang="ro-RO" altLang="ro-RO" sz="2000" dirty="0" smtClean="0">
                <a:cs typeface="Arial" panose="020B0604020202020204" pitchFamily="34" charset="0"/>
              </a:rPr>
              <a:t>Libraries</a:t>
            </a:r>
          </a:p>
          <a:p>
            <a:pPr marL="1433513" lvl="2" indent="-390525" eaLnBrk="1" hangingPunct="1">
              <a:buFont typeface="Lucida Grande"/>
              <a:buNone/>
              <a:defRPr/>
            </a:pPr>
            <a:endParaRPr lang="en-US" altLang="ro-RO" sz="2000" dirty="0" smtClean="0">
              <a:cs typeface="Arial" panose="020B0604020202020204" pitchFamily="34" charset="0"/>
            </a:endParaRPr>
          </a:p>
          <a:p>
            <a:pPr marL="911225" lvl="1" indent="-390525" eaLnBrk="1" hangingPunct="1">
              <a:buFont typeface="Arial" panose="020B0604020202020204" pitchFamily="34" charset="0"/>
              <a:buChar char="•"/>
              <a:defRPr/>
            </a:pPr>
            <a:endParaRPr lang="ro-RO" altLang="ro-RO" sz="2400" u="sng" dirty="0" smtClean="0">
              <a:cs typeface="Arial" panose="020B0604020202020204" pitchFamily="34" charset="0"/>
            </a:endParaRPr>
          </a:p>
          <a:p>
            <a:pPr marL="911225" lvl="1" indent="-390525" eaLnBrk="1" hangingPunct="1">
              <a:buFont typeface="Arial" panose="020B0604020202020204" pitchFamily="34" charset="0"/>
              <a:buChar char="•"/>
              <a:defRPr/>
            </a:pPr>
            <a:endParaRPr lang="ro-RO" altLang="ro-RO" sz="2400" u="sng" dirty="0" smtClean="0">
              <a:cs typeface="Arial" panose="020B0604020202020204" pitchFamily="34" charset="0"/>
            </a:endParaRPr>
          </a:p>
          <a:p>
            <a:pPr marL="911225" lvl="1" indent="-390525" eaLnBrk="1" hangingPunct="1">
              <a:buFont typeface="Arial" panose="020B0604020202020204" pitchFamily="34" charset="0"/>
              <a:buChar char="•"/>
              <a:defRPr/>
            </a:pPr>
            <a:endParaRPr lang="ro-RO" altLang="ro-RO" sz="2400" u="sng" dirty="0" smtClean="0">
              <a:cs typeface="Arial" panose="020B0604020202020204" pitchFamily="34" charset="0"/>
            </a:endParaRPr>
          </a:p>
          <a:p>
            <a:pPr marL="911225" lvl="1" indent="-390525" eaLnBrk="1" hangingPunct="1">
              <a:buFont typeface="Arial" panose="020B0604020202020204" pitchFamily="34" charset="0"/>
              <a:buChar char="•"/>
              <a:defRPr/>
            </a:pPr>
            <a:endParaRPr lang="ro-RO" altLang="ro-RO" sz="2400" u="sng" dirty="0" smtClean="0">
              <a:cs typeface="Arial" panose="020B0604020202020204" pitchFamily="34" charset="0"/>
            </a:endParaRPr>
          </a:p>
          <a:p>
            <a:pPr marL="1433513" lvl="2" indent="-390525" eaLnBrk="1" hangingPunct="1">
              <a:buFont typeface="Lucida Grande"/>
              <a:buNone/>
              <a:defRPr/>
            </a:pPr>
            <a:endParaRPr lang="ro-RO" altLang="ro-RO" sz="2000" dirty="0" smtClean="0">
              <a:cs typeface="Arial" panose="020B0604020202020204" pitchFamily="34" charset="0"/>
            </a:endParaRPr>
          </a:p>
          <a:p>
            <a:pPr marL="1433513" lvl="2" indent="-390525" eaLnBrk="1" hangingPunct="1">
              <a:buFont typeface="Arial" panose="020B0604020202020204" pitchFamily="34" charset="0"/>
              <a:buChar char="•"/>
              <a:defRPr/>
            </a:pPr>
            <a:endParaRPr lang="en-US" altLang="ro-RO" sz="2000" dirty="0" smtClean="0">
              <a:cs typeface="Arial" panose="020B0604020202020204" pitchFamily="34" charset="0"/>
            </a:endParaRPr>
          </a:p>
        </p:txBody>
      </p:sp>
      <p:sp>
        <p:nvSpPr>
          <p:cNvPr id="9219"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ro-RO" altLang="ro-RO" sz="3600" smtClean="0">
                <a:cs typeface="Arial" pitchFamily="34" charset="0"/>
              </a:rPr>
              <a:t>Modular programming</a:t>
            </a:r>
            <a:endParaRPr lang="en-US" altLang="ro-RO" sz="3600" smtClean="0">
              <a:cs typeface="Arial" pitchFamily="34" charset="0"/>
            </a:endParaRPr>
          </a:p>
        </p:txBody>
      </p:sp>
      <p:sp>
        <p:nvSpPr>
          <p:cNvPr id="9220"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ro-RO" altLang="ro-RO"/>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bwMode="auto">
          <a:xfrm>
            <a:off x="1298575" y="3016250"/>
            <a:ext cx="8142288" cy="722313"/>
          </a:xfrm>
          <a:noFill/>
          <a:ln>
            <a:miter lim="800000"/>
            <a:headEnd/>
            <a:tailEnd/>
          </a:ln>
        </p:spPr>
        <p:txBody>
          <a:bodyPr wrap="square" lIns="91440" tIns="45720" rIns="91440" bIns="45720" numCol="1" anchor="t" anchorCtr="0" compatLnSpc="1">
            <a:prstTxWarp prst="textNoShape">
              <a:avLst/>
            </a:prstTxWarp>
          </a:bodyPr>
          <a:lstStyle/>
          <a:p>
            <a:pPr algn="ctr" eaLnBrk="1" hangingPunct="1"/>
            <a:r>
              <a:rPr lang="ro-RO" altLang="ro-RO" sz="6000" smtClean="0">
                <a:cs typeface="Arial" pitchFamily="34" charset="0"/>
              </a:rPr>
              <a:t>2. Techniques and tools</a:t>
            </a:r>
            <a:endParaRPr lang="en-US" altLang="ro-RO" sz="6000" smtClean="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Placeholder 2"/>
          <p:cNvSpPr>
            <a:spLocks noGrp="1"/>
          </p:cNvSpPr>
          <p:nvPr>
            <p:ph type="body" sz="quarter" idx="12"/>
          </p:nvPr>
        </p:nvSpPr>
        <p:spPr bwMode="auto">
          <a:xfrm>
            <a:off x="434975" y="1327150"/>
            <a:ext cx="9512300" cy="5191125"/>
          </a:xfrm>
          <a:noFill/>
          <a:ln>
            <a:miter lim="800000"/>
            <a:headEnd/>
            <a:tailEnd/>
          </a:ln>
        </p:spPr>
        <p:txBody>
          <a:bodyPr wrap="square" numCol="1" anchor="t" anchorCtr="0" compatLnSpc="1">
            <a:prstTxWarp prst="textNoShape">
              <a:avLst/>
            </a:prstTxWarp>
          </a:bodyPr>
          <a:lstStyle/>
          <a:p>
            <a:pPr eaLnBrk="1" hangingPunct="1">
              <a:buFont typeface="Arial" pitchFamily="34" charset="0"/>
              <a:buChar char="•"/>
            </a:pPr>
            <a:r>
              <a:rPr lang="ro-RO" altLang="ro-RO" sz="2400" b="1" dirty="0" smtClean="0">
                <a:solidFill>
                  <a:srgbClr val="FF0000"/>
                </a:solidFill>
                <a:cs typeface="Arial" pitchFamily="34" charset="0"/>
              </a:rPr>
              <a:t>Static</a:t>
            </a:r>
            <a:r>
              <a:rPr lang="ro-RO" altLang="ro-RO" sz="2400" dirty="0" smtClean="0">
                <a:solidFill>
                  <a:srgbClr val="FF0000"/>
                </a:solidFill>
                <a:cs typeface="Arial" pitchFamily="34" charset="0"/>
              </a:rPr>
              <a:t> inclusion at compilation/</a:t>
            </a:r>
            <a:r>
              <a:rPr lang="ro-RO" altLang="ro-RO" sz="2400" b="1" dirty="0" smtClean="0">
                <a:solidFill>
                  <a:srgbClr val="FF0000"/>
                </a:solidFill>
                <a:cs typeface="Arial" pitchFamily="34" charset="0"/>
              </a:rPr>
              <a:t>assembly</a:t>
            </a:r>
            <a:r>
              <a:rPr lang="ro-RO" altLang="ro-RO" sz="2400" dirty="0" smtClean="0">
                <a:solidFill>
                  <a:srgbClr val="FF0000"/>
                </a:solidFill>
                <a:cs typeface="Arial" pitchFamily="34" charset="0"/>
              </a:rPr>
              <a:t>:</a:t>
            </a:r>
            <a:r>
              <a:rPr lang="ro-RO" altLang="ro-RO" sz="2400" dirty="0" smtClean="0">
                <a:cs typeface="Arial" pitchFamily="34" charset="0"/>
              </a:rPr>
              <a:t> </a:t>
            </a:r>
            <a:r>
              <a:rPr lang="ro-RO" altLang="ro-RO" sz="2400" dirty="0" smtClean="0">
                <a:solidFill>
                  <a:srgbClr val="FF0000"/>
                </a:solidFill>
                <a:cs typeface="Arial" pitchFamily="34" charset="0"/>
              </a:rPr>
              <a:t>directiv</a:t>
            </a:r>
            <a:r>
              <a:rPr lang="en-US" altLang="ro-RO" sz="2400" dirty="0" smtClean="0">
                <a:solidFill>
                  <a:srgbClr val="FF0000"/>
                </a:solidFill>
                <a:cs typeface="Arial" pitchFamily="34" charset="0"/>
              </a:rPr>
              <a:t>e</a:t>
            </a:r>
            <a:r>
              <a:rPr lang="ro-RO" altLang="ro-RO" sz="2400" dirty="0" smtClean="0">
                <a:solidFill>
                  <a:srgbClr val="FF0000"/>
                </a:solidFill>
                <a:cs typeface="Arial" pitchFamily="34" charset="0"/>
              </a:rPr>
              <a:t> </a:t>
            </a:r>
            <a:r>
              <a:rPr lang="ro-RO" altLang="ro-RO" sz="2400" b="1" dirty="0" smtClean="0">
                <a:solidFill>
                  <a:srgbClr val="FF0000"/>
                </a:solidFill>
                <a:cs typeface="Arial" pitchFamily="34" charset="0"/>
              </a:rPr>
              <a:t>%include</a:t>
            </a:r>
          </a:p>
          <a:p>
            <a:pPr marL="911225" lvl="1" indent="-390525" eaLnBrk="1" hangingPunct="1">
              <a:buFont typeface="Arial" pitchFamily="34" charset="0"/>
              <a:buChar char="•"/>
            </a:pPr>
            <a:r>
              <a:rPr lang="ro-RO" altLang="ro-RO" sz="2000" u="sng" dirty="0" smtClean="0">
                <a:cs typeface="Arial" pitchFamily="34" charset="0"/>
              </a:rPr>
              <a:t>Realise the specificity of language </a:t>
            </a:r>
            <a:r>
              <a:rPr lang="ro-RO" altLang="ro-RO" sz="2000" dirty="0" smtClean="0">
                <a:cs typeface="Arial" pitchFamily="34" charset="0"/>
              </a:rPr>
              <a:t>(but has equivalent a</a:t>
            </a:r>
            <a:r>
              <a:rPr lang="en-US" altLang="ro-RO" sz="2000" dirty="0" err="1" smtClean="0">
                <a:cs typeface="Arial" pitchFamily="34" charset="0"/>
              </a:rPr>
              <a:t>lso</a:t>
            </a:r>
            <a:r>
              <a:rPr lang="ro-RO" altLang="ro-RO" sz="2000" dirty="0" smtClean="0">
                <a:cs typeface="Arial" pitchFamily="34" charset="0"/>
              </a:rPr>
              <a:t> in other languages)</a:t>
            </a:r>
          </a:p>
          <a:p>
            <a:pPr marL="911225" lvl="1" indent="-390525" eaLnBrk="1" hangingPunct="1">
              <a:buFont typeface="Arial" pitchFamily="34" charset="0"/>
              <a:buChar char="•"/>
            </a:pPr>
            <a:r>
              <a:rPr lang="ro-RO" altLang="ro-RO" sz="2000" dirty="0" smtClean="0">
                <a:cs typeface="Arial" pitchFamily="34" charset="0"/>
              </a:rPr>
              <a:t>Modularization: allows only code division for the code written in the same language!</a:t>
            </a:r>
            <a:endParaRPr lang="en-US" altLang="ro-RO" sz="2000" dirty="0" smtClean="0">
              <a:cs typeface="Arial" pitchFamily="34" charset="0"/>
            </a:endParaRPr>
          </a:p>
          <a:p>
            <a:pPr marL="1433513" lvl="2" indent="-390525" eaLnBrk="1" hangingPunct="1">
              <a:buFont typeface="Arial" pitchFamily="34" charset="0"/>
              <a:buChar char="•"/>
            </a:pPr>
            <a:r>
              <a:rPr lang="ro-RO" altLang="ro-RO" sz="1600" dirty="0" smtClean="0">
                <a:cs typeface="Arial" pitchFamily="34" charset="0"/>
              </a:rPr>
              <a:t>Is not really multi-modules programming</a:t>
            </a:r>
            <a:r>
              <a:rPr lang="en-US" altLang="ro-RO" sz="1600" dirty="0" smtClean="0">
                <a:cs typeface="Arial" pitchFamily="34" charset="0"/>
              </a:rPr>
              <a:t>!</a:t>
            </a:r>
            <a:endParaRPr lang="ro-RO" altLang="ro-RO" sz="1600" dirty="0" smtClean="0">
              <a:cs typeface="Arial" pitchFamily="34" charset="0"/>
            </a:endParaRPr>
          </a:p>
          <a:p>
            <a:pPr marL="911225" lvl="1" indent="-390525" eaLnBrk="1" hangingPunct="1">
              <a:buFont typeface="Arial" pitchFamily="34" charset="0"/>
              <a:buChar char="•"/>
            </a:pPr>
            <a:r>
              <a:rPr lang="ro-RO" altLang="ro-RO" sz="2000" dirty="0" smtClean="0">
                <a:cs typeface="Arial" pitchFamily="34" charset="0"/>
              </a:rPr>
              <a:t>Reusability: display the source code!</a:t>
            </a:r>
          </a:p>
          <a:p>
            <a:pPr marL="911225" lvl="1" indent="-390525" eaLnBrk="1" hangingPunct="1">
              <a:buFont typeface="Arial" pitchFamily="34" charset="0"/>
              <a:buChar char="•"/>
            </a:pPr>
            <a:r>
              <a:rPr lang="ro-RO" altLang="ro-RO" sz="2000" dirty="0" smtClean="0">
                <a:cs typeface="Arial" pitchFamily="34" charset="0"/>
              </a:rPr>
              <a:t>Dangerous and problematic:</a:t>
            </a:r>
          </a:p>
          <a:p>
            <a:pPr marL="1433513" lvl="2" indent="-390525" eaLnBrk="1" hangingPunct="1">
              <a:buFont typeface="Arial" pitchFamily="34" charset="0"/>
              <a:buChar char="•"/>
            </a:pPr>
            <a:r>
              <a:rPr lang="ro-RO" altLang="ro-RO" sz="1600" dirty="0" smtClean="0">
                <a:cs typeface="Arial" pitchFamily="34" charset="0"/>
              </a:rPr>
              <a:t>Preprocessor mechanism -</a:t>
            </a:r>
            <a:r>
              <a:rPr lang="en-US" altLang="ro-RO" sz="1600" dirty="0" smtClean="0">
                <a:cs typeface="Arial" pitchFamily="34" charset="0"/>
              </a:rPr>
              <a:t>&gt; </a:t>
            </a:r>
            <a:r>
              <a:rPr lang="ro-RO" altLang="ro-RO" sz="1600" u="sng" dirty="0" smtClean="0">
                <a:cs typeface="Arial" pitchFamily="34" charset="0"/>
              </a:rPr>
              <a:t>textu</a:t>
            </a:r>
            <a:r>
              <a:rPr lang="en-US" altLang="ro-RO" sz="1600" u="sng" dirty="0" smtClean="0">
                <a:cs typeface="Arial" pitchFamily="34" charset="0"/>
              </a:rPr>
              <a:t>al</a:t>
            </a:r>
            <a:r>
              <a:rPr lang="ro-RO" altLang="ro-RO" sz="1600" u="sng" dirty="0" smtClean="0">
                <a:cs typeface="Arial" pitchFamily="34" charset="0"/>
              </a:rPr>
              <a:t> concatenation of files</a:t>
            </a:r>
            <a:endParaRPr lang="ro-RO" altLang="ro-RO" sz="1600" dirty="0" smtClean="0">
              <a:cs typeface="Arial" pitchFamily="34" charset="0"/>
            </a:endParaRPr>
          </a:p>
          <a:p>
            <a:pPr marL="1433513" lvl="2" indent="-390525" eaLnBrk="1" hangingPunct="1">
              <a:buFont typeface="Arial" pitchFamily="34" charset="0"/>
              <a:buChar char="•"/>
            </a:pPr>
            <a:r>
              <a:rPr lang="ro-RO" altLang="ro-RO" sz="1600" dirty="0" smtClean="0">
                <a:cs typeface="Arial" pitchFamily="34" charset="0"/>
              </a:rPr>
              <a:t>Exposes with visibility all names-</a:t>
            </a:r>
            <a:r>
              <a:rPr lang="en-US" altLang="ro-RO" sz="1600" dirty="0" smtClean="0">
                <a:cs typeface="Arial" pitchFamily="34" charset="0"/>
              </a:rPr>
              <a:t>&gt; conflict</a:t>
            </a:r>
            <a:r>
              <a:rPr lang="ro-RO" altLang="ro-RO" sz="1600" dirty="0" smtClean="0">
                <a:cs typeface="Arial" pitchFamily="34" charset="0"/>
              </a:rPr>
              <a:t>s</a:t>
            </a:r>
            <a:r>
              <a:rPr lang="en-US" altLang="ro-RO" sz="1600" dirty="0" smtClean="0">
                <a:cs typeface="Arial" pitchFamily="34" charset="0"/>
              </a:rPr>
              <a:t> </a:t>
            </a:r>
            <a:r>
              <a:rPr lang="ro-RO" altLang="ro-RO" sz="1600" dirty="0" smtClean="0">
                <a:cs typeface="Arial" pitchFamily="34" charset="0"/>
              </a:rPr>
              <a:t>(</a:t>
            </a:r>
            <a:r>
              <a:rPr lang="en-US" altLang="ro-RO" sz="1600" dirty="0" err="1" smtClean="0">
                <a:cs typeface="Arial" pitchFamily="34" charset="0"/>
              </a:rPr>
              <a:t>redefin</a:t>
            </a:r>
            <a:r>
              <a:rPr lang="ro-RO" altLang="ro-RO" sz="1600" dirty="0" smtClean="0">
                <a:cs typeface="Arial" pitchFamily="34" charset="0"/>
              </a:rPr>
              <a:t>itions/redeclarations)</a:t>
            </a:r>
          </a:p>
          <a:p>
            <a:pPr marL="1433513" lvl="2" indent="-390525" eaLnBrk="1" hangingPunct="1">
              <a:buFont typeface="Arial" pitchFamily="34" charset="0"/>
              <a:buChar char="•"/>
            </a:pPr>
            <a:r>
              <a:rPr lang="ro-RO" altLang="ro-RO" sz="1600" dirty="0" smtClean="0">
                <a:cs typeface="Arial" pitchFamily="34" charset="0"/>
              </a:rPr>
              <a:t>Include all the files – useful and unusefull!</a:t>
            </a:r>
          </a:p>
          <a:p>
            <a:pPr marL="911225" lvl="1" indent="-390525" eaLnBrk="1" hangingPunct="1">
              <a:buFont typeface="Arial" pitchFamily="34" charset="0"/>
              <a:buNone/>
            </a:pPr>
            <a:endParaRPr lang="ro-RO" altLang="ro-RO" sz="2400" u="sng" dirty="0" smtClean="0">
              <a:cs typeface="Arial" pitchFamily="34" charset="0"/>
            </a:endParaRPr>
          </a:p>
          <a:p>
            <a:pPr marL="911225" lvl="1" indent="-390525" eaLnBrk="1" hangingPunct="1">
              <a:buFont typeface="Arial" pitchFamily="34" charset="0"/>
              <a:buChar char="•"/>
            </a:pPr>
            <a:endParaRPr lang="ro-RO" altLang="ro-RO" sz="2400" u="sng" dirty="0" smtClean="0">
              <a:cs typeface="Arial" pitchFamily="34" charset="0"/>
            </a:endParaRPr>
          </a:p>
          <a:p>
            <a:pPr marL="911225" lvl="1" indent="-390525" eaLnBrk="1" hangingPunct="1">
              <a:buFont typeface="Arial" pitchFamily="34" charset="0"/>
              <a:buChar char="•"/>
            </a:pPr>
            <a:endParaRPr lang="ro-RO" altLang="ro-RO" sz="2400" u="sng" dirty="0" smtClean="0">
              <a:cs typeface="Arial" pitchFamily="34" charset="0"/>
            </a:endParaRPr>
          </a:p>
          <a:p>
            <a:pPr marL="1433513" lvl="2" indent="-390525" eaLnBrk="1" hangingPunct="1">
              <a:buFont typeface="Lucida Grande"/>
              <a:buNone/>
            </a:pPr>
            <a:endParaRPr lang="ro-RO" altLang="ro-RO" sz="2000" dirty="0" smtClean="0">
              <a:cs typeface="Arial" pitchFamily="34" charset="0"/>
            </a:endParaRPr>
          </a:p>
          <a:p>
            <a:pPr marL="1433513" lvl="2" indent="-390525" eaLnBrk="1" hangingPunct="1">
              <a:buFont typeface="Arial" pitchFamily="34" charset="0"/>
              <a:buChar char="•"/>
            </a:pPr>
            <a:endParaRPr lang="en-US" altLang="ro-RO" sz="2000" dirty="0" smtClean="0">
              <a:cs typeface="Arial" pitchFamily="34" charset="0"/>
            </a:endParaRPr>
          </a:p>
        </p:txBody>
      </p:sp>
      <p:sp>
        <p:nvSpPr>
          <p:cNvPr id="11267"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ro-RO" altLang="ro-RO" sz="3600" smtClean="0">
                <a:cs typeface="Arial" pitchFamily="34" charset="0"/>
              </a:rPr>
              <a:t>Techniques and tools</a:t>
            </a:r>
            <a:endParaRPr lang="en-US" altLang="ro-RO" sz="3600" smtClean="0">
              <a:cs typeface="Arial" pitchFamily="34" charset="0"/>
            </a:endParaRPr>
          </a:p>
        </p:txBody>
      </p:sp>
      <p:sp>
        <p:nvSpPr>
          <p:cNvPr id="11268"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ro-RO" altLang="ro-RO"/>
          </a:p>
        </p:txBody>
      </p:sp>
      <p:sp>
        <p:nvSpPr>
          <p:cNvPr id="11269"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ro-RO" altLang="ro-RO"/>
          </a:p>
        </p:txBody>
      </p:sp>
      <p:grpSp>
        <p:nvGrpSpPr>
          <p:cNvPr id="11270" name="Organization Chart 1"/>
          <p:cNvGrpSpPr>
            <a:grpSpLocks noChangeAspect="1"/>
          </p:cNvGrpSpPr>
          <p:nvPr/>
        </p:nvGrpSpPr>
        <p:grpSpPr bwMode="auto">
          <a:xfrm>
            <a:off x="722313" y="4997450"/>
            <a:ext cx="8424862" cy="2292350"/>
            <a:chOff x="1808" y="2121"/>
            <a:chExt cx="8616" cy="4373"/>
          </a:xfrm>
        </p:grpSpPr>
        <p:cxnSp>
          <p:nvCxnSpPr>
            <p:cNvPr id="11271" name="_s5131"/>
            <p:cNvCxnSpPr>
              <a:cxnSpLocks noChangeShapeType="1"/>
              <a:stCxn id="11279" idx="1"/>
              <a:endCxn id="11275" idx="2"/>
            </p:cNvCxnSpPr>
            <p:nvPr/>
          </p:nvCxnSpPr>
          <p:spPr bwMode="auto">
            <a:xfrm rot="10800000" flipV="1">
              <a:off x="7532" y="4163"/>
              <a:ext cx="388" cy="1"/>
            </a:xfrm>
            <a:prstGeom prst="bentConnector3">
              <a:avLst>
                <a:gd name="adj1" fmla="val 46394"/>
              </a:avLst>
            </a:prstGeom>
            <a:noFill/>
            <a:ln w="28575">
              <a:solidFill>
                <a:srgbClr val="000000"/>
              </a:solidFill>
              <a:miter lim="800000"/>
              <a:headEnd/>
              <a:tailEnd/>
            </a:ln>
          </p:spPr>
        </p:cxnSp>
        <p:cxnSp>
          <p:nvCxnSpPr>
            <p:cNvPr id="11272" name="_s5130"/>
            <p:cNvCxnSpPr>
              <a:cxnSpLocks noChangeShapeType="1"/>
              <a:stCxn id="11278" idx="1"/>
              <a:endCxn id="11275" idx="2"/>
            </p:cNvCxnSpPr>
            <p:nvPr/>
          </p:nvCxnSpPr>
          <p:spPr bwMode="auto">
            <a:xfrm flipV="1">
              <a:off x="5312" y="4347"/>
              <a:ext cx="1362" cy="1632"/>
            </a:xfrm>
            <a:prstGeom prst="bentConnector2">
              <a:avLst/>
            </a:prstGeom>
            <a:noFill/>
            <a:ln w="28575">
              <a:solidFill>
                <a:srgbClr val="000000"/>
              </a:solidFill>
              <a:miter lim="800000"/>
              <a:headEnd/>
              <a:tailEnd/>
            </a:ln>
          </p:spPr>
        </p:cxnSp>
        <p:cxnSp>
          <p:nvCxnSpPr>
            <p:cNvPr id="11273" name="_s5129"/>
            <p:cNvCxnSpPr>
              <a:cxnSpLocks noChangeShapeType="1"/>
              <a:stCxn id="11277" idx="3"/>
              <a:endCxn id="11275" idx="1"/>
            </p:cNvCxnSpPr>
            <p:nvPr/>
          </p:nvCxnSpPr>
          <p:spPr bwMode="auto">
            <a:xfrm flipV="1">
              <a:off x="5304" y="4164"/>
              <a:ext cx="512" cy="1"/>
            </a:xfrm>
            <a:prstGeom prst="bentConnector3">
              <a:avLst>
                <a:gd name="adj1" fmla="val 50000"/>
              </a:avLst>
            </a:prstGeom>
            <a:noFill/>
            <a:ln w="28575">
              <a:solidFill>
                <a:srgbClr val="000000"/>
              </a:solidFill>
              <a:miter lim="800000"/>
              <a:headEnd/>
              <a:tailEnd/>
            </a:ln>
          </p:spPr>
        </p:cxnSp>
        <p:cxnSp>
          <p:nvCxnSpPr>
            <p:cNvPr id="11274" name="_s5128"/>
            <p:cNvCxnSpPr>
              <a:cxnSpLocks noChangeShapeType="1"/>
              <a:stCxn id="11276" idx="1"/>
              <a:endCxn id="11275" idx="2"/>
            </p:cNvCxnSpPr>
            <p:nvPr/>
          </p:nvCxnSpPr>
          <p:spPr bwMode="auto">
            <a:xfrm>
              <a:off x="5292" y="2299"/>
              <a:ext cx="1382" cy="1681"/>
            </a:xfrm>
            <a:prstGeom prst="bentConnector2">
              <a:avLst/>
            </a:prstGeom>
            <a:noFill/>
            <a:ln w="28575">
              <a:solidFill>
                <a:srgbClr val="000000"/>
              </a:solidFill>
              <a:miter lim="800000"/>
              <a:headEnd/>
              <a:tailEnd/>
            </a:ln>
          </p:spPr>
        </p:cxnSp>
        <p:sp>
          <p:nvSpPr>
            <p:cNvPr id="11275" name="_s5127"/>
            <p:cNvSpPr>
              <a:spLocks noChangeArrowheads="1"/>
            </p:cNvSpPr>
            <p:nvPr/>
          </p:nvSpPr>
          <p:spPr bwMode="auto">
            <a:xfrm>
              <a:off x="5816" y="3980"/>
              <a:ext cx="1716" cy="367"/>
            </a:xfrm>
            <a:prstGeom prst="rect">
              <a:avLst/>
            </a:prstGeom>
            <a:noFill/>
            <a:ln w="9525">
              <a:solidFill>
                <a:srgbClr val="000000"/>
              </a:solidFill>
              <a:miter lim="800000"/>
              <a:headEnd/>
              <a:tailEnd/>
            </a:ln>
          </p:spPr>
          <p:txBody>
            <a:bodyPr lIns="0" tIns="0" rIns="0" bIns="0" anchor="ctr"/>
            <a:lstStyle/>
            <a:p>
              <a:pPr algn="ctr" defTabSz="914400"/>
              <a:r>
                <a:rPr lang="ro-RO" altLang="en-US" sz="1200" b="1" dirty="0" smtClean="0">
                  <a:latin typeface="Arial" pitchFamily="34" charset="0"/>
                  <a:cs typeface="Times New Roman" pitchFamily="18" charset="0"/>
                </a:rPr>
                <a:t>Prepr</a:t>
              </a:r>
              <a:r>
                <a:rPr lang="en-US" altLang="en-US" sz="1200" b="1" dirty="0" smtClean="0">
                  <a:latin typeface="Arial" pitchFamily="34" charset="0"/>
                  <a:cs typeface="Times New Roman" pitchFamily="18" charset="0"/>
                </a:rPr>
                <a:t>o</a:t>
              </a:r>
              <a:r>
                <a:rPr lang="ro-RO" altLang="en-US" sz="1200" b="1" dirty="0" smtClean="0">
                  <a:latin typeface="Arial" pitchFamily="34" charset="0"/>
                  <a:cs typeface="Times New Roman" pitchFamily="18" charset="0"/>
                </a:rPr>
                <a:t>cessing</a:t>
              </a:r>
              <a:endParaRPr lang="ro-RO" altLang="en-US" sz="1800" b="1" dirty="0">
                <a:latin typeface="Arial" pitchFamily="34" charset="0"/>
              </a:endParaRPr>
            </a:p>
          </p:txBody>
        </p:sp>
        <p:sp>
          <p:nvSpPr>
            <p:cNvPr id="11276" name="_s5126"/>
            <p:cNvSpPr>
              <a:spLocks noChangeArrowheads="1"/>
            </p:cNvSpPr>
            <p:nvPr/>
          </p:nvSpPr>
          <p:spPr bwMode="auto">
            <a:xfrm>
              <a:off x="1808" y="2121"/>
              <a:ext cx="3484" cy="356"/>
            </a:xfrm>
            <a:prstGeom prst="rect">
              <a:avLst/>
            </a:prstGeom>
            <a:noFill/>
            <a:ln w="9525">
              <a:solidFill>
                <a:srgbClr val="000000"/>
              </a:solidFill>
              <a:miter lim="800000"/>
              <a:headEnd/>
              <a:tailEnd/>
            </a:ln>
          </p:spPr>
          <p:txBody>
            <a:bodyPr lIns="0" tIns="0" rIns="0" bIns="0" anchor="ctr"/>
            <a:lstStyle/>
            <a:p>
              <a:pPr algn="ctr" defTabSz="914400"/>
              <a:r>
                <a:rPr lang="ro-RO" altLang="en-US" sz="1200">
                  <a:latin typeface="Arial" pitchFamily="34" charset="0"/>
                  <a:cs typeface="Times New Roman" pitchFamily="18" charset="0"/>
                </a:rPr>
                <a:t>File1</a:t>
              </a:r>
              <a:endParaRPr lang="ro-RO" altLang="en-US" sz="1800">
                <a:latin typeface="Arial" pitchFamily="34" charset="0"/>
              </a:endParaRPr>
            </a:p>
          </p:txBody>
        </p:sp>
        <p:sp>
          <p:nvSpPr>
            <p:cNvPr id="11277" name="_s5125"/>
            <p:cNvSpPr>
              <a:spLocks noChangeArrowheads="1"/>
            </p:cNvSpPr>
            <p:nvPr/>
          </p:nvSpPr>
          <p:spPr bwMode="auto">
            <a:xfrm>
              <a:off x="1820" y="2942"/>
              <a:ext cx="3484" cy="2444"/>
            </a:xfrm>
            <a:prstGeom prst="rect">
              <a:avLst/>
            </a:prstGeom>
            <a:noFill/>
            <a:ln w="9525">
              <a:solidFill>
                <a:srgbClr val="000000"/>
              </a:solidFill>
              <a:miter lim="800000"/>
              <a:headEnd/>
              <a:tailEnd/>
            </a:ln>
          </p:spPr>
          <p:txBody>
            <a:bodyPr lIns="0" tIns="0" rIns="0" bIns="0" anchor="ctr"/>
            <a:lstStyle/>
            <a:p>
              <a:pPr algn="ctr" defTabSz="914400"/>
              <a:r>
                <a:rPr lang="ro-RO" altLang="en-US" sz="1200" u="sng">
                  <a:latin typeface="Arial" pitchFamily="34" charset="0"/>
                  <a:cs typeface="Times New Roman" pitchFamily="18" charset="0"/>
                </a:rPr>
                <a:t>Source files</a:t>
              </a:r>
              <a:endParaRPr lang="ro-RO" altLang="en-US" sz="1100">
                <a:latin typeface="Arial" pitchFamily="34" charset="0"/>
              </a:endParaRPr>
            </a:p>
            <a:p>
              <a:pPr defTabSz="914400"/>
              <a:r>
                <a:rPr lang="ro-RO" altLang="en-US" sz="1200">
                  <a:latin typeface="Trebuchet MS" pitchFamily="34" charset="0"/>
                  <a:cs typeface="Times New Roman" pitchFamily="18" charset="0"/>
                </a:rPr>
                <a:t>%include "fișier1"</a:t>
              </a:r>
              <a:endParaRPr lang="ro-RO" altLang="en-US" sz="1100"/>
            </a:p>
            <a:p>
              <a:pPr defTabSz="914400"/>
              <a:r>
                <a:rPr lang="ro-RO" altLang="en-US" sz="1200">
                  <a:latin typeface="Trebuchet MS" pitchFamily="34" charset="0"/>
                  <a:cs typeface="Times New Roman" pitchFamily="18" charset="0"/>
                </a:rPr>
                <a:t>%include "fișier2"</a:t>
              </a:r>
              <a:endParaRPr lang="ro-RO" altLang="en-US" sz="1100"/>
            </a:p>
            <a:p>
              <a:pPr defTabSz="914400"/>
              <a:r>
                <a:rPr lang="ro-RO" altLang="en-US" sz="1200">
                  <a:latin typeface="Trebuchet MS" pitchFamily="34" charset="0"/>
                  <a:cs typeface="Times New Roman" pitchFamily="18" charset="0"/>
                </a:rPr>
                <a:t>...</a:t>
              </a:r>
              <a:endParaRPr lang="ro-RO" altLang="en-US" sz="1100"/>
            </a:p>
            <a:p>
              <a:pPr defTabSz="914400"/>
              <a:r>
                <a:rPr lang="ro-RO" altLang="en-US" sz="1200">
                  <a:latin typeface="Trebuchet MS" pitchFamily="34" charset="0"/>
                  <a:cs typeface="Times New Roman" pitchFamily="18" charset="0"/>
                </a:rPr>
                <a:t>%define MAX_BYTE 0xFF</a:t>
              </a:r>
              <a:endParaRPr lang="ro-RO" altLang="en-US" sz="1100"/>
            </a:p>
            <a:p>
              <a:pPr defTabSz="914400"/>
              <a:r>
                <a:rPr lang="ro-RO" altLang="en-US" sz="1200">
                  <a:latin typeface="Trebuchet MS" pitchFamily="34" charset="0"/>
                  <a:cs typeface="Times New Roman" pitchFamily="18" charset="0"/>
                </a:rPr>
                <a:t>mov eax, MAX_BYTE</a:t>
              </a:r>
              <a:endParaRPr lang="ro-RO" altLang="en-US" sz="1100"/>
            </a:p>
            <a:p>
              <a:pPr defTabSz="914400"/>
              <a:r>
                <a:rPr lang="ro-RO" altLang="en-US" sz="1200">
                  <a:latin typeface="Trebuchet MS" pitchFamily="34" charset="0"/>
                  <a:cs typeface="Times New Roman" pitchFamily="18" charset="0"/>
                </a:rPr>
                <a:t>...</a:t>
              </a:r>
              <a:endParaRPr lang="ro-RO" altLang="en-US" sz="1800">
                <a:latin typeface="Arial" pitchFamily="34" charset="0"/>
              </a:endParaRPr>
            </a:p>
          </p:txBody>
        </p:sp>
        <p:sp>
          <p:nvSpPr>
            <p:cNvPr id="11278" name="_s5124"/>
            <p:cNvSpPr>
              <a:spLocks noChangeArrowheads="1"/>
            </p:cNvSpPr>
            <p:nvPr/>
          </p:nvSpPr>
          <p:spPr bwMode="auto">
            <a:xfrm>
              <a:off x="1828" y="5803"/>
              <a:ext cx="3484" cy="351"/>
            </a:xfrm>
            <a:prstGeom prst="rect">
              <a:avLst/>
            </a:prstGeom>
            <a:noFill/>
            <a:ln w="9525">
              <a:solidFill>
                <a:srgbClr val="000000"/>
              </a:solidFill>
              <a:miter lim="800000"/>
              <a:headEnd/>
              <a:tailEnd/>
            </a:ln>
          </p:spPr>
          <p:txBody>
            <a:bodyPr lIns="0" tIns="0" rIns="0" bIns="0" anchor="ctr"/>
            <a:lstStyle/>
            <a:p>
              <a:pPr algn="ctr" defTabSz="914400"/>
              <a:r>
                <a:rPr lang="ro-RO" altLang="en-US" sz="1200">
                  <a:cs typeface="Times New Roman" pitchFamily="18" charset="0"/>
                </a:rPr>
                <a:t>File2</a:t>
              </a:r>
              <a:endParaRPr lang="ro-RO" altLang="en-US" sz="1800">
                <a:latin typeface="Arial" pitchFamily="34" charset="0"/>
              </a:endParaRPr>
            </a:p>
          </p:txBody>
        </p:sp>
        <p:sp>
          <p:nvSpPr>
            <p:cNvPr id="11279" name="_s5123"/>
            <p:cNvSpPr>
              <a:spLocks noChangeArrowheads="1"/>
            </p:cNvSpPr>
            <p:nvPr/>
          </p:nvSpPr>
          <p:spPr bwMode="auto">
            <a:xfrm>
              <a:off x="7920" y="3055"/>
              <a:ext cx="2504" cy="2216"/>
            </a:xfrm>
            <a:prstGeom prst="rect">
              <a:avLst/>
            </a:prstGeom>
            <a:noFill/>
            <a:ln w="9525">
              <a:solidFill>
                <a:srgbClr val="000000"/>
              </a:solidFill>
              <a:miter lim="800000"/>
              <a:headEnd/>
              <a:tailEnd/>
            </a:ln>
          </p:spPr>
          <p:txBody>
            <a:bodyPr lIns="0" tIns="0" rIns="0" bIns="0" anchor="ctr"/>
            <a:lstStyle/>
            <a:p>
              <a:pPr algn="ctr" defTabSz="914400"/>
              <a:r>
                <a:rPr lang="ro-RO" altLang="en-US" sz="1200" u="sng">
                  <a:latin typeface="Arial" pitchFamily="34" charset="0"/>
                  <a:cs typeface="Times New Roman" pitchFamily="18" charset="0"/>
                </a:rPr>
                <a:t>Source code file processed</a:t>
              </a:r>
              <a:endParaRPr lang="ro-RO" altLang="en-US" sz="1100">
                <a:latin typeface="Arial" pitchFamily="34" charset="0"/>
              </a:endParaRPr>
            </a:p>
            <a:p>
              <a:pPr defTabSz="914400"/>
              <a:r>
                <a:rPr lang="ro-RO" altLang="en-US" sz="1200">
                  <a:latin typeface="Trebuchet MS" pitchFamily="34" charset="0"/>
                  <a:cs typeface="Times New Roman" pitchFamily="18" charset="0"/>
                </a:rPr>
                <a:t>Content file1</a:t>
              </a:r>
              <a:endParaRPr lang="ro-RO" altLang="en-US" sz="1100"/>
            </a:p>
            <a:p>
              <a:pPr defTabSz="914400"/>
              <a:r>
                <a:rPr lang="ro-RO" altLang="en-US" sz="1200">
                  <a:latin typeface="Trebuchet MS" pitchFamily="34" charset="0"/>
                  <a:cs typeface="Times New Roman" pitchFamily="18" charset="0"/>
                </a:rPr>
                <a:t>Content file2</a:t>
              </a:r>
              <a:endParaRPr lang="ro-RO" altLang="en-US" sz="1100"/>
            </a:p>
            <a:p>
              <a:pPr defTabSz="914400"/>
              <a:r>
                <a:rPr lang="ro-RO" altLang="en-US" sz="1200">
                  <a:latin typeface="Trebuchet MS" pitchFamily="34" charset="0"/>
                  <a:cs typeface="Times New Roman" pitchFamily="18" charset="0"/>
                </a:rPr>
                <a:t>...</a:t>
              </a:r>
              <a:endParaRPr lang="ro-RO" altLang="en-US" sz="1100"/>
            </a:p>
            <a:p>
              <a:pPr defTabSz="914400"/>
              <a:r>
                <a:rPr lang="ro-RO" altLang="en-US" sz="1200">
                  <a:latin typeface="Trebuchet MS" pitchFamily="34" charset="0"/>
                  <a:cs typeface="Times New Roman" pitchFamily="18" charset="0"/>
                </a:rPr>
                <a:t>mov eax, 0xFF</a:t>
              </a:r>
              <a:endParaRPr lang="ro-RO" altLang="en-US" sz="1100"/>
            </a:p>
            <a:p>
              <a:pPr defTabSz="914400"/>
              <a:r>
                <a:rPr lang="ro-RO" altLang="en-US" sz="1200">
                  <a:latin typeface="Trebuchet MS" pitchFamily="34" charset="0"/>
                  <a:cs typeface="Times New Roman" pitchFamily="18" charset="0"/>
                </a:rPr>
                <a:t>...</a:t>
              </a:r>
              <a:endParaRPr lang="ro-RO" altLang="en-US" sz="1800">
                <a:latin typeface="Arial" pitchFamily="34" charset="0"/>
              </a:endParaRPr>
            </a:p>
          </p:txBody>
        </p:sp>
        <p:sp>
          <p:nvSpPr>
            <p:cNvPr id="11280" name="AutoShape 2"/>
            <p:cNvSpPr>
              <a:spLocks noChangeArrowheads="1"/>
            </p:cNvSpPr>
            <p:nvPr/>
          </p:nvSpPr>
          <p:spPr bwMode="auto">
            <a:xfrm>
              <a:off x="5312" y="6258"/>
              <a:ext cx="2597" cy="236"/>
            </a:xfrm>
            <a:prstGeom prst="rightArrow">
              <a:avLst>
                <a:gd name="adj1" fmla="val 50000"/>
                <a:gd name="adj2" fmla="val 275106"/>
              </a:avLst>
            </a:prstGeom>
            <a:noFill/>
            <a:ln w="9525">
              <a:solidFill>
                <a:srgbClr val="000000"/>
              </a:solidFill>
              <a:miter lim="800000"/>
              <a:headEnd/>
              <a:tailEnd/>
            </a:ln>
          </p:spPr>
          <p:txBody>
            <a:bodyPr lIns="0" tIns="0" rIns="0" bIns="0" anchor="ctr"/>
            <a:lstStyle/>
            <a:p>
              <a:pPr eaLnBrk="1" hangingPunct="1"/>
              <a:endParaRPr lang="ro-RO" altLang="ro-RO"/>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Placeholder 2"/>
          <p:cNvSpPr>
            <a:spLocks noGrp="1"/>
          </p:cNvSpPr>
          <p:nvPr>
            <p:ph type="body" sz="quarter" idx="12"/>
          </p:nvPr>
        </p:nvSpPr>
        <p:spPr bwMode="auto">
          <a:xfrm>
            <a:off x="434975" y="1160463"/>
            <a:ext cx="9813925" cy="5907087"/>
          </a:xfrm>
          <a:noFill/>
          <a:ln>
            <a:miter lim="800000"/>
            <a:headEnd/>
            <a:tailEnd/>
          </a:ln>
        </p:spPr>
        <p:txBody>
          <a:bodyPr wrap="square" numCol="1" anchor="t" anchorCtr="0" compatLnSpc="1">
            <a:prstTxWarp prst="textNoShape">
              <a:avLst/>
            </a:prstTxWarp>
          </a:bodyPr>
          <a:lstStyle/>
          <a:p>
            <a:pPr eaLnBrk="1" hangingPunct="1">
              <a:buFont typeface="Arial" pitchFamily="34" charset="0"/>
              <a:buChar char="•"/>
            </a:pPr>
            <a:r>
              <a:rPr lang="ro-RO" altLang="ro-RO" sz="2400" dirty="0" smtClean="0">
                <a:cs typeface="Arial" pitchFamily="34" charset="0"/>
              </a:rPr>
              <a:t>How to use </a:t>
            </a:r>
            <a:r>
              <a:rPr lang="ro-RO" altLang="ro-RO" sz="2400" b="1" dirty="0" smtClean="0">
                <a:cs typeface="Arial" pitchFamily="34" charset="0"/>
              </a:rPr>
              <a:t>%include</a:t>
            </a:r>
            <a:endParaRPr lang="en-US" altLang="ro-RO" sz="2400" b="1" dirty="0" smtClean="0">
              <a:cs typeface="Arial" pitchFamily="34" charset="0"/>
            </a:endParaRPr>
          </a:p>
          <a:p>
            <a:pPr eaLnBrk="1" hangingPunct="1">
              <a:buFont typeface="+mj-lt"/>
              <a:buNone/>
            </a:pPr>
            <a:endParaRPr lang="en-US" altLang="ro-RO" sz="1800" b="1" dirty="0" smtClean="0">
              <a:latin typeface="Consolas" pitchFamily="49" charset="0"/>
              <a:cs typeface="Arial" pitchFamily="34" charset="0"/>
            </a:endParaRPr>
          </a:p>
          <a:p>
            <a:pPr marL="520700" lvl="1" indent="0" eaLnBrk="1" hangingPunct="1">
              <a:buFont typeface="Arial" pitchFamily="34" charset="0"/>
              <a:buNone/>
            </a:pPr>
            <a:r>
              <a:rPr lang="ro-RO" altLang="ro-RO" sz="1400" dirty="0" smtClean="0">
                <a:solidFill>
                  <a:srgbClr val="008000"/>
                </a:solidFill>
                <a:latin typeface="Consolas" pitchFamily="49" charset="0"/>
                <a:ea typeface="Times New Roman" pitchFamily="18" charset="0"/>
                <a:cs typeface="Consolas" pitchFamily="49" charset="0"/>
              </a:rPr>
              <a:t>; files constante.inc</a:t>
            </a:r>
          </a:p>
          <a:p>
            <a:pPr marL="520700" lvl="1" indent="0" eaLnBrk="1" hangingPunct="1">
              <a:buFont typeface="Arial" pitchFamily="34" charset="0"/>
              <a:buNone/>
            </a:pPr>
            <a:endParaRPr lang="ro-RO" altLang="ro-RO" sz="1400" dirty="0" smtClean="0">
              <a:solidFill>
                <a:srgbClr val="008000"/>
              </a:solidFill>
              <a:latin typeface="Consolas" pitchFamily="49" charset="0"/>
              <a:ea typeface="Times New Roman" pitchFamily="18" charset="0"/>
              <a:cs typeface="Consolas" pitchFamily="49" charset="0"/>
            </a:endParaRPr>
          </a:p>
          <a:p>
            <a:pPr marL="520700" lvl="1" indent="0" eaLnBrk="1" hangingPunct="1">
              <a:buFont typeface="Arial" pitchFamily="34" charset="0"/>
              <a:buNone/>
            </a:pPr>
            <a:r>
              <a:rPr lang="ro-RO" altLang="ro-RO" sz="1400" dirty="0" smtClean="0">
                <a:solidFill>
                  <a:srgbClr val="008000"/>
                </a:solidFill>
                <a:latin typeface="Consolas" pitchFamily="49" charset="0"/>
                <a:ea typeface="Times New Roman" pitchFamily="18" charset="0"/>
                <a:cs typeface="Consolas" pitchFamily="49" charset="0"/>
              </a:rPr>
              <a:t>; double inclusion</a:t>
            </a:r>
          </a:p>
          <a:p>
            <a:pPr marL="520700" lvl="1" indent="0" eaLnBrk="1" hangingPunct="1">
              <a:buFont typeface="Arial" pitchFamily="34" charset="0"/>
              <a:buNone/>
            </a:pPr>
            <a:r>
              <a:rPr lang="ro-RO" altLang="ro-RO" sz="1400" dirty="0" smtClean="0">
                <a:solidFill>
                  <a:srgbClr val="0000FF"/>
                </a:solidFill>
                <a:latin typeface="Consolas" pitchFamily="49" charset="0"/>
                <a:ea typeface="Times New Roman" pitchFamily="18" charset="0"/>
                <a:cs typeface="Consolas" pitchFamily="49" charset="0"/>
              </a:rPr>
              <a:t>%ifndef     </a:t>
            </a:r>
            <a:r>
              <a:rPr lang="ro-RO" altLang="ro-RO" sz="1400" dirty="0" smtClean="0">
                <a:solidFill>
                  <a:srgbClr val="A000A0"/>
                </a:solidFill>
                <a:latin typeface="Consolas" pitchFamily="49" charset="0"/>
                <a:cs typeface="Arial" pitchFamily="34" charset="0"/>
              </a:rPr>
              <a:t>_CONSTANTE_INC_ </a:t>
            </a:r>
            <a:r>
              <a:rPr lang="ro-RO" altLang="ro-RO" sz="1400" dirty="0" smtClean="0">
                <a:solidFill>
                  <a:srgbClr val="008000"/>
                </a:solidFill>
                <a:latin typeface="Consolas" pitchFamily="49" charset="0"/>
                <a:cs typeface="Times New Roman" pitchFamily="18" charset="0"/>
              </a:rPr>
              <a:t>; at first inclusion, _CONSTANTE_INC_ is not defined</a:t>
            </a:r>
          </a:p>
          <a:p>
            <a:pPr marL="520700" lvl="1" indent="0" eaLnBrk="1" hangingPunct="1">
              <a:buFont typeface="Arial" pitchFamily="34" charset="0"/>
              <a:buNone/>
            </a:pPr>
            <a:r>
              <a:rPr lang="ro-RO" altLang="ro-RO" sz="1400" dirty="0" smtClean="0">
                <a:solidFill>
                  <a:srgbClr val="0000FF"/>
                </a:solidFill>
                <a:latin typeface="Consolas" pitchFamily="49" charset="0"/>
                <a:cs typeface="Times New Roman" pitchFamily="18" charset="0"/>
              </a:rPr>
              <a:t>%define     </a:t>
            </a:r>
            <a:r>
              <a:rPr lang="ro-RO" altLang="ro-RO" sz="1400" dirty="0" smtClean="0">
                <a:solidFill>
                  <a:srgbClr val="A000A0"/>
                </a:solidFill>
                <a:latin typeface="Consolas" pitchFamily="49" charset="0"/>
                <a:cs typeface="Arial" pitchFamily="34" charset="0"/>
              </a:rPr>
              <a:t>_CONSTANTE_INC_ </a:t>
            </a:r>
            <a:r>
              <a:rPr lang="ro-RO" altLang="ro-RO" sz="1400" dirty="0" smtClean="0">
                <a:solidFill>
                  <a:srgbClr val="008000"/>
                </a:solidFill>
                <a:latin typeface="Consolas" pitchFamily="49" charset="0"/>
                <a:cs typeface="Times New Roman" pitchFamily="18" charset="0"/>
              </a:rPr>
              <a:t>; definim _CONSTANTE_INC_ -</a:t>
            </a:r>
            <a:r>
              <a:rPr lang="en-US" altLang="ro-RO" sz="1400" dirty="0" smtClean="0">
                <a:solidFill>
                  <a:srgbClr val="008000"/>
                </a:solidFill>
                <a:latin typeface="Consolas" pitchFamily="49" charset="0"/>
                <a:cs typeface="Times New Roman" pitchFamily="18" charset="0"/>
              </a:rPr>
              <a:t>&gt; </a:t>
            </a:r>
            <a:r>
              <a:rPr lang="ro-RO" altLang="ro-RO" sz="1400" dirty="0" smtClean="0">
                <a:solidFill>
                  <a:srgbClr val="008000"/>
                </a:solidFill>
                <a:latin typeface="Consolas" pitchFamily="49" charset="0"/>
                <a:cs typeface="Times New Roman" pitchFamily="18" charset="0"/>
              </a:rPr>
              <a:t>fake condition for next inclusions</a:t>
            </a:r>
          </a:p>
          <a:p>
            <a:pPr marL="520700" lvl="1" indent="0" eaLnBrk="1" hangingPunct="1">
              <a:buFont typeface="Arial" pitchFamily="34" charset="0"/>
              <a:buNone/>
            </a:pPr>
            <a:endParaRPr lang="ro-RO" altLang="ro-RO" sz="1400" dirty="0" smtClean="0">
              <a:solidFill>
                <a:srgbClr val="000000"/>
              </a:solidFill>
              <a:latin typeface="Consolas" pitchFamily="49" charset="0"/>
              <a:cs typeface="Times New Roman" pitchFamily="18" charset="0"/>
            </a:endParaRPr>
          </a:p>
          <a:p>
            <a:pPr marL="520700" lvl="1" indent="0" eaLnBrk="1" hangingPunct="1">
              <a:buFont typeface="Arial" pitchFamily="34" charset="0"/>
              <a:buNone/>
            </a:pPr>
            <a:endParaRPr lang="ro-RO" altLang="ro-RO" sz="1400" dirty="0" smtClean="0">
              <a:solidFill>
                <a:srgbClr val="000000"/>
              </a:solidFill>
              <a:latin typeface="Consolas" pitchFamily="49" charset="0"/>
              <a:cs typeface="Times New Roman" pitchFamily="18" charset="0"/>
            </a:endParaRPr>
          </a:p>
          <a:p>
            <a:pPr marL="520700" lvl="1" indent="0" eaLnBrk="1" hangingPunct="1">
              <a:buFont typeface="Arial" pitchFamily="34" charset="0"/>
              <a:buNone/>
            </a:pPr>
            <a:r>
              <a:rPr lang="ro-RO" altLang="ro-RO" sz="1400" dirty="0" smtClean="0">
                <a:solidFill>
                  <a:srgbClr val="008000"/>
                </a:solidFill>
                <a:latin typeface="Consolas" pitchFamily="49" charset="0"/>
                <a:cs typeface="Times New Roman" pitchFamily="18" charset="0"/>
              </a:rPr>
              <a:t>; it is recommanded that this type of files (included by other files) contain only declarations </a:t>
            </a:r>
          </a:p>
          <a:p>
            <a:pPr marL="520700" lvl="1" indent="0" eaLnBrk="1" hangingPunct="1">
              <a:buFont typeface="Arial" pitchFamily="34" charset="0"/>
              <a:buNone/>
            </a:pPr>
            <a:endParaRPr lang="ro-RO" altLang="ro-RO" sz="1400" dirty="0" smtClean="0">
              <a:solidFill>
                <a:srgbClr val="008000"/>
              </a:solidFill>
              <a:latin typeface="Consolas" pitchFamily="49" charset="0"/>
              <a:cs typeface="Times New Roman" pitchFamily="18" charset="0"/>
            </a:endParaRPr>
          </a:p>
          <a:p>
            <a:pPr marL="520700" lvl="1" indent="0" eaLnBrk="1" hangingPunct="1">
              <a:buFont typeface="Arial" pitchFamily="34" charset="0"/>
              <a:buNone/>
            </a:pPr>
            <a:r>
              <a:rPr lang="ro-RO" altLang="ro-RO" sz="1400" dirty="0" smtClean="0">
                <a:solidFill>
                  <a:srgbClr val="000080"/>
                </a:solidFill>
                <a:latin typeface="Consolas" pitchFamily="49" charset="0"/>
                <a:cs typeface="Times New Roman" pitchFamily="18" charset="0"/>
              </a:rPr>
              <a:t>MAX_BYTE    </a:t>
            </a:r>
            <a:r>
              <a:rPr lang="ro-RO" altLang="ro-RO" sz="1400" dirty="0" smtClean="0">
                <a:solidFill>
                  <a:srgbClr val="0000FF"/>
                </a:solidFill>
                <a:latin typeface="Consolas" pitchFamily="49" charset="0"/>
                <a:cs typeface="Times New Roman" pitchFamily="18" charset="0"/>
              </a:rPr>
              <a:t>equ</a:t>
            </a:r>
            <a:r>
              <a:rPr lang="ro-RO" altLang="ro-RO" sz="1400" dirty="0" smtClean="0">
                <a:solidFill>
                  <a:srgbClr val="000080"/>
                </a:solidFill>
                <a:latin typeface="Consolas" pitchFamily="49" charset="0"/>
                <a:cs typeface="Times New Roman" pitchFamily="18" charset="0"/>
              </a:rPr>
              <a:t> </a:t>
            </a:r>
            <a:r>
              <a:rPr lang="ro-RO" altLang="ro-RO" sz="1400" dirty="0" smtClean="0">
                <a:solidFill>
                  <a:srgbClr val="000000"/>
                </a:solidFill>
                <a:latin typeface="Consolas" pitchFamily="49" charset="0"/>
                <a:cs typeface="Times New Roman" pitchFamily="18" charset="0"/>
              </a:rPr>
              <a:t>0xFF</a:t>
            </a:r>
          </a:p>
          <a:p>
            <a:pPr marL="520700" lvl="1" indent="0" eaLnBrk="1" hangingPunct="1">
              <a:buFont typeface="Arial" pitchFamily="34" charset="0"/>
              <a:buNone/>
            </a:pPr>
            <a:r>
              <a:rPr lang="ro-RO" altLang="ro-RO" sz="1400" dirty="0" smtClean="0">
                <a:solidFill>
                  <a:srgbClr val="000080"/>
                </a:solidFill>
                <a:latin typeface="Consolas" pitchFamily="49" charset="0"/>
                <a:cs typeface="Times New Roman" pitchFamily="18" charset="0"/>
              </a:rPr>
              <a:t>MAX_WORD</a:t>
            </a:r>
            <a:r>
              <a:rPr lang="ro-RO" altLang="ro-RO" sz="1400" dirty="0" smtClean="0">
                <a:solidFill>
                  <a:srgbClr val="000000"/>
                </a:solidFill>
                <a:latin typeface="Consolas" pitchFamily="49" charset="0"/>
                <a:cs typeface="Times New Roman" pitchFamily="18" charset="0"/>
              </a:rPr>
              <a:t>    </a:t>
            </a:r>
            <a:r>
              <a:rPr lang="ro-RO" altLang="ro-RO" sz="1400" dirty="0" smtClean="0">
                <a:solidFill>
                  <a:srgbClr val="0000FF"/>
                </a:solidFill>
                <a:latin typeface="Consolas" pitchFamily="49" charset="0"/>
                <a:cs typeface="Times New Roman" pitchFamily="18" charset="0"/>
              </a:rPr>
              <a:t>equ</a:t>
            </a:r>
            <a:r>
              <a:rPr lang="ro-RO" altLang="ro-RO" sz="1400" dirty="0" smtClean="0">
                <a:solidFill>
                  <a:srgbClr val="000000"/>
                </a:solidFill>
                <a:latin typeface="Consolas" pitchFamily="49" charset="0"/>
                <a:cs typeface="Times New Roman" pitchFamily="18" charset="0"/>
              </a:rPr>
              <a:t> 0xFFFF</a:t>
            </a:r>
          </a:p>
          <a:p>
            <a:pPr marL="520700" lvl="1" indent="0" eaLnBrk="1" hangingPunct="1">
              <a:buFont typeface="Arial" pitchFamily="34" charset="0"/>
              <a:buNone/>
            </a:pPr>
            <a:r>
              <a:rPr lang="ro-RO" altLang="ro-RO" sz="1400" dirty="0" smtClean="0">
                <a:solidFill>
                  <a:srgbClr val="000080"/>
                </a:solidFill>
                <a:latin typeface="Consolas" pitchFamily="49" charset="0"/>
                <a:cs typeface="Times New Roman" pitchFamily="18" charset="0"/>
              </a:rPr>
              <a:t>MAX_DWORD</a:t>
            </a:r>
            <a:r>
              <a:rPr lang="ro-RO" altLang="ro-RO" sz="1400" dirty="0" smtClean="0">
                <a:solidFill>
                  <a:srgbClr val="000000"/>
                </a:solidFill>
                <a:latin typeface="Consolas" pitchFamily="49" charset="0"/>
                <a:cs typeface="Times New Roman" pitchFamily="18" charset="0"/>
              </a:rPr>
              <a:t>   </a:t>
            </a:r>
            <a:r>
              <a:rPr lang="ro-RO" altLang="ro-RO" sz="1400" dirty="0" smtClean="0">
                <a:solidFill>
                  <a:srgbClr val="0000FF"/>
                </a:solidFill>
                <a:latin typeface="Consolas" pitchFamily="49" charset="0"/>
                <a:cs typeface="Times New Roman" pitchFamily="18" charset="0"/>
              </a:rPr>
              <a:t>equ</a:t>
            </a:r>
            <a:r>
              <a:rPr lang="ro-RO" altLang="ro-RO" sz="1400" dirty="0" smtClean="0">
                <a:solidFill>
                  <a:srgbClr val="000000"/>
                </a:solidFill>
                <a:latin typeface="Consolas" pitchFamily="49" charset="0"/>
                <a:cs typeface="Times New Roman" pitchFamily="18" charset="0"/>
              </a:rPr>
              <a:t> 0xFFFFFFFF</a:t>
            </a:r>
          </a:p>
          <a:p>
            <a:pPr marL="520700" lvl="1" indent="0" eaLnBrk="1" hangingPunct="1">
              <a:buFont typeface="Arial" pitchFamily="34" charset="0"/>
              <a:buNone/>
            </a:pPr>
            <a:r>
              <a:rPr lang="ro-RO" altLang="ro-RO" sz="1400" dirty="0" smtClean="0">
                <a:solidFill>
                  <a:srgbClr val="000080"/>
                </a:solidFill>
                <a:latin typeface="Consolas" pitchFamily="49" charset="0"/>
                <a:cs typeface="Times New Roman" pitchFamily="18" charset="0"/>
              </a:rPr>
              <a:t>MAX_QWORD   </a:t>
            </a:r>
            <a:r>
              <a:rPr lang="ro-RO" altLang="ro-RO" sz="1400" dirty="0" smtClean="0">
                <a:solidFill>
                  <a:srgbClr val="0000FF"/>
                </a:solidFill>
                <a:latin typeface="Consolas" pitchFamily="49" charset="0"/>
                <a:cs typeface="Times New Roman" pitchFamily="18" charset="0"/>
              </a:rPr>
              <a:t>equ</a:t>
            </a:r>
            <a:r>
              <a:rPr lang="ro-RO" altLang="ro-RO" sz="1400" dirty="0" smtClean="0">
                <a:solidFill>
                  <a:srgbClr val="000080"/>
                </a:solidFill>
                <a:latin typeface="Consolas" pitchFamily="49" charset="0"/>
                <a:cs typeface="Times New Roman" pitchFamily="18" charset="0"/>
              </a:rPr>
              <a:t> </a:t>
            </a:r>
            <a:r>
              <a:rPr lang="ro-RO" altLang="ro-RO" sz="1400" dirty="0" smtClean="0">
                <a:solidFill>
                  <a:srgbClr val="000000"/>
                </a:solidFill>
                <a:latin typeface="Consolas" pitchFamily="49" charset="0"/>
                <a:cs typeface="Times New Roman" pitchFamily="18" charset="0"/>
              </a:rPr>
              <a:t>0xFFFFFFFFFFFFFFFF</a:t>
            </a:r>
          </a:p>
          <a:p>
            <a:pPr marL="520700" lvl="1" indent="0" eaLnBrk="1" hangingPunct="1">
              <a:buFont typeface="Arial" pitchFamily="34" charset="0"/>
              <a:buNone/>
            </a:pPr>
            <a:endParaRPr lang="ro-RO" altLang="ro-RO" sz="1400" dirty="0" smtClean="0">
              <a:solidFill>
                <a:srgbClr val="000000"/>
              </a:solidFill>
              <a:latin typeface="Consolas" pitchFamily="49" charset="0"/>
              <a:cs typeface="Times New Roman" pitchFamily="18" charset="0"/>
            </a:endParaRPr>
          </a:p>
          <a:p>
            <a:pPr marL="520700" lvl="1" indent="0" eaLnBrk="1" hangingPunct="1">
              <a:buFont typeface="Arial" pitchFamily="34" charset="0"/>
              <a:buNone/>
            </a:pPr>
            <a:r>
              <a:rPr lang="ro-RO" altLang="ro-RO" sz="1400" dirty="0" smtClean="0">
                <a:solidFill>
                  <a:srgbClr val="0000FF"/>
                </a:solidFill>
                <a:latin typeface="Consolas" pitchFamily="49" charset="0"/>
                <a:cs typeface="Times New Roman" pitchFamily="18" charset="0"/>
              </a:rPr>
              <a:t>%endif </a:t>
            </a:r>
            <a:r>
              <a:rPr lang="ro-RO" altLang="ro-RO" sz="1400" dirty="0" smtClean="0">
                <a:solidFill>
                  <a:srgbClr val="008000"/>
                </a:solidFill>
                <a:latin typeface="Consolas" pitchFamily="49" charset="0"/>
                <a:cs typeface="Times New Roman" pitchFamily="18" charset="0"/>
              </a:rPr>
              <a:t>; _CONSTANTE_INC_</a:t>
            </a:r>
          </a:p>
          <a:p>
            <a:pPr marL="1041400" lvl="2" indent="0" eaLnBrk="1" hangingPunct="1">
              <a:buFont typeface="Lucida Grande"/>
              <a:buNone/>
            </a:pPr>
            <a:endParaRPr lang="ro-RO" altLang="ro-RO" sz="1400" dirty="0" smtClean="0">
              <a:cs typeface="Arial" pitchFamily="34" charset="0"/>
            </a:endParaRPr>
          </a:p>
          <a:p>
            <a:pPr marL="1041400" lvl="2" indent="0" eaLnBrk="1" hangingPunct="1">
              <a:buFont typeface="Arial" pitchFamily="34" charset="0"/>
              <a:buChar char="•"/>
            </a:pPr>
            <a:endParaRPr lang="en-US" altLang="ro-RO" sz="2000" dirty="0" smtClean="0">
              <a:cs typeface="Arial" pitchFamily="34" charset="0"/>
            </a:endParaRPr>
          </a:p>
        </p:txBody>
      </p:sp>
      <p:sp>
        <p:nvSpPr>
          <p:cNvPr id="12291"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ro-RO" altLang="ro-RO" sz="3600" dirty="0" smtClean="0">
                <a:cs typeface="Arial" pitchFamily="34" charset="0"/>
              </a:rPr>
              <a:t>Tools and techniques</a:t>
            </a:r>
            <a:endParaRPr lang="en-US" altLang="ro-RO" sz="3600" dirty="0" smtClean="0">
              <a:cs typeface="Arial" pitchFamily="34" charset="0"/>
            </a:endParaRPr>
          </a:p>
        </p:txBody>
      </p:sp>
      <p:sp>
        <p:nvSpPr>
          <p:cNvPr id="12292"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ro-RO" altLang="ro-RO"/>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Placeholder 2"/>
          <p:cNvSpPr>
            <a:spLocks noGrp="1"/>
          </p:cNvSpPr>
          <p:nvPr>
            <p:ph type="body" sz="quarter" idx="12"/>
          </p:nvPr>
        </p:nvSpPr>
        <p:spPr bwMode="auto">
          <a:xfrm>
            <a:off x="434975" y="1481138"/>
            <a:ext cx="9898063" cy="5037137"/>
          </a:xfrm>
          <a:noFill/>
          <a:ln>
            <a:miter lim="800000"/>
            <a:headEnd/>
            <a:tailEnd/>
          </a:ln>
        </p:spPr>
        <p:txBody>
          <a:bodyPr wrap="square" numCol="1" anchor="t" anchorCtr="0" compatLnSpc="1">
            <a:prstTxWarp prst="textNoShape">
              <a:avLst/>
            </a:prstTxWarp>
          </a:bodyPr>
          <a:lstStyle/>
          <a:p>
            <a:pPr eaLnBrk="1" hangingPunct="1">
              <a:buFont typeface="Arial" pitchFamily="34" charset="0"/>
              <a:buChar char="•"/>
            </a:pPr>
            <a:r>
              <a:rPr lang="ro-RO" altLang="en-US" sz="2400" b="1" dirty="0" smtClean="0">
                <a:cs typeface="Arial" pitchFamily="34" charset="0"/>
              </a:rPr>
              <a:t>%include</a:t>
            </a:r>
            <a:r>
              <a:rPr lang="en-US" altLang="en-US" sz="2400" b="1" dirty="0" smtClean="0">
                <a:cs typeface="Arial" pitchFamily="34" charset="0"/>
              </a:rPr>
              <a:t> </a:t>
            </a:r>
            <a:r>
              <a:rPr lang="en-US" altLang="en-US" sz="2400" dirty="0" smtClean="0">
                <a:cs typeface="Arial" pitchFamily="34" charset="0"/>
              </a:rPr>
              <a:t>usage example</a:t>
            </a:r>
            <a:endParaRPr lang="en-US" altLang="en-US" sz="2400" b="1" dirty="0" smtClean="0">
              <a:cs typeface="Arial" pitchFamily="34" charset="0"/>
            </a:endParaRPr>
          </a:p>
          <a:p>
            <a:pPr eaLnBrk="1" hangingPunct="1">
              <a:buFont typeface="+mj-lt"/>
              <a:buNone/>
            </a:pPr>
            <a:endParaRPr lang="en-US" altLang="en-US" sz="1800" b="1" dirty="0" smtClean="0">
              <a:latin typeface="Consolas" pitchFamily="49" charset="0"/>
              <a:cs typeface="Arial" pitchFamily="34" charset="0"/>
            </a:endParaRPr>
          </a:p>
          <a:p>
            <a:pPr marL="520700" lvl="1" indent="0" eaLnBrk="1" hangingPunct="1">
              <a:buFont typeface="Arial" pitchFamily="34" charset="0"/>
              <a:buNone/>
            </a:pPr>
            <a:r>
              <a:rPr lang="ro-RO" altLang="en-US" sz="1400" dirty="0" smtClean="0">
                <a:solidFill>
                  <a:srgbClr val="008000"/>
                </a:solidFill>
                <a:latin typeface="Consolas" pitchFamily="49" charset="0"/>
                <a:ea typeface="Times New Roman" pitchFamily="18" charset="0"/>
                <a:cs typeface="Consolas" pitchFamily="49" charset="0"/>
              </a:rPr>
              <a:t>; </a:t>
            </a:r>
            <a:r>
              <a:rPr lang="en-US" altLang="en-US" sz="1400" dirty="0" smtClean="0">
                <a:solidFill>
                  <a:srgbClr val="008000"/>
                </a:solidFill>
                <a:latin typeface="Consolas" pitchFamily="49" charset="0"/>
                <a:ea typeface="Times New Roman" pitchFamily="18" charset="0"/>
                <a:cs typeface="Consolas" pitchFamily="49" charset="0"/>
              </a:rPr>
              <a:t>file</a:t>
            </a:r>
            <a:r>
              <a:rPr lang="ro-RO" altLang="en-US" sz="1400" dirty="0" smtClean="0">
                <a:solidFill>
                  <a:srgbClr val="008000"/>
                </a:solidFill>
                <a:latin typeface="Consolas" pitchFamily="49" charset="0"/>
                <a:ea typeface="Times New Roman" pitchFamily="18" charset="0"/>
                <a:cs typeface="Consolas" pitchFamily="49" charset="0"/>
              </a:rPr>
              <a:t> constant</a:t>
            </a:r>
            <a:r>
              <a:rPr lang="en-US" altLang="en-US" sz="1400" dirty="0" smtClean="0">
                <a:solidFill>
                  <a:srgbClr val="008000"/>
                </a:solidFill>
                <a:latin typeface="Consolas" pitchFamily="49" charset="0"/>
                <a:ea typeface="Times New Roman" pitchFamily="18" charset="0"/>
                <a:cs typeface="Consolas" pitchFamily="49" charset="0"/>
              </a:rPr>
              <a:t>s</a:t>
            </a:r>
            <a:r>
              <a:rPr lang="ro-RO" altLang="en-US" sz="1400" dirty="0" smtClean="0">
                <a:solidFill>
                  <a:srgbClr val="008000"/>
                </a:solidFill>
                <a:latin typeface="Consolas" pitchFamily="49" charset="0"/>
                <a:ea typeface="Times New Roman" pitchFamily="18" charset="0"/>
                <a:cs typeface="Consolas" pitchFamily="49" charset="0"/>
              </a:rPr>
              <a:t>.inc</a:t>
            </a:r>
          </a:p>
          <a:p>
            <a:pPr marL="520700" lvl="1" indent="0" eaLnBrk="1" hangingPunct="1">
              <a:buFont typeface="Arial" pitchFamily="34" charset="0"/>
              <a:buNone/>
            </a:pPr>
            <a:endParaRPr lang="ro-RO" altLang="en-US" sz="1400" dirty="0" smtClean="0">
              <a:solidFill>
                <a:srgbClr val="008000"/>
              </a:solidFill>
              <a:latin typeface="Consolas" pitchFamily="49" charset="0"/>
              <a:ea typeface="Times New Roman" pitchFamily="18" charset="0"/>
              <a:cs typeface="Consolas" pitchFamily="49" charset="0"/>
            </a:endParaRPr>
          </a:p>
          <a:p>
            <a:pPr marL="520700" lvl="1" indent="0" eaLnBrk="1" hangingPunct="1">
              <a:buFont typeface="Arial" pitchFamily="34" charset="0"/>
              <a:buNone/>
            </a:pPr>
            <a:r>
              <a:rPr lang="ro-RO" altLang="en-US" sz="1400" dirty="0" smtClean="0">
                <a:solidFill>
                  <a:srgbClr val="008000"/>
                </a:solidFill>
                <a:latin typeface="Consolas" pitchFamily="49" charset="0"/>
                <a:ea typeface="Times New Roman" pitchFamily="18" charset="0"/>
                <a:cs typeface="Consolas" pitchFamily="49" charset="0"/>
              </a:rPr>
              <a:t>; </a:t>
            </a:r>
            <a:r>
              <a:rPr lang="en-US" altLang="en-US" sz="1400" dirty="0" smtClean="0">
                <a:solidFill>
                  <a:srgbClr val="008000"/>
                </a:solidFill>
                <a:latin typeface="Consolas" pitchFamily="49" charset="0"/>
                <a:ea typeface="Times New Roman" pitchFamily="18" charset="0"/>
                <a:cs typeface="Consolas" pitchFamily="49" charset="0"/>
              </a:rPr>
              <a:t>protect against double inclusion</a:t>
            </a:r>
            <a:endParaRPr lang="ro-RO" altLang="en-US" sz="1400" dirty="0" smtClean="0">
              <a:solidFill>
                <a:srgbClr val="008000"/>
              </a:solidFill>
              <a:latin typeface="Consolas" pitchFamily="49" charset="0"/>
              <a:ea typeface="Times New Roman" pitchFamily="18" charset="0"/>
              <a:cs typeface="Consolas" pitchFamily="49" charset="0"/>
            </a:endParaRPr>
          </a:p>
          <a:p>
            <a:pPr marL="520700" lvl="1" indent="0" eaLnBrk="1" hangingPunct="1">
              <a:buFont typeface="Arial" pitchFamily="34" charset="0"/>
              <a:buNone/>
            </a:pPr>
            <a:r>
              <a:rPr lang="ro-RO" altLang="en-US" sz="1400" dirty="0" smtClean="0">
                <a:solidFill>
                  <a:srgbClr val="0000FF"/>
                </a:solidFill>
                <a:latin typeface="Consolas" pitchFamily="49" charset="0"/>
                <a:ea typeface="Times New Roman" pitchFamily="18" charset="0"/>
                <a:cs typeface="Consolas" pitchFamily="49" charset="0"/>
              </a:rPr>
              <a:t>%ifndef     </a:t>
            </a:r>
            <a:r>
              <a:rPr lang="ro-RO" altLang="en-US" sz="1400" dirty="0" smtClean="0">
                <a:solidFill>
                  <a:srgbClr val="A000A0"/>
                </a:solidFill>
                <a:latin typeface="Consolas" pitchFamily="49" charset="0"/>
                <a:cs typeface="Arial" pitchFamily="34" charset="0"/>
              </a:rPr>
              <a:t>_CONSTANT</a:t>
            </a:r>
            <a:r>
              <a:rPr lang="en-US" altLang="en-US" sz="1400" dirty="0" smtClean="0">
                <a:solidFill>
                  <a:srgbClr val="A000A0"/>
                </a:solidFill>
                <a:latin typeface="Consolas" pitchFamily="49" charset="0"/>
                <a:cs typeface="Arial" pitchFamily="34" charset="0"/>
              </a:rPr>
              <a:t>S</a:t>
            </a:r>
            <a:r>
              <a:rPr lang="ro-RO" altLang="en-US" sz="1400" dirty="0" smtClean="0">
                <a:solidFill>
                  <a:srgbClr val="A000A0"/>
                </a:solidFill>
                <a:latin typeface="Consolas" pitchFamily="49" charset="0"/>
                <a:cs typeface="Arial" pitchFamily="34" charset="0"/>
              </a:rPr>
              <a:t>_INC_ </a:t>
            </a:r>
            <a:r>
              <a:rPr lang="ro-RO" altLang="en-US" sz="1400" dirty="0" smtClean="0">
                <a:solidFill>
                  <a:srgbClr val="008000"/>
                </a:solidFill>
                <a:latin typeface="Consolas" pitchFamily="49" charset="0"/>
                <a:cs typeface="Times New Roman" pitchFamily="18" charset="0"/>
              </a:rPr>
              <a:t>; </a:t>
            </a:r>
            <a:r>
              <a:rPr lang="en-US" altLang="en-US" sz="1400" dirty="0" smtClean="0">
                <a:solidFill>
                  <a:srgbClr val="008000"/>
                </a:solidFill>
                <a:latin typeface="Consolas" pitchFamily="49" charset="0"/>
                <a:cs typeface="Times New Roman" pitchFamily="18" charset="0"/>
              </a:rPr>
              <a:t>at the first inclusion</a:t>
            </a:r>
            <a:r>
              <a:rPr lang="ro-RO" altLang="en-US" sz="1400" dirty="0" smtClean="0">
                <a:solidFill>
                  <a:srgbClr val="008000"/>
                </a:solidFill>
                <a:latin typeface="Consolas" pitchFamily="49" charset="0"/>
                <a:cs typeface="Times New Roman" pitchFamily="18" charset="0"/>
              </a:rPr>
              <a:t>, _CONSTANTE_INC_ </a:t>
            </a:r>
            <a:r>
              <a:rPr lang="en-US" altLang="en-US" sz="1400" dirty="0" smtClean="0">
                <a:solidFill>
                  <a:srgbClr val="008000"/>
                </a:solidFill>
                <a:latin typeface="Consolas" pitchFamily="49" charset="0"/>
                <a:cs typeface="Times New Roman" pitchFamily="18" charset="0"/>
              </a:rPr>
              <a:t>is not defined</a:t>
            </a:r>
            <a:endParaRPr lang="ro-RO" altLang="en-US" sz="1400" dirty="0" smtClean="0">
              <a:solidFill>
                <a:srgbClr val="008000"/>
              </a:solidFill>
              <a:latin typeface="Consolas" pitchFamily="49" charset="0"/>
              <a:cs typeface="Times New Roman" pitchFamily="18" charset="0"/>
            </a:endParaRPr>
          </a:p>
          <a:p>
            <a:pPr marL="520700" lvl="1" indent="0" eaLnBrk="1" hangingPunct="1">
              <a:buFont typeface="Arial" pitchFamily="34" charset="0"/>
              <a:buNone/>
            </a:pPr>
            <a:r>
              <a:rPr lang="ro-RO" altLang="en-US" sz="1400" dirty="0" smtClean="0">
                <a:solidFill>
                  <a:srgbClr val="0000FF"/>
                </a:solidFill>
                <a:latin typeface="Consolas" pitchFamily="49" charset="0"/>
                <a:cs typeface="Times New Roman" pitchFamily="18" charset="0"/>
              </a:rPr>
              <a:t>%define     </a:t>
            </a:r>
            <a:r>
              <a:rPr lang="ro-RO" altLang="en-US" sz="1400" dirty="0" smtClean="0">
                <a:solidFill>
                  <a:srgbClr val="A000A0"/>
                </a:solidFill>
                <a:latin typeface="Consolas" pitchFamily="49" charset="0"/>
                <a:cs typeface="Arial" pitchFamily="34" charset="0"/>
              </a:rPr>
              <a:t>_CONSTANT</a:t>
            </a:r>
            <a:r>
              <a:rPr lang="en-US" altLang="en-US" sz="1400" dirty="0" smtClean="0">
                <a:solidFill>
                  <a:srgbClr val="A000A0"/>
                </a:solidFill>
                <a:latin typeface="Consolas" pitchFamily="49" charset="0"/>
                <a:cs typeface="Arial" pitchFamily="34" charset="0"/>
              </a:rPr>
              <a:t>S</a:t>
            </a:r>
            <a:r>
              <a:rPr lang="ro-RO" altLang="en-US" sz="1400" dirty="0" smtClean="0">
                <a:solidFill>
                  <a:srgbClr val="A000A0"/>
                </a:solidFill>
                <a:latin typeface="Consolas" pitchFamily="49" charset="0"/>
                <a:cs typeface="Arial" pitchFamily="34" charset="0"/>
              </a:rPr>
              <a:t>_INC_ </a:t>
            </a:r>
            <a:r>
              <a:rPr lang="ro-RO" altLang="en-US" sz="1400" dirty="0" smtClean="0">
                <a:solidFill>
                  <a:srgbClr val="008000"/>
                </a:solidFill>
                <a:latin typeface="Consolas" pitchFamily="49" charset="0"/>
                <a:cs typeface="Times New Roman" pitchFamily="18" charset="0"/>
              </a:rPr>
              <a:t>; </a:t>
            </a:r>
            <a:r>
              <a:rPr lang="en-US" altLang="en-US" sz="1400" dirty="0" smtClean="0">
                <a:solidFill>
                  <a:srgbClr val="008000"/>
                </a:solidFill>
                <a:latin typeface="Consolas" pitchFamily="49" charset="0"/>
                <a:cs typeface="Times New Roman" pitchFamily="18" charset="0"/>
              </a:rPr>
              <a:t>we define</a:t>
            </a:r>
            <a:r>
              <a:rPr lang="ro-RO" altLang="en-US" sz="1400" dirty="0" smtClean="0">
                <a:solidFill>
                  <a:srgbClr val="008000"/>
                </a:solidFill>
                <a:latin typeface="Consolas" pitchFamily="49" charset="0"/>
                <a:cs typeface="Times New Roman" pitchFamily="18" charset="0"/>
              </a:rPr>
              <a:t> _CONSTANTE_INC_ -</a:t>
            </a:r>
            <a:r>
              <a:rPr lang="en-US" altLang="en-US" sz="1400" dirty="0" smtClean="0">
                <a:solidFill>
                  <a:srgbClr val="008000"/>
                </a:solidFill>
                <a:latin typeface="Consolas" pitchFamily="49" charset="0"/>
                <a:cs typeface="Times New Roman" pitchFamily="18" charset="0"/>
              </a:rPr>
              <a:t>&gt; the condition will be false for future inclusions</a:t>
            </a:r>
            <a:endParaRPr lang="ro-RO" altLang="en-US" sz="1400" dirty="0" smtClean="0">
              <a:solidFill>
                <a:srgbClr val="008000"/>
              </a:solidFill>
              <a:latin typeface="Consolas" pitchFamily="49" charset="0"/>
              <a:cs typeface="Times New Roman" pitchFamily="18" charset="0"/>
            </a:endParaRPr>
          </a:p>
          <a:p>
            <a:pPr marL="520700" lvl="1" indent="0" eaLnBrk="1" hangingPunct="1">
              <a:buFont typeface="Arial" pitchFamily="34" charset="0"/>
              <a:buNone/>
            </a:pPr>
            <a:endParaRPr lang="ro-RO" altLang="en-US" sz="1400" dirty="0" smtClean="0">
              <a:solidFill>
                <a:srgbClr val="000000"/>
              </a:solidFill>
              <a:latin typeface="Consolas" pitchFamily="49" charset="0"/>
              <a:cs typeface="Times New Roman" pitchFamily="18" charset="0"/>
            </a:endParaRPr>
          </a:p>
          <a:p>
            <a:pPr marL="520700" lvl="1" indent="0" eaLnBrk="1" hangingPunct="1">
              <a:buFont typeface="Arial" pitchFamily="34" charset="0"/>
              <a:buNone/>
            </a:pPr>
            <a:endParaRPr lang="ro-RO" altLang="en-US" sz="1400" dirty="0" smtClean="0">
              <a:solidFill>
                <a:srgbClr val="000000"/>
              </a:solidFill>
              <a:latin typeface="Consolas" pitchFamily="49" charset="0"/>
              <a:cs typeface="Times New Roman" pitchFamily="18" charset="0"/>
            </a:endParaRPr>
          </a:p>
          <a:p>
            <a:pPr marL="520700" lvl="1" indent="0" eaLnBrk="1" hangingPunct="1">
              <a:buFont typeface="Arial" pitchFamily="34" charset="0"/>
              <a:buNone/>
            </a:pPr>
            <a:r>
              <a:rPr lang="ro-RO" altLang="en-US" sz="1400" dirty="0" smtClean="0">
                <a:solidFill>
                  <a:srgbClr val="008000"/>
                </a:solidFill>
                <a:latin typeface="Consolas" pitchFamily="49" charset="0"/>
                <a:cs typeface="Times New Roman" pitchFamily="18" charset="0"/>
              </a:rPr>
              <a:t>; </a:t>
            </a:r>
            <a:r>
              <a:rPr lang="en-US" altLang="en-US" sz="1400" dirty="0" smtClean="0">
                <a:solidFill>
                  <a:srgbClr val="008000"/>
                </a:solidFill>
                <a:latin typeface="Consolas" pitchFamily="49" charset="0"/>
                <a:cs typeface="Times New Roman" pitchFamily="18" charset="0"/>
              </a:rPr>
              <a:t>it is recommended that files included by other files should (only) consist of declarations! </a:t>
            </a:r>
          </a:p>
          <a:p>
            <a:pPr marL="520700" lvl="1" indent="0" eaLnBrk="1" hangingPunct="1">
              <a:buFont typeface="Arial" pitchFamily="34" charset="0"/>
              <a:buNone/>
            </a:pPr>
            <a:r>
              <a:rPr lang="ro-RO" altLang="en-US" sz="1400" dirty="0" smtClean="0">
                <a:solidFill>
                  <a:srgbClr val="000080"/>
                </a:solidFill>
                <a:latin typeface="Consolas" pitchFamily="49" charset="0"/>
                <a:cs typeface="Times New Roman" pitchFamily="18" charset="0"/>
              </a:rPr>
              <a:t>MAX_BYTE    </a:t>
            </a:r>
            <a:r>
              <a:rPr lang="ro-RO" altLang="en-US" sz="1400" dirty="0" smtClean="0">
                <a:solidFill>
                  <a:srgbClr val="0000FF"/>
                </a:solidFill>
                <a:latin typeface="Consolas" pitchFamily="49" charset="0"/>
                <a:cs typeface="Times New Roman" pitchFamily="18" charset="0"/>
              </a:rPr>
              <a:t>equ</a:t>
            </a:r>
            <a:r>
              <a:rPr lang="ro-RO" altLang="en-US" sz="1400" dirty="0" smtClean="0">
                <a:solidFill>
                  <a:srgbClr val="000080"/>
                </a:solidFill>
                <a:latin typeface="Consolas" pitchFamily="49" charset="0"/>
                <a:cs typeface="Times New Roman" pitchFamily="18" charset="0"/>
              </a:rPr>
              <a:t> </a:t>
            </a:r>
            <a:r>
              <a:rPr lang="ro-RO" altLang="en-US" sz="1400" dirty="0" smtClean="0">
                <a:solidFill>
                  <a:srgbClr val="000000"/>
                </a:solidFill>
                <a:latin typeface="Consolas" pitchFamily="49" charset="0"/>
                <a:cs typeface="Times New Roman" pitchFamily="18" charset="0"/>
              </a:rPr>
              <a:t>0xFF</a:t>
            </a:r>
          </a:p>
          <a:p>
            <a:pPr marL="520700" lvl="1" indent="0" eaLnBrk="1" hangingPunct="1">
              <a:buFont typeface="Arial" pitchFamily="34" charset="0"/>
              <a:buNone/>
            </a:pPr>
            <a:r>
              <a:rPr lang="ro-RO" altLang="en-US" sz="1400" dirty="0" smtClean="0">
                <a:solidFill>
                  <a:srgbClr val="000080"/>
                </a:solidFill>
                <a:latin typeface="Consolas" pitchFamily="49" charset="0"/>
                <a:cs typeface="Times New Roman" pitchFamily="18" charset="0"/>
              </a:rPr>
              <a:t>MAX_WORD</a:t>
            </a:r>
            <a:r>
              <a:rPr lang="ro-RO" altLang="en-US" sz="1400" dirty="0" smtClean="0">
                <a:solidFill>
                  <a:srgbClr val="000000"/>
                </a:solidFill>
                <a:latin typeface="Consolas" pitchFamily="49" charset="0"/>
                <a:cs typeface="Times New Roman" pitchFamily="18" charset="0"/>
              </a:rPr>
              <a:t>    </a:t>
            </a:r>
            <a:r>
              <a:rPr lang="ro-RO" altLang="en-US" sz="1400" dirty="0" smtClean="0">
                <a:solidFill>
                  <a:srgbClr val="0000FF"/>
                </a:solidFill>
                <a:latin typeface="Consolas" pitchFamily="49" charset="0"/>
                <a:cs typeface="Times New Roman" pitchFamily="18" charset="0"/>
              </a:rPr>
              <a:t>equ</a:t>
            </a:r>
            <a:r>
              <a:rPr lang="ro-RO" altLang="en-US" sz="1400" dirty="0" smtClean="0">
                <a:solidFill>
                  <a:srgbClr val="000000"/>
                </a:solidFill>
                <a:latin typeface="Consolas" pitchFamily="49" charset="0"/>
                <a:cs typeface="Times New Roman" pitchFamily="18" charset="0"/>
              </a:rPr>
              <a:t> 0xFFFF</a:t>
            </a:r>
          </a:p>
          <a:p>
            <a:pPr marL="520700" lvl="1" indent="0" eaLnBrk="1" hangingPunct="1">
              <a:buFont typeface="Arial" pitchFamily="34" charset="0"/>
              <a:buNone/>
            </a:pPr>
            <a:r>
              <a:rPr lang="ro-RO" altLang="en-US" sz="1400" dirty="0" smtClean="0">
                <a:solidFill>
                  <a:srgbClr val="000080"/>
                </a:solidFill>
                <a:latin typeface="Consolas" pitchFamily="49" charset="0"/>
                <a:cs typeface="Times New Roman" pitchFamily="18" charset="0"/>
              </a:rPr>
              <a:t>MAX_DWORD</a:t>
            </a:r>
            <a:r>
              <a:rPr lang="ro-RO" altLang="en-US" sz="1400" dirty="0" smtClean="0">
                <a:solidFill>
                  <a:srgbClr val="000000"/>
                </a:solidFill>
                <a:latin typeface="Consolas" pitchFamily="49" charset="0"/>
                <a:cs typeface="Times New Roman" pitchFamily="18" charset="0"/>
              </a:rPr>
              <a:t>   </a:t>
            </a:r>
            <a:r>
              <a:rPr lang="ro-RO" altLang="en-US" sz="1400" dirty="0" smtClean="0">
                <a:solidFill>
                  <a:srgbClr val="0000FF"/>
                </a:solidFill>
                <a:latin typeface="Consolas" pitchFamily="49" charset="0"/>
                <a:cs typeface="Times New Roman" pitchFamily="18" charset="0"/>
              </a:rPr>
              <a:t>equ</a:t>
            </a:r>
            <a:r>
              <a:rPr lang="ro-RO" altLang="en-US" sz="1400" dirty="0" smtClean="0">
                <a:solidFill>
                  <a:srgbClr val="000000"/>
                </a:solidFill>
                <a:latin typeface="Consolas" pitchFamily="49" charset="0"/>
                <a:cs typeface="Times New Roman" pitchFamily="18" charset="0"/>
              </a:rPr>
              <a:t> 0xFFFFFFFF</a:t>
            </a:r>
          </a:p>
          <a:p>
            <a:pPr marL="520700" lvl="1" indent="0" eaLnBrk="1" hangingPunct="1">
              <a:buFont typeface="Arial" pitchFamily="34" charset="0"/>
              <a:buNone/>
            </a:pPr>
            <a:r>
              <a:rPr lang="ro-RO" altLang="en-US" sz="1400" dirty="0" smtClean="0">
                <a:solidFill>
                  <a:srgbClr val="000080"/>
                </a:solidFill>
                <a:latin typeface="Consolas" pitchFamily="49" charset="0"/>
                <a:cs typeface="Times New Roman" pitchFamily="18" charset="0"/>
              </a:rPr>
              <a:t>MAX_QWORD   </a:t>
            </a:r>
            <a:r>
              <a:rPr lang="ro-RO" altLang="en-US" sz="1400" dirty="0" smtClean="0">
                <a:solidFill>
                  <a:srgbClr val="0000FF"/>
                </a:solidFill>
                <a:latin typeface="Consolas" pitchFamily="49" charset="0"/>
                <a:cs typeface="Times New Roman" pitchFamily="18" charset="0"/>
              </a:rPr>
              <a:t>equ</a:t>
            </a:r>
            <a:r>
              <a:rPr lang="ro-RO" altLang="en-US" sz="1400" dirty="0" smtClean="0">
                <a:solidFill>
                  <a:srgbClr val="000080"/>
                </a:solidFill>
                <a:latin typeface="Consolas" pitchFamily="49" charset="0"/>
                <a:cs typeface="Times New Roman" pitchFamily="18" charset="0"/>
              </a:rPr>
              <a:t> </a:t>
            </a:r>
            <a:r>
              <a:rPr lang="ro-RO" altLang="en-US" sz="1400" dirty="0" smtClean="0">
                <a:solidFill>
                  <a:srgbClr val="000000"/>
                </a:solidFill>
                <a:latin typeface="Consolas" pitchFamily="49" charset="0"/>
                <a:cs typeface="Times New Roman" pitchFamily="18" charset="0"/>
              </a:rPr>
              <a:t>0xFFFFFFFFFFFFFFFF</a:t>
            </a:r>
          </a:p>
          <a:p>
            <a:pPr marL="520700" lvl="1" indent="0" eaLnBrk="1" hangingPunct="1">
              <a:buFont typeface="Arial" pitchFamily="34" charset="0"/>
              <a:buNone/>
            </a:pPr>
            <a:endParaRPr lang="ro-RO" altLang="en-US" sz="1400" dirty="0" smtClean="0">
              <a:solidFill>
                <a:srgbClr val="000000"/>
              </a:solidFill>
              <a:latin typeface="Consolas" pitchFamily="49" charset="0"/>
              <a:cs typeface="Times New Roman" pitchFamily="18" charset="0"/>
            </a:endParaRPr>
          </a:p>
          <a:p>
            <a:pPr marL="520700" lvl="1" indent="0" eaLnBrk="1" hangingPunct="1">
              <a:buFont typeface="Arial" pitchFamily="34" charset="0"/>
              <a:buNone/>
            </a:pPr>
            <a:r>
              <a:rPr lang="ro-RO" altLang="en-US" sz="1400" dirty="0" smtClean="0">
                <a:solidFill>
                  <a:srgbClr val="0000FF"/>
                </a:solidFill>
                <a:latin typeface="Consolas" pitchFamily="49" charset="0"/>
                <a:cs typeface="Times New Roman" pitchFamily="18" charset="0"/>
              </a:rPr>
              <a:t>%endif </a:t>
            </a:r>
            <a:r>
              <a:rPr lang="ro-RO" altLang="en-US" sz="1400" dirty="0" smtClean="0">
                <a:solidFill>
                  <a:srgbClr val="008000"/>
                </a:solidFill>
                <a:latin typeface="Consolas" pitchFamily="49" charset="0"/>
                <a:cs typeface="Times New Roman" pitchFamily="18" charset="0"/>
              </a:rPr>
              <a:t>; _CONSTANT</a:t>
            </a:r>
            <a:r>
              <a:rPr lang="en-US" altLang="en-US" sz="1400" dirty="0" smtClean="0">
                <a:solidFill>
                  <a:srgbClr val="008000"/>
                </a:solidFill>
                <a:latin typeface="Consolas" pitchFamily="49" charset="0"/>
                <a:cs typeface="Times New Roman" pitchFamily="18" charset="0"/>
              </a:rPr>
              <a:t>S</a:t>
            </a:r>
            <a:r>
              <a:rPr lang="ro-RO" altLang="en-US" sz="1400" dirty="0" smtClean="0">
                <a:solidFill>
                  <a:srgbClr val="008000"/>
                </a:solidFill>
                <a:latin typeface="Consolas" pitchFamily="49" charset="0"/>
                <a:cs typeface="Times New Roman" pitchFamily="18" charset="0"/>
              </a:rPr>
              <a:t>_INC_</a:t>
            </a:r>
          </a:p>
          <a:p>
            <a:pPr marL="1041400" lvl="2" indent="0" eaLnBrk="1" hangingPunct="1">
              <a:buFont typeface="Lucida Grande"/>
              <a:buNone/>
            </a:pPr>
            <a:endParaRPr lang="ro-RO" altLang="en-US" sz="1400" dirty="0" smtClean="0">
              <a:cs typeface="Arial" pitchFamily="34" charset="0"/>
            </a:endParaRPr>
          </a:p>
          <a:p>
            <a:pPr marL="1041400" lvl="2" indent="0" eaLnBrk="1" hangingPunct="1">
              <a:buFont typeface="Arial" pitchFamily="34" charset="0"/>
              <a:buChar char="•"/>
            </a:pPr>
            <a:endParaRPr lang="en-US" altLang="en-US" sz="1400" dirty="0" smtClean="0">
              <a:cs typeface="Arial" pitchFamily="34" charset="0"/>
            </a:endParaRPr>
          </a:p>
        </p:txBody>
      </p:sp>
      <p:sp>
        <p:nvSpPr>
          <p:cNvPr id="13315"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en-US" altLang="en-US" sz="3600" dirty="0" smtClean="0">
                <a:cs typeface="Arial" pitchFamily="34" charset="0"/>
              </a:rPr>
              <a:t>Techniques and tools</a:t>
            </a:r>
          </a:p>
        </p:txBody>
      </p:sp>
      <p:sp>
        <p:nvSpPr>
          <p:cNvPr id="13316"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Placeholder 2"/>
          <p:cNvSpPr>
            <a:spLocks noGrp="1"/>
          </p:cNvSpPr>
          <p:nvPr>
            <p:ph type="body" sz="quarter" idx="12"/>
          </p:nvPr>
        </p:nvSpPr>
        <p:spPr bwMode="auto">
          <a:xfrm>
            <a:off x="431800" y="1160463"/>
            <a:ext cx="9380538" cy="5983287"/>
          </a:xfrm>
          <a:noFill/>
          <a:ln>
            <a:miter lim="800000"/>
            <a:headEnd/>
            <a:tailEnd/>
          </a:ln>
        </p:spPr>
        <p:txBody>
          <a:bodyPr wrap="square" numCol="1" anchor="t" anchorCtr="0" compatLnSpc="1">
            <a:prstTxWarp prst="textNoShape">
              <a:avLst/>
            </a:prstTxWarp>
          </a:bodyPr>
          <a:lstStyle/>
          <a:p>
            <a:pPr eaLnBrk="1" hangingPunct="1">
              <a:buFont typeface="Arial" pitchFamily="34" charset="0"/>
              <a:buChar char="•"/>
            </a:pPr>
            <a:r>
              <a:rPr lang="ro-RO" altLang="en-US" sz="2400" b="1" dirty="0" smtClean="0">
                <a:cs typeface="Arial" pitchFamily="34" charset="0"/>
              </a:rPr>
              <a:t>%include </a:t>
            </a:r>
            <a:r>
              <a:rPr lang="en-US" altLang="en-US" sz="2400" dirty="0" smtClean="0">
                <a:cs typeface="Arial" pitchFamily="34" charset="0"/>
              </a:rPr>
              <a:t>usage example </a:t>
            </a:r>
            <a:r>
              <a:rPr lang="ro-RO" altLang="en-US" sz="2400" dirty="0" smtClean="0">
                <a:cs typeface="Arial" pitchFamily="34" charset="0"/>
              </a:rPr>
              <a:t>–  </a:t>
            </a:r>
            <a:r>
              <a:rPr lang="en-US" altLang="en-US" sz="2400" dirty="0" smtClean="0">
                <a:cs typeface="Arial" pitchFamily="34" charset="0"/>
              </a:rPr>
              <a:t>“moving” the contents of </a:t>
            </a:r>
            <a:r>
              <a:rPr lang="ro-RO" altLang="en-US" sz="2400" dirty="0" smtClean="0">
                <a:cs typeface="Arial" pitchFamily="34" charset="0"/>
              </a:rPr>
              <a:t>eax </a:t>
            </a:r>
            <a:r>
              <a:rPr lang="en-US" altLang="en-US" sz="2400" dirty="0" smtClean="0">
                <a:cs typeface="Arial" pitchFamily="34" charset="0"/>
              </a:rPr>
              <a:t>in a </a:t>
            </a:r>
            <a:r>
              <a:rPr lang="ro-RO" altLang="en-US" sz="2400" dirty="0" smtClean="0">
                <a:cs typeface="Arial" pitchFamily="34" charset="0"/>
              </a:rPr>
              <a:t>BYTE/WORD/DWORD, </a:t>
            </a:r>
            <a:r>
              <a:rPr lang="en-US" altLang="en-US" sz="2400" dirty="0" smtClean="0">
                <a:cs typeface="Arial" pitchFamily="34" charset="0"/>
              </a:rPr>
              <a:t>according to the actual size of its value</a:t>
            </a:r>
          </a:p>
          <a:p>
            <a:pPr marL="1041400" lvl="2" indent="0" eaLnBrk="1" hangingPunct="1">
              <a:buFont typeface="Lucida Grande"/>
              <a:buNone/>
            </a:pPr>
            <a:r>
              <a:rPr lang="ro-RO" altLang="en-US" sz="1400" dirty="0" smtClean="0">
                <a:solidFill>
                  <a:srgbClr val="008000"/>
                </a:solidFill>
                <a:latin typeface="Consolas" pitchFamily="49" charset="0"/>
                <a:ea typeface="Times New Roman" pitchFamily="18" charset="0"/>
                <a:cs typeface="Consolas" pitchFamily="49" charset="0"/>
              </a:rPr>
              <a:t>; </a:t>
            </a:r>
            <a:r>
              <a:rPr lang="en-US" altLang="en-US" sz="1400" dirty="0" smtClean="0">
                <a:solidFill>
                  <a:srgbClr val="008000"/>
                </a:solidFill>
                <a:latin typeface="Consolas" pitchFamily="49" charset="0"/>
                <a:ea typeface="Times New Roman" pitchFamily="18" charset="0"/>
                <a:cs typeface="Consolas" pitchFamily="49" charset="0"/>
              </a:rPr>
              <a:t>file</a:t>
            </a:r>
            <a:r>
              <a:rPr lang="ro-RO" altLang="en-US" sz="1400" dirty="0" smtClean="0">
                <a:solidFill>
                  <a:srgbClr val="008000"/>
                </a:solidFill>
                <a:latin typeface="Consolas" pitchFamily="49" charset="0"/>
                <a:ea typeface="Times New Roman" pitchFamily="18" charset="0"/>
                <a:cs typeface="Consolas" pitchFamily="49" charset="0"/>
              </a:rPr>
              <a:t> program.asm</a:t>
            </a:r>
          </a:p>
          <a:p>
            <a:pPr marL="1041400" lvl="2" indent="0" eaLnBrk="1" hangingPunct="1">
              <a:buFont typeface="Lucida Grande"/>
              <a:buNone/>
            </a:pPr>
            <a:r>
              <a:rPr lang="ro-RO" altLang="en-US" sz="1400" dirty="0" smtClean="0">
                <a:solidFill>
                  <a:srgbClr val="0000FF"/>
                </a:solidFill>
                <a:latin typeface="Consolas" pitchFamily="49" charset="0"/>
                <a:ea typeface="Times New Roman" pitchFamily="18" charset="0"/>
                <a:cs typeface="Consolas" pitchFamily="49" charset="0"/>
              </a:rPr>
              <a:t>%include </a:t>
            </a:r>
            <a:r>
              <a:rPr lang="ro-RO" altLang="en-US" sz="1400" dirty="0" smtClean="0">
                <a:solidFill>
                  <a:srgbClr val="A31515"/>
                </a:solidFill>
                <a:latin typeface="Consolas" pitchFamily="49" charset="0"/>
                <a:ea typeface="Times New Roman" pitchFamily="18" charset="0"/>
                <a:cs typeface="Arial" pitchFamily="34" charset="0"/>
              </a:rPr>
              <a:t>"constant</a:t>
            </a:r>
            <a:r>
              <a:rPr lang="en-US" altLang="en-US" sz="1400" dirty="0" smtClean="0">
                <a:solidFill>
                  <a:srgbClr val="A31515"/>
                </a:solidFill>
                <a:latin typeface="Consolas" pitchFamily="49" charset="0"/>
                <a:ea typeface="Times New Roman" pitchFamily="18" charset="0"/>
                <a:cs typeface="Arial" pitchFamily="34" charset="0"/>
              </a:rPr>
              <a:t>s</a:t>
            </a:r>
            <a:r>
              <a:rPr lang="ro-RO" altLang="en-US" sz="1400" dirty="0" smtClean="0">
                <a:solidFill>
                  <a:srgbClr val="A31515"/>
                </a:solidFill>
                <a:latin typeface="Consolas" pitchFamily="49" charset="0"/>
                <a:ea typeface="Times New Roman" pitchFamily="18" charset="0"/>
                <a:cs typeface="Arial" pitchFamily="34" charset="0"/>
              </a:rPr>
              <a:t>.inc“</a:t>
            </a:r>
          </a:p>
          <a:p>
            <a:pPr marL="1041400" lvl="2" indent="0" eaLnBrk="1" hangingPunct="1">
              <a:buFont typeface="Lucida Grande"/>
              <a:buNone/>
            </a:pPr>
            <a:r>
              <a:rPr lang="ro-RO" altLang="en-US" sz="1400" dirty="0" smtClean="0">
                <a:solidFill>
                  <a:srgbClr val="008000"/>
                </a:solidFill>
                <a:latin typeface="Consolas" pitchFamily="49" charset="0"/>
                <a:ea typeface="Times New Roman" pitchFamily="18" charset="0"/>
                <a:cs typeface="Consolas" pitchFamily="49" charset="0"/>
              </a:rPr>
              <a:t>    </a:t>
            </a:r>
            <a:r>
              <a:rPr lang="ro-RO" altLang="en-US" sz="1400" dirty="0" smtClean="0">
                <a:solidFill>
                  <a:srgbClr val="0000FF"/>
                </a:solidFill>
                <a:latin typeface="Consolas" pitchFamily="49" charset="0"/>
                <a:ea typeface="Times New Roman" pitchFamily="18" charset="0"/>
                <a:cs typeface="Consolas" pitchFamily="49" charset="0"/>
              </a:rPr>
              <a:t>cmp     eax</a:t>
            </a:r>
            <a:r>
              <a:rPr lang="ro-RO" altLang="en-US" sz="1400" dirty="0" smtClean="0">
                <a:solidFill>
                  <a:srgbClr val="000000"/>
                </a:solidFill>
                <a:latin typeface="Consolas" pitchFamily="49" charset="0"/>
                <a:ea typeface="Times New Roman" pitchFamily="18" charset="0"/>
                <a:cs typeface="Consolas" pitchFamily="49" charset="0"/>
              </a:rPr>
              <a:t>, </a:t>
            </a:r>
            <a:r>
              <a:rPr lang="ro-RO" altLang="en-US" sz="1400" dirty="0" smtClean="0">
                <a:solidFill>
                  <a:srgbClr val="A000A0"/>
                </a:solidFill>
                <a:latin typeface="Consolas" pitchFamily="49" charset="0"/>
                <a:ea typeface="Times New Roman" pitchFamily="18" charset="0"/>
                <a:cs typeface="Arial" pitchFamily="34" charset="0"/>
              </a:rPr>
              <a:t>MAX_BYTE</a:t>
            </a:r>
          </a:p>
          <a:p>
            <a:pPr marL="1041400" lvl="2" indent="0" eaLnBrk="1" hangingPunct="1">
              <a:buFont typeface="Lucida Grande"/>
              <a:buNone/>
            </a:pPr>
            <a:r>
              <a:rPr lang="ro-RO" altLang="en-US" sz="1400" dirty="0" smtClean="0">
                <a:solidFill>
                  <a:srgbClr val="008000"/>
                </a:solidFill>
                <a:latin typeface="Consolas" pitchFamily="49" charset="0"/>
                <a:ea typeface="Times New Roman" pitchFamily="18" charset="0"/>
                <a:cs typeface="Consolas" pitchFamily="49" charset="0"/>
              </a:rPr>
              <a:t>    </a:t>
            </a:r>
            <a:r>
              <a:rPr lang="ro-RO" altLang="en-US" sz="1400" dirty="0" smtClean="0">
                <a:solidFill>
                  <a:srgbClr val="0000FF"/>
                </a:solidFill>
                <a:latin typeface="Consolas" pitchFamily="49" charset="0"/>
                <a:ea typeface="Times New Roman" pitchFamily="18" charset="0"/>
                <a:cs typeface="Consolas" pitchFamily="49" charset="0"/>
              </a:rPr>
              <a:t>ja</a:t>
            </a:r>
            <a:r>
              <a:rPr lang="ro-RO" altLang="en-US" sz="1400" dirty="0" smtClean="0">
                <a:solidFill>
                  <a:srgbClr val="000000"/>
                </a:solidFill>
                <a:latin typeface="Consolas" pitchFamily="49" charset="0"/>
                <a:ea typeface="Times New Roman" pitchFamily="18" charset="0"/>
                <a:cs typeface="Consolas" pitchFamily="49" charset="0"/>
              </a:rPr>
              <a:t>      </a:t>
            </a:r>
            <a:r>
              <a:rPr lang="ro-RO" altLang="en-US" sz="1400" dirty="0" smtClean="0">
                <a:solidFill>
                  <a:srgbClr val="000080"/>
                </a:solidFill>
                <a:latin typeface="Consolas" pitchFamily="49" charset="0"/>
                <a:ea typeface="Times New Roman" pitchFamily="18" charset="0"/>
                <a:cs typeface="Consolas" pitchFamily="49" charset="0"/>
              </a:rPr>
              <a:t>.</a:t>
            </a:r>
            <a:r>
              <a:rPr lang="en-US" altLang="en-US" sz="1400" dirty="0" err="1" smtClean="0">
                <a:solidFill>
                  <a:srgbClr val="000080"/>
                </a:solidFill>
                <a:latin typeface="Consolas" pitchFamily="49" charset="0"/>
                <a:ea typeface="Times New Roman" pitchFamily="18" charset="0"/>
                <a:cs typeface="Consolas" pitchFamily="49" charset="0"/>
              </a:rPr>
              <a:t>no_fit</a:t>
            </a:r>
            <a:r>
              <a:rPr lang="ro-RO" altLang="en-US" sz="1400" dirty="0" smtClean="0">
                <a:solidFill>
                  <a:srgbClr val="000080"/>
                </a:solidFill>
                <a:latin typeface="Consolas" pitchFamily="49" charset="0"/>
                <a:ea typeface="Times New Roman" pitchFamily="18" charset="0"/>
                <a:cs typeface="Consolas" pitchFamily="49" charset="0"/>
              </a:rPr>
              <a:t>_in_</a:t>
            </a:r>
            <a:r>
              <a:rPr lang="en-US" altLang="en-US" sz="1400" dirty="0" smtClean="0">
                <a:solidFill>
                  <a:srgbClr val="000080"/>
                </a:solidFill>
                <a:latin typeface="Consolas" pitchFamily="49" charset="0"/>
                <a:ea typeface="Times New Roman" pitchFamily="18" charset="0"/>
                <a:cs typeface="Consolas" pitchFamily="49" charset="0"/>
              </a:rPr>
              <a:t>byte</a:t>
            </a:r>
            <a:r>
              <a:rPr lang="ro-RO" altLang="en-US" sz="1400" dirty="0" smtClean="0">
                <a:solidFill>
                  <a:srgbClr val="000080"/>
                </a:solidFill>
                <a:latin typeface="Consolas" pitchFamily="49" charset="0"/>
                <a:ea typeface="Times New Roman" pitchFamily="18" charset="0"/>
                <a:cs typeface="Consolas" pitchFamily="49" charset="0"/>
              </a:rPr>
              <a:t>          </a:t>
            </a:r>
            <a:r>
              <a:rPr lang="en-US" altLang="en-US" sz="1400" dirty="0" smtClean="0">
                <a:solidFill>
                  <a:srgbClr val="000080"/>
                </a:solidFill>
                <a:latin typeface="Consolas" pitchFamily="49" charset="0"/>
                <a:ea typeface="Times New Roman" pitchFamily="18" charset="0"/>
                <a:cs typeface="Consolas" pitchFamily="49" charset="0"/>
              </a:rPr>
              <a:t>    </a:t>
            </a:r>
            <a:r>
              <a:rPr lang="ro-RO" altLang="en-US" sz="1400" dirty="0" smtClean="0">
                <a:solidFill>
                  <a:srgbClr val="000080"/>
                </a:solidFill>
                <a:latin typeface="Consolas" pitchFamily="49" charset="0"/>
                <a:ea typeface="Times New Roman" pitchFamily="18" charset="0"/>
                <a:cs typeface="Consolas" pitchFamily="49" charset="0"/>
              </a:rPr>
              <a:t> </a:t>
            </a:r>
            <a:r>
              <a:rPr lang="ro-RO" altLang="en-US" sz="1400" dirty="0" smtClean="0">
                <a:solidFill>
                  <a:srgbClr val="008000"/>
                </a:solidFill>
                <a:latin typeface="Consolas" pitchFamily="49" charset="0"/>
                <a:ea typeface="Times New Roman" pitchFamily="18" charset="0"/>
                <a:cs typeface="Consolas" pitchFamily="49" charset="0"/>
              </a:rPr>
              <a:t>; </a:t>
            </a:r>
            <a:r>
              <a:rPr lang="en-US" altLang="en-US" sz="1400" dirty="0" smtClean="0">
                <a:solidFill>
                  <a:srgbClr val="008000"/>
                </a:solidFill>
                <a:latin typeface="Consolas" pitchFamily="49" charset="0"/>
                <a:ea typeface="Times New Roman" pitchFamily="18" charset="0"/>
                <a:cs typeface="Consolas" pitchFamily="49" charset="0"/>
              </a:rPr>
              <a:t>the value in </a:t>
            </a:r>
            <a:r>
              <a:rPr lang="en-US" altLang="en-US" sz="1400" dirty="0" err="1" smtClean="0">
                <a:solidFill>
                  <a:srgbClr val="008000"/>
                </a:solidFill>
                <a:latin typeface="Consolas" pitchFamily="49" charset="0"/>
                <a:ea typeface="Times New Roman" pitchFamily="18" charset="0"/>
                <a:cs typeface="Consolas" pitchFamily="49" charset="0"/>
              </a:rPr>
              <a:t>eax</a:t>
            </a:r>
            <a:r>
              <a:rPr lang="en-US" altLang="en-US" sz="1400" dirty="0" smtClean="0">
                <a:solidFill>
                  <a:srgbClr val="008000"/>
                </a:solidFill>
                <a:latin typeface="Consolas" pitchFamily="49" charset="0"/>
                <a:ea typeface="Times New Roman" pitchFamily="18" charset="0"/>
                <a:cs typeface="Consolas" pitchFamily="49" charset="0"/>
              </a:rPr>
              <a:t> fits in a BYTE</a:t>
            </a:r>
            <a:r>
              <a:rPr lang="ro-RO" altLang="en-US" sz="1400" dirty="0" smtClean="0">
                <a:solidFill>
                  <a:srgbClr val="008000"/>
                </a:solidFill>
                <a:latin typeface="Consolas" pitchFamily="49" charset="0"/>
                <a:ea typeface="Times New Roman" pitchFamily="18" charset="0"/>
                <a:cs typeface="Consolas" pitchFamily="49" charset="0"/>
              </a:rPr>
              <a:t>?</a:t>
            </a:r>
            <a:endParaRPr lang="en-US" altLang="en-US" sz="1400" dirty="0" smtClean="0">
              <a:solidFill>
                <a:srgbClr val="008000"/>
              </a:solidFill>
              <a:latin typeface="Consolas" pitchFamily="49" charset="0"/>
              <a:ea typeface="Times New Roman" pitchFamily="18" charset="0"/>
              <a:cs typeface="Consolas" pitchFamily="49" charset="0"/>
            </a:endParaRPr>
          </a:p>
          <a:p>
            <a:pPr marL="1041400" lvl="2" indent="0" eaLnBrk="1" hangingPunct="1">
              <a:buFont typeface="Lucida Grande"/>
              <a:buNone/>
            </a:pPr>
            <a:endParaRPr lang="ro-RO" altLang="en-US" sz="1400" dirty="0" smtClean="0">
              <a:solidFill>
                <a:srgbClr val="008000"/>
              </a:solidFill>
              <a:latin typeface="Consolas" pitchFamily="49" charset="0"/>
              <a:ea typeface="Times New Roman" pitchFamily="18" charset="0"/>
              <a:cs typeface="Consolas" pitchFamily="49" charset="0"/>
            </a:endParaRPr>
          </a:p>
          <a:p>
            <a:pPr marL="1041400" lvl="2" indent="0" eaLnBrk="1" hangingPunct="1">
              <a:buFont typeface="Lucida Grande"/>
              <a:buNone/>
            </a:pPr>
            <a:r>
              <a:rPr lang="ro-RO" altLang="en-US" sz="1400" dirty="0" smtClean="0">
                <a:solidFill>
                  <a:srgbClr val="000080"/>
                </a:solidFill>
                <a:latin typeface="Consolas" pitchFamily="49" charset="0"/>
                <a:ea typeface="Times New Roman" pitchFamily="18" charset="0"/>
                <a:cs typeface="Consolas" pitchFamily="49" charset="0"/>
              </a:rPr>
              <a:t>.</a:t>
            </a:r>
            <a:r>
              <a:rPr lang="en-US" altLang="en-US" sz="1400" dirty="0" smtClean="0">
                <a:solidFill>
                  <a:srgbClr val="000080"/>
                </a:solidFill>
                <a:latin typeface="Consolas" pitchFamily="49" charset="0"/>
                <a:ea typeface="Times New Roman" pitchFamily="18" charset="0"/>
                <a:cs typeface="Consolas" pitchFamily="49" charset="0"/>
              </a:rPr>
              <a:t>fits</a:t>
            </a:r>
            <a:r>
              <a:rPr lang="ro-RO" altLang="en-US" sz="1400" dirty="0" smtClean="0">
                <a:solidFill>
                  <a:srgbClr val="000080"/>
                </a:solidFill>
                <a:latin typeface="Consolas" pitchFamily="49" charset="0"/>
                <a:ea typeface="Times New Roman" pitchFamily="18" charset="0"/>
                <a:cs typeface="Consolas" pitchFamily="49" charset="0"/>
              </a:rPr>
              <a:t>_in_</a:t>
            </a:r>
            <a:r>
              <a:rPr lang="en-US" altLang="en-US" sz="1400" dirty="0" smtClean="0">
                <a:solidFill>
                  <a:srgbClr val="000080"/>
                </a:solidFill>
                <a:latin typeface="Consolas" pitchFamily="49" charset="0"/>
                <a:ea typeface="Times New Roman" pitchFamily="18" charset="0"/>
                <a:cs typeface="Consolas" pitchFamily="49" charset="0"/>
              </a:rPr>
              <a:t>byte</a:t>
            </a:r>
            <a:r>
              <a:rPr lang="ro-RO" altLang="en-US" sz="1400" dirty="0" smtClean="0">
                <a:solidFill>
                  <a:srgbClr val="000080"/>
                </a:solidFill>
                <a:latin typeface="Consolas" pitchFamily="49" charset="0"/>
                <a:ea typeface="Times New Roman" pitchFamily="18" charset="0"/>
                <a:cs typeface="Consolas" pitchFamily="49" charset="0"/>
              </a:rPr>
              <a:t>:</a:t>
            </a:r>
          </a:p>
          <a:p>
            <a:pPr marL="1041400" lvl="2" indent="0" eaLnBrk="1" hangingPunct="1">
              <a:buFont typeface="Lucida Grande"/>
              <a:buNone/>
            </a:pPr>
            <a:r>
              <a:rPr lang="ro-RO" altLang="en-US" sz="1400" dirty="0" smtClean="0">
                <a:solidFill>
                  <a:srgbClr val="000000"/>
                </a:solidFill>
                <a:latin typeface="Consolas" pitchFamily="49" charset="0"/>
                <a:ea typeface="Times New Roman" pitchFamily="18" charset="0"/>
                <a:cs typeface="Consolas" pitchFamily="49" charset="0"/>
              </a:rPr>
              <a:t>    </a:t>
            </a:r>
            <a:r>
              <a:rPr lang="ro-RO" altLang="en-US" sz="1400" dirty="0" smtClean="0">
                <a:solidFill>
                  <a:srgbClr val="0000FF"/>
                </a:solidFill>
                <a:latin typeface="Consolas" pitchFamily="49" charset="0"/>
                <a:ea typeface="Times New Roman" pitchFamily="18" charset="0"/>
                <a:cs typeface="Consolas" pitchFamily="49" charset="0"/>
              </a:rPr>
              <a:t>mov</a:t>
            </a:r>
            <a:r>
              <a:rPr lang="ro-RO" altLang="en-US" sz="1400" dirty="0" smtClean="0">
                <a:solidFill>
                  <a:srgbClr val="000000"/>
                </a:solidFill>
                <a:latin typeface="Consolas" pitchFamily="49" charset="0"/>
                <a:ea typeface="Times New Roman" pitchFamily="18" charset="0"/>
                <a:cs typeface="Consolas" pitchFamily="49" charset="0"/>
              </a:rPr>
              <a:t>     </a:t>
            </a:r>
            <a:r>
              <a:rPr lang="ro-RO" altLang="en-US" sz="1400" dirty="0" smtClean="0">
                <a:solidFill>
                  <a:srgbClr val="000000"/>
                </a:solidFill>
                <a:latin typeface="Consolas" pitchFamily="49" charset="0"/>
                <a:cs typeface="Times New Roman" pitchFamily="18" charset="0"/>
              </a:rPr>
              <a:t>[</a:t>
            </a:r>
            <a:r>
              <a:rPr lang="en-US" altLang="en-US" sz="1400" dirty="0" err="1" smtClean="0">
                <a:solidFill>
                  <a:srgbClr val="000080"/>
                </a:solidFill>
                <a:latin typeface="Consolas" pitchFamily="49" charset="0"/>
                <a:cs typeface="Times New Roman" pitchFamily="18" charset="0"/>
              </a:rPr>
              <a:t>result_byte</a:t>
            </a:r>
            <a:r>
              <a:rPr lang="ro-RO" altLang="en-US" sz="1400" dirty="0" smtClean="0">
                <a:solidFill>
                  <a:srgbClr val="000000"/>
                </a:solidFill>
                <a:latin typeface="Consolas" pitchFamily="49" charset="0"/>
                <a:cs typeface="Times New Roman" pitchFamily="18" charset="0"/>
              </a:rPr>
              <a:t>], </a:t>
            </a:r>
            <a:r>
              <a:rPr lang="ro-RO" altLang="en-US" sz="1400" dirty="0" smtClean="0">
                <a:solidFill>
                  <a:srgbClr val="0000FF"/>
                </a:solidFill>
                <a:latin typeface="Consolas" pitchFamily="49" charset="0"/>
                <a:cs typeface="Times New Roman" pitchFamily="18" charset="0"/>
              </a:rPr>
              <a:t>al</a:t>
            </a:r>
            <a:r>
              <a:rPr lang="ro-RO" altLang="en-US" sz="1400" dirty="0" smtClean="0">
                <a:solidFill>
                  <a:srgbClr val="000000"/>
                </a:solidFill>
                <a:latin typeface="Consolas" pitchFamily="49" charset="0"/>
                <a:cs typeface="Times New Roman" pitchFamily="18" charset="0"/>
              </a:rPr>
              <a:t>        </a:t>
            </a:r>
            <a:r>
              <a:rPr lang="en-US" altLang="en-US" sz="1400" dirty="0" smtClean="0">
                <a:solidFill>
                  <a:srgbClr val="000000"/>
                </a:solidFill>
                <a:latin typeface="Consolas" pitchFamily="49" charset="0"/>
                <a:cs typeface="Times New Roman" pitchFamily="18" charset="0"/>
              </a:rPr>
              <a:t>   </a:t>
            </a:r>
            <a:r>
              <a:rPr lang="ro-RO" altLang="en-US" sz="1400" dirty="0" smtClean="0">
                <a:solidFill>
                  <a:srgbClr val="008000"/>
                </a:solidFill>
                <a:latin typeface="Consolas" pitchFamily="49" charset="0"/>
                <a:cs typeface="Times New Roman" pitchFamily="18" charset="0"/>
              </a:rPr>
              <a:t>; </a:t>
            </a:r>
            <a:r>
              <a:rPr lang="en-US" altLang="en-US" sz="1400" dirty="0" smtClean="0">
                <a:solidFill>
                  <a:srgbClr val="008000"/>
                </a:solidFill>
                <a:latin typeface="Consolas" pitchFamily="49" charset="0"/>
                <a:cs typeface="Times New Roman" pitchFamily="18" charset="0"/>
              </a:rPr>
              <a:t>if yes</a:t>
            </a:r>
            <a:r>
              <a:rPr lang="ro-RO" altLang="en-US" sz="1400" dirty="0" smtClean="0">
                <a:solidFill>
                  <a:srgbClr val="008000"/>
                </a:solidFill>
                <a:latin typeface="Consolas" pitchFamily="49" charset="0"/>
                <a:cs typeface="Times New Roman" pitchFamily="18" charset="0"/>
              </a:rPr>
              <a:t>, </a:t>
            </a:r>
            <a:r>
              <a:rPr lang="en-US" altLang="en-US" sz="1400" dirty="0" smtClean="0">
                <a:solidFill>
                  <a:srgbClr val="008000"/>
                </a:solidFill>
                <a:latin typeface="Consolas" pitchFamily="49" charset="0"/>
                <a:cs typeface="Times New Roman" pitchFamily="18" charset="0"/>
              </a:rPr>
              <a:t>save </a:t>
            </a:r>
            <a:r>
              <a:rPr lang="ro-RO" altLang="en-US" sz="1400" dirty="0" smtClean="0">
                <a:solidFill>
                  <a:srgbClr val="008000"/>
                </a:solidFill>
                <a:latin typeface="Consolas" pitchFamily="49" charset="0"/>
                <a:cs typeface="Times New Roman" pitchFamily="18" charset="0"/>
              </a:rPr>
              <a:t>AL </a:t>
            </a:r>
            <a:r>
              <a:rPr lang="en-US" altLang="en-US" sz="1400" dirty="0" err="1" smtClean="0">
                <a:solidFill>
                  <a:srgbClr val="008000"/>
                </a:solidFill>
                <a:latin typeface="Consolas" pitchFamily="49" charset="0"/>
                <a:cs typeface="Times New Roman" pitchFamily="18" charset="0"/>
              </a:rPr>
              <a:t>i</a:t>
            </a:r>
            <a:r>
              <a:rPr lang="ro-RO" altLang="en-US" sz="1400" dirty="0" smtClean="0">
                <a:solidFill>
                  <a:srgbClr val="008000"/>
                </a:solidFill>
                <a:latin typeface="Consolas" pitchFamily="49" charset="0"/>
                <a:cs typeface="Times New Roman" pitchFamily="18" charset="0"/>
              </a:rPr>
              <a:t>n</a:t>
            </a:r>
            <a:r>
              <a:rPr lang="en-US" altLang="en-US" sz="1400" dirty="0" smtClean="0">
                <a:solidFill>
                  <a:srgbClr val="008000"/>
                </a:solidFill>
                <a:latin typeface="Consolas" pitchFamily="49" charset="0"/>
                <a:cs typeface="Times New Roman" pitchFamily="18" charset="0"/>
              </a:rPr>
              <a:t> </a:t>
            </a:r>
            <a:r>
              <a:rPr lang="en-US" altLang="en-US" sz="1400" dirty="0" err="1" smtClean="0">
                <a:solidFill>
                  <a:srgbClr val="008000"/>
                </a:solidFill>
                <a:latin typeface="Consolas" pitchFamily="49" charset="0"/>
                <a:cs typeface="Times New Roman" pitchFamily="18" charset="0"/>
              </a:rPr>
              <a:t>result_byte</a:t>
            </a:r>
            <a:endParaRPr lang="ro-RO" altLang="en-US" sz="1400" dirty="0" smtClean="0">
              <a:solidFill>
                <a:srgbClr val="008000"/>
              </a:solidFill>
              <a:latin typeface="Consolas" pitchFamily="49" charset="0"/>
              <a:cs typeface="Times New Roman" pitchFamily="18" charset="0"/>
            </a:endParaRPr>
          </a:p>
          <a:p>
            <a:pPr marL="1041400" lvl="2" indent="0" eaLnBrk="1" hangingPunct="1">
              <a:buFont typeface="Lucida Grande"/>
              <a:buNone/>
            </a:pPr>
            <a:r>
              <a:rPr lang="en-US" altLang="en-US" sz="1400" dirty="0" smtClean="0">
                <a:solidFill>
                  <a:srgbClr val="008000"/>
                </a:solidFill>
                <a:latin typeface="Consolas" pitchFamily="49" charset="0"/>
                <a:cs typeface="Times New Roman" pitchFamily="18" charset="0"/>
              </a:rPr>
              <a:t>    </a:t>
            </a:r>
            <a:r>
              <a:rPr lang="en-US" altLang="en-US" sz="1400" dirty="0" err="1" smtClean="0">
                <a:solidFill>
                  <a:srgbClr val="0000FF"/>
                </a:solidFill>
                <a:latin typeface="Consolas" pitchFamily="49" charset="0"/>
                <a:cs typeface="Times New Roman" pitchFamily="18" charset="0"/>
              </a:rPr>
              <a:t>jmp</a:t>
            </a:r>
            <a:r>
              <a:rPr lang="en-US" altLang="en-US" sz="1400" dirty="0" smtClean="0">
                <a:solidFill>
                  <a:srgbClr val="008000"/>
                </a:solidFill>
                <a:latin typeface="Consolas" pitchFamily="49" charset="0"/>
                <a:cs typeface="Times New Roman" pitchFamily="18" charset="0"/>
              </a:rPr>
              <a:t>     </a:t>
            </a:r>
            <a:r>
              <a:rPr lang="en-US" altLang="en-US" sz="1400" dirty="0" smtClean="0">
                <a:solidFill>
                  <a:srgbClr val="000080"/>
                </a:solidFill>
                <a:latin typeface="Consolas" pitchFamily="49" charset="0"/>
                <a:cs typeface="Times New Roman" pitchFamily="18" charset="0"/>
              </a:rPr>
              <a:t>.done</a:t>
            </a:r>
          </a:p>
          <a:p>
            <a:pPr marL="1041400" lvl="2" indent="0" eaLnBrk="1" hangingPunct="1">
              <a:buFont typeface="Lucida Grande"/>
              <a:buNone/>
            </a:pPr>
            <a:endParaRPr lang="ro-RO" altLang="en-US" sz="1400" dirty="0" smtClean="0">
              <a:solidFill>
                <a:srgbClr val="000080"/>
              </a:solidFill>
              <a:latin typeface="Consolas" pitchFamily="49" charset="0"/>
              <a:cs typeface="Times New Roman" pitchFamily="18" charset="0"/>
            </a:endParaRPr>
          </a:p>
          <a:p>
            <a:pPr marL="1041400" lvl="2" indent="0" eaLnBrk="1" hangingPunct="1">
              <a:buFont typeface="Lucida Grande"/>
              <a:buNone/>
            </a:pPr>
            <a:r>
              <a:rPr lang="ro-RO" altLang="en-US" sz="1400" dirty="0" smtClean="0">
                <a:solidFill>
                  <a:srgbClr val="000080"/>
                </a:solidFill>
                <a:latin typeface="Consolas" pitchFamily="49" charset="0"/>
                <a:cs typeface="Times New Roman" pitchFamily="18" charset="0"/>
              </a:rPr>
              <a:t>.</a:t>
            </a:r>
            <a:r>
              <a:rPr lang="en-US" altLang="en-US" sz="1400" dirty="0" smtClean="0">
                <a:solidFill>
                  <a:srgbClr val="000080"/>
                </a:solidFill>
                <a:latin typeface="Consolas" pitchFamily="49" charset="0"/>
                <a:cs typeface="Times New Roman" pitchFamily="18" charset="0"/>
              </a:rPr>
              <a:t> </a:t>
            </a:r>
            <a:r>
              <a:rPr lang="en-US" altLang="en-US" sz="1400" dirty="0" err="1" smtClean="0">
                <a:solidFill>
                  <a:srgbClr val="000080"/>
                </a:solidFill>
                <a:latin typeface="Consolas" pitchFamily="49" charset="0"/>
                <a:cs typeface="Times New Roman" pitchFamily="18" charset="0"/>
              </a:rPr>
              <a:t>no_fit</a:t>
            </a:r>
            <a:r>
              <a:rPr lang="ro-RO" altLang="en-US" sz="1400" dirty="0" smtClean="0">
                <a:solidFill>
                  <a:srgbClr val="000080"/>
                </a:solidFill>
                <a:latin typeface="Consolas" pitchFamily="49" charset="0"/>
                <a:cs typeface="Times New Roman" pitchFamily="18" charset="0"/>
              </a:rPr>
              <a:t>_in_</a:t>
            </a:r>
            <a:r>
              <a:rPr lang="en-US" altLang="en-US" sz="1400" dirty="0" smtClean="0">
                <a:solidFill>
                  <a:srgbClr val="000080"/>
                </a:solidFill>
                <a:latin typeface="Consolas" pitchFamily="49" charset="0"/>
                <a:cs typeface="Times New Roman" pitchFamily="18" charset="0"/>
              </a:rPr>
              <a:t>byte</a:t>
            </a:r>
            <a:r>
              <a:rPr lang="ro-RO" altLang="en-US" sz="1400" dirty="0" smtClean="0">
                <a:solidFill>
                  <a:srgbClr val="000080"/>
                </a:solidFill>
                <a:latin typeface="Consolas" pitchFamily="49" charset="0"/>
                <a:cs typeface="Times New Roman" pitchFamily="18" charset="0"/>
              </a:rPr>
              <a:t>:</a:t>
            </a:r>
          </a:p>
          <a:p>
            <a:pPr marL="1041400" lvl="2" indent="0" eaLnBrk="1" hangingPunct="1">
              <a:buFont typeface="Lucida Grande"/>
              <a:buNone/>
            </a:pPr>
            <a:r>
              <a:rPr lang="ro-RO" altLang="en-US" sz="1400" dirty="0" smtClean="0">
                <a:solidFill>
                  <a:srgbClr val="000000"/>
                </a:solidFill>
                <a:latin typeface="Consolas" pitchFamily="49" charset="0"/>
                <a:cs typeface="Times New Roman" pitchFamily="18" charset="0"/>
              </a:rPr>
              <a:t>    </a:t>
            </a:r>
            <a:r>
              <a:rPr lang="ro-RO" altLang="en-US" sz="1400" dirty="0" smtClean="0">
                <a:solidFill>
                  <a:srgbClr val="0000FF"/>
                </a:solidFill>
                <a:latin typeface="Consolas" pitchFamily="49" charset="0"/>
                <a:cs typeface="Times New Roman" pitchFamily="18" charset="0"/>
              </a:rPr>
              <a:t>cmp     eax</a:t>
            </a:r>
            <a:r>
              <a:rPr lang="ro-RO" altLang="en-US" sz="1400" dirty="0" smtClean="0">
                <a:solidFill>
                  <a:srgbClr val="000000"/>
                </a:solidFill>
                <a:latin typeface="Consolas" pitchFamily="49" charset="0"/>
                <a:cs typeface="Times New Roman" pitchFamily="18" charset="0"/>
              </a:rPr>
              <a:t>, </a:t>
            </a:r>
            <a:r>
              <a:rPr lang="ro-RO" altLang="en-US" sz="1400" dirty="0" smtClean="0">
                <a:solidFill>
                  <a:srgbClr val="A000A0"/>
                </a:solidFill>
                <a:latin typeface="Consolas" pitchFamily="49" charset="0"/>
                <a:cs typeface="Arial" pitchFamily="34" charset="0"/>
              </a:rPr>
              <a:t>MAX_WORD</a:t>
            </a:r>
          </a:p>
          <a:p>
            <a:pPr marL="1041400" lvl="2" indent="0" eaLnBrk="1" hangingPunct="1">
              <a:buFont typeface="Lucida Grande"/>
              <a:buNone/>
            </a:pPr>
            <a:r>
              <a:rPr lang="ro-RO" altLang="en-US" sz="1400" dirty="0" smtClean="0">
                <a:solidFill>
                  <a:srgbClr val="000000"/>
                </a:solidFill>
                <a:latin typeface="Consolas" pitchFamily="49" charset="0"/>
                <a:cs typeface="Times New Roman" pitchFamily="18" charset="0"/>
              </a:rPr>
              <a:t>    </a:t>
            </a:r>
            <a:r>
              <a:rPr lang="ro-RO" altLang="en-US" sz="1400" dirty="0" smtClean="0">
                <a:solidFill>
                  <a:srgbClr val="0000FF"/>
                </a:solidFill>
                <a:latin typeface="Consolas" pitchFamily="49" charset="0"/>
                <a:cs typeface="Times New Roman" pitchFamily="18" charset="0"/>
              </a:rPr>
              <a:t>ja</a:t>
            </a:r>
            <a:r>
              <a:rPr lang="ro-RO" altLang="en-US" sz="1400" dirty="0" smtClean="0">
                <a:solidFill>
                  <a:srgbClr val="000000"/>
                </a:solidFill>
                <a:latin typeface="Consolas" pitchFamily="49" charset="0"/>
                <a:cs typeface="Times New Roman" pitchFamily="18" charset="0"/>
              </a:rPr>
              <a:t>      </a:t>
            </a:r>
            <a:r>
              <a:rPr lang="ro-RO" altLang="en-US" sz="1400" dirty="0" smtClean="0">
                <a:solidFill>
                  <a:srgbClr val="000080"/>
                </a:solidFill>
                <a:latin typeface="Consolas" pitchFamily="49" charset="0"/>
                <a:cs typeface="Times New Roman" pitchFamily="18" charset="0"/>
              </a:rPr>
              <a:t>.</a:t>
            </a:r>
            <a:r>
              <a:rPr lang="en-US" altLang="en-US" sz="1400" dirty="0" err="1" smtClean="0">
                <a:solidFill>
                  <a:srgbClr val="000080"/>
                </a:solidFill>
                <a:latin typeface="Consolas" pitchFamily="49" charset="0"/>
                <a:cs typeface="Times New Roman" pitchFamily="18" charset="0"/>
              </a:rPr>
              <a:t>no_fit_in_word</a:t>
            </a:r>
            <a:r>
              <a:rPr lang="en-US" altLang="en-US" sz="1400" dirty="0" smtClean="0">
                <a:solidFill>
                  <a:srgbClr val="000080"/>
                </a:solidFill>
                <a:latin typeface="Consolas" pitchFamily="49" charset="0"/>
                <a:cs typeface="Times New Roman" pitchFamily="18" charset="0"/>
              </a:rPr>
              <a:t>     </a:t>
            </a:r>
            <a:r>
              <a:rPr lang="ro-RO" altLang="en-US" sz="1400" dirty="0" smtClean="0">
                <a:solidFill>
                  <a:srgbClr val="000080"/>
                </a:solidFill>
                <a:latin typeface="Consolas" pitchFamily="49" charset="0"/>
                <a:cs typeface="Times New Roman" pitchFamily="18" charset="0"/>
              </a:rPr>
              <a:t>          </a:t>
            </a:r>
            <a:r>
              <a:rPr lang="ro-RO" altLang="en-US" sz="1400" dirty="0" smtClean="0">
                <a:solidFill>
                  <a:srgbClr val="008000"/>
                </a:solidFill>
                <a:latin typeface="Consolas" pitchFamily="49" charset="0"/>
                <a:cs typeface="Times New Roman" pitchFamily="18" charset="0"/>
              </a:rPr>
              <a:t>; </a:t>
            </a:r>
            <a:r>
              <a:rPr lang="en-US" altLang="en-US" sz="1400" dirty="0" smtClean="0">
                <a:solidFill>
                  <a:srgbClr val="008000"/>
                </a:solidFill>
                <a:latin typeface="Consolas" pitchFamily="49" charset="0"/>
                <a:cs typeface="Times New Roman" pitchFamily="18" charset="0"/>
              </a:rPr>
              <a:t>otherwise check if it fits in a</a:t>
            </a:r>
            <a:r>
              <a:rPr lang="ro-RO" altLang="en-US" sz="1400" dirty="0" smtClean="0">
                <a:solidFill>
                  <a:srgbClr val="008000"/>
                </a:solidFill>
                <a:latin typeface="Consolas" pitchFamily="49" charset="0"/>
                <a:cs typeface="Times New Roman" pitchFamily="18" charset="0"/>
              </a:rPr>
              <a:t> WORD</a:t>
            </a:r>
          </a:p>
          <a:p>
            <a:pPr marL="1041400" lvl="2" indent="0" eaLnBrk="1" hangingPunct="1">
              <a:buFont typeface="Lucida Grande"/>
              <a:buNone/>
            </a:pPr>
            <a:endParaRPr lang="ro-RO" altLang="en-US" sz="1400" dirty="0" smtClean="0">
              <a:solidFill>
                <a:srgbClr val="008000"/>
              </a:solidFill>
              <a:latin typeface="Consolas" pitchFamily="49" charset="0"/>
              <a:cs typeface="Times New Roman" pitchFamily="18" charset="0"/>
            </a:endParaRPr>
          </a:p>
          <a:p>
            <a:pPr marL="1041400" lvl="2" indent="0" eaLnBrk="1" hangingPunct="1">
              <a:buFont typeface="Lucida Grande"/>
              <a:buNone/>
            </a:pPr>
            <a:r>
              <a:rPr lang="ro-RO" altLang="en-US" sz="1400" dirty="0" smtClean="0">
                <a:solidFill>
                  <a:srgbClr val="000080"/>
                </a:solidFill>
                <a:latin typeface="Consolas" pitchFamily="49" charset="0"/>
                <a:cs typeface="Times New Roman" pitchFamily="18" charset="0"/>
              </a:rPr>
              <a:t>.</a:t>
            </a:r>
            <a:r>
              <a:rPr lang="en-US" altLang="en-US" sz="1400" dirty="0" err="1" smtClean="0">
                <a:solidFill>
                  <a:srgbClr val="000080"/>
                </a:solidFill>
                <a:latin typeface="Consolas" pitchFamily="49" charset="0"/>
                <a:cs typeface="Times New Roman" pitchFamily="18" charset="0"/>
              </a:rPr>
              <a:t>fits_in_word</a:t>
            </a:r>
            <a:r>
              <a:rPr lang="ro-RO" altLang="en-US" sz="1400" dirty="0" smtClean="0">
                <a:solidFill>
                  <a:srgbClr val="000080"/>
                </a:solidFill>
                <a:latin typeface="Consolas" pitchFamily="49" charset="0"/>
                <a:cs typeface="Times New Roman" pitchFamily="18" charset="0"/>
              </a:rPr>
              <a:t>:</a:t>
            </a:r>
          </a:p>
          <a:p>
            <a:pPr marL="1041400" lvl="2" indent="0" eaLnBrk="1" hangingPunct="1">
              <a:buFont typeface="Lucida Grande"/>
              <a:buNone/>
            </a:pPr>
            <a:r>
              <a:rPr lang="ro-RO" altLang="en-US" sz="1400" dirty="0" smtClean="0">
                <a:solidFill>
                  <a:srgbClr val="000000"/>
                </a:solidFill>
                <a:latin typeface="Consolas" pitchFamily="49" charset="0"/>
                <a:cs typeface="Times New Roman" pitchFamily="18" charset="0"/>
              </a:rPr>
              <a:t>    </a:t>
            </a:r>
            <a:r>
              <a:rPr lang="ro-RO" altLang="en-US" sz="1400" dirty="0" smtClean="0">
                <a:solidFill>
                  <a:srgbClr val="0000FF"/>
                </a:solidFill>
                <a:latin typeface="Consolas" pitchFamily="49" charset="0"/>
                <a:cs typeface="Times New Roman" pitchFamily="18" charset="0"/>
              </a:rPr>
              <a:t>mov </a:t>
            </a:r>
            <a:r>
              <a:rPr lang="ro-RO" altLang="en-US" sz="1400" dirty="0" smtClean="0">
                <a:solidFill>
                  <a:srgbClr val="000000"/>
                </a:solidFill>
                <a:latin typeface="Consolas" pitchFamily="49" charset="0"/>
                <a:cs typeface="Times New Roman" pitchFamily="18" charset="0"/>
              </a:rPr>
              <a:t>    [</a:t>
            </a:r>
            <a:r>
              <a:rPr lang="ro-RO" altLang="en-US" sz="1400" dirty="0" smtClean="0">
                <a:solidFill>
                  <a:srgbClr val="000080"/>
                </a:solidFill>
                <a:latin typeface="Consolas" pitchFamily="49" charset="0"/>
                <a:cs typeface="Times New Roman" pitchFamily="18" charset="0"/>
              </a:rPr>
              <a:t>re</a:t>
            </a:r>
            <a:r>
              <a:rPr lang="en-US" altLang="en-US" sz="1400" dirty="0" smtClean="0">
                <a:solidFill>
                  <a:srgbClr val="000080"/>
                </a:solidFill>
                <a:latin typeface="Consolas" pitchFamily="49" charset="0"/>
                <a:cs typeface="Times New Roman" pitchFamily="18" charset="0"/>
              </a:rPr>
              <a:t>s</a:t>
            </a:r>
            <a:r>
              <a:rPr lang="ro-RO" altLang="en-US" sz="1400" dirty="0" smtClean="0">
                <a:solidFill>
                  <a:srgbClr val="000080"/>
                </a:solidFill>
                <a:latin typeface="Consolas" pitchFamily="49" charset="0"/>
                <a:cs typeface="Times New Roman" pitchFamily="18" charset="0"/>
              </a:rPr>
              <a:t>ultat_word</a:t>
            </a:r>
            <a:r>
              <a:rPr lang="ro-RO" altLang="en-US" sz="1400" dirty="0" smtClean="0">
                <a:solidFill>
                  <a:srgbClr val="000000"/>
                </a:solidFill>
                <a:latin typeface="Consolas" pitchFamily="49" charset="0"/>
                <a:cs typeface="Times New Roman" pitchFamily="18" charset="0"/>
              </a:rPr>
              <a:t>], </a:t>
            </a:r>
            <a:r>
              <a:rPr lang="ro-RO" altLang="en-US" sz="1400" dirty="0" smtClean="0">
                <a:solidFill>
                  <a:srgbClr val="0000FF"/>
                </a:solidFill>
                <a:latin typeface="Consolas" pitchFamily="49" charset="0"/>
                <a:cs typeface="Times New Roman" pitchFamily="18" charset="0"/>
              </a:rPr>
              <a:t>ax </a:t>
            </a:r>
            <a:r>
              <a:rPr lang="ro-RO" altLang="en-US" sz="1400" dirty="0" smtClean="0">
                <a:solidFill>
                  <a:srgbClr val="000000"/>
                </a:solidFill>
                <a:latin typeface="Consolas" pitchFamily="49" charset="0"/>
                <a:cs typeface="Times New Roman" pitchFamily="18" charset="0"/>
              </a:rPr>
              <a:t>       </a:t>
            </a:r>
            <a:r>
              <a:rPr lang="ro-RO" altLang="en-US" sz="1400" dirty="0" smtClean="0">
                <a:solidFill>
                  <a:srgbClr val="008000"/>
                </a:solidFill>
                <a:latin typeface="Consolas" pitchFamily="49" charset="0"/>
                <a:cs typeface="Times New Roman" pitchFamily="18" charset="0"/>
              </a:rPr>
              <a:t>; </a:t>
            </a:r>
            <a:r>
              <a:rPr lang="en-US" altLang="en-US" sz="1400" dirty="0" smtClean="0">
                <a:solidFill>
                  <a:srgbClr val="008000"/>
                </a:solidFill>
                <a:latin typeface="Consolas" pitchFamily="49" charset="0"/>
                <a:cs typeface="Times New Roman" pitchFamily="18" charset="0"/>
              </a:rPr>
              <a:t>if yes</a:t>
            </a:r>
            <a:r>
              <a:rPr lang="ro-RO" altLang="en-US" sz="1400" dirty="0" smtClean="0">
                <a:solidFill>
                  <a:srgbClr val="008000"/>
                </a:solidFill>
                <a:latin typeface="Consolas" pitchFamily="49" charset="0"/>
                <a:cs typeface="Times New Roman" pitchFamily="18" charset="0"/>
              </a:rPr>
              <a:t>, </a:t>
            </a:r>
            <a:r>
              <a:rPr lang="en-US" altLang="en-US" sz="1400" dirty="0" smtClean="0">
                <a:solidFill>
                  <a:srgbClr val="008000"/>
                </a:solidFill>
                <a:latin typeface="Consolas" pitchFamily="49" charset="0"/>
                <a:cs typeface="Times New Roman" pitchFamily="18" charset="0"/>
              </a:rPr>
              <a:t>save </a:t>
            </a:r>
            <a:r>
              <a:rPr lang="ro-RO" altLang="en-US" sz="1400" dirty="0" smtClean="0">
                <a:solidFill>
                  <a:srgbClr val="008000"/>
                </a:solidFill>
                <a:latin typeface="Consolas" pitchFamily="49" charset="0"/>
                <a:cs typeface="Times New Roman" pitchFamily="18" charset="0"/>
              </a:rPr>
              <a:t>AX </a:t>
            </a:r>
            <a:r>
              <a:rPr lang="en-US" altLang="en-US" sz="1400" dirty="0" smtClean="0">
                <a:solidFill>
                  <a:srgbClr val="008000"/>
                </a:solidFill>
                <a:latin typeface="Consolas" pitchFamily="49" charset="0"/>
                <a:cs typeface="Times New Roman" pitchFamily="18" charset="0"/>
              </a:rPr>
              <a:t>in</a:t>
            </a:r>
            <a:r>
              <a:rPr lang="ro-RO" altLang="en-US" sz="1400" dirty="0" smtClean="0">
                <a:solidFill>
                  <a:srgbClr val="008000"/>
                </a:solidFill>
                <a:latin typeface="Consolas" pitchFamily="49" charset="0"/>
                <a:cs typeface="Times New Roman" pitchFamily="18" charset="0"/>
              </a:rPr>
              <a:t> re</a:t>
            </a:r>
            <a:r>
              <a:rPr lang="en-US" altLang="en-US" sz="1400" dirty="0" smtClean="0">
                <a:solidFill>
                  <a:srgbClr val="008000"/>
                </a:solidFill>
                <a:latin typeface="Consolas" pitchFamily="49" charset="0"/>
                <a:cs typeface="Times New Roman" pitchFamily="18" charset="0"/>
              </a:rPr>
              <a:t>s</a:t>
            </a:r>
            <a:r>
              <a:rPr lang="ro-RO" altLang="en-US" sz="1400" dirty="0" smtClean="0">
                <a:solidFill>
                  <a:srgbClr val="008000"/>
                </a:solidFill>
                <a:latin typeface="Consolas" pitchFamily="49" charset="0"/>
                <a:cs typeface="Times New Roman" pitchFamily="18" charset="0"/>
              </a:rPr>
              <a:t>ultat_word</a:t>
            </a:r>
          </a:p>
          <a:p>
            <a:pPr marL="1041400" lvl="2" indent="0" eaLnBrk="1" hangingPunct="1">
              <a:buFont typeface="Lucida Grande"/>
              <a:buNone/>
            </a:pPr>
            <a:r>
              <a:rPr lang="ro-RO" altLang="en-US" sz="1400" dirty="0" smtClean="0">
                <a:solidFill>
                  <a:srgbClr val="008000"/>
                </a:solidFill>
                <a:latin typeface="Consolas" pitchFamily="49" charset="0"/>
                <a:cs typeface="Times New Roman" pitchFamily="18" charset="0"/>
              </a:rPr>
              <a:t>   </a:t>
            </a:r>
            <a:r>
              <a:rPr lang="en-US" altLang="en-US" sz="1400" dirty="0" smtClean="0">
                <a:solidFill>
                  <a:srgbClr val="008000"/>
                </a:solidFill>
                <a:latin typeface="Consolas" pitchFamily="49" charset="0"/>
                <a:cs typeface="Times New Roman" pitchFamily="18" charset="0"/>
              </a:rPr>
              <a:t> </a:t>
            </a:r>
            <a:r>
              <a:rPr lang="en-US" altLang="en-US" sz="1400" dirty="0" err="1" smtClean="0">
                <a:solidFill>
                  <a:srgbClr val="0000FF"/>
                </a:solidFill>
                <a:latin typeface="Consolas" pitchFamily="49" charset="0"/>
                <a:cs typeface="Times New Roman" pitchFamily="18" charset="0"/>
              </a:rPr>
              <a:t>jmp</a:t>
            </a:r>
            <a:r>
              <a:rPr lang="en-US" altLang="en-US" sz="1400" dirty="0" smtClean="0">
                <a:solidFill>
                  <a:srgbClr val="008000"/>
                </a:solidFill>
                <a:latin typeface="Consolas" pitchFamily="49" charset="0"/>
                <a:cs typeface="Times New Roman" pitchFamily="18" charset="0"/>
              </a:rPr>
              <a:t>     </a:t>
            </a:r>
            <a:r>
              <a:rPr lang="en-US" altLang="en-US" sz="1400" dirty="0" smtClean="0">
                <a:solidFill>
                  <a:srgbClr val="000080"/>
                </a:solidFill>
                <a:latin typeface="Consolas" pitchFamily="49" charset="0"/>
                <a:cs typeface="Times New Roman" pitchFamily="18" charset="0"/>
              </a:rPr>
              <a:t>.done</a:t>
            </a:r>
          </a:p>
          <a:p>
            <a:pPr marL="1041400" lvl="2" indent="0" eaLnBrk="1" hangingPunct="1">
              <a:buFont typeface="Lucida Grande"/>
              <a:buNone/>
            </a:pPr>
            <a:endParaRPr lang="ro-RO" altLang="en-US" sz="1400" dirty="0" smtClean="0">
              <a:solidFill>
                <a:srgbClr val="008000"/>
              </a:solidFill>
              <a:latin typeface="Consolas" pitchFamily="49" charset="0"/>
              <a:cs typeface="Times New Roman" pitchFamily="18" charset="0"/>
            </a:endParaRPr>
          </a:p>
          <a:p>
            <a:pPr marL="1041400" lvl="2" indent="0" eaLnBrk="1" hangingPunct="1">
              <a:buFont typeface="Lucida Grande"/>
              <a:buNone/>
            </a:pPr>
            <a:r>
              <a:rPr lang="en-US" altLang="en-US" sz="1400" dirty="0" smtClean="0">
                <a:solidFill>
                  <a:srgbClr val="000080"/>
                </a:solidFill>
                <a:latin typeface="Consolas" pitchFamily="49" charset="0"/>
                <a:cs typeface="Times New Roman" pitchFamily="18" charset="0"/>
              </a:rPr>
              <a:t>. </a:t>
            </a:r>
            <a:r>
              <a:rPr lang="en-US" altLang="en-US" sz="1400" dirty="0" err="1" smtClean="0">
                <a:solidFill>
                  <a:srgbClr val="000080"/>
                </a:solidFill>
                <a:latin typeface="Consolas" pitchFamily="49" charset="0"/>
                <a:cs typeface="Times New Roman" pitchFamily="18" charset="0"/>
              </a:rPr>
              <a:t>no_fit_in_word</a:t>
            </a:r>
            <a:r>
              <a:rPr lang="ro-RO" altLang="en-US" sz="1400" dirty="0" smtClean="0">
                <a:solidFill>
                  <a:srgbClr val="000080"/>
                </a:solidFill>
                <a:latin typeface="Consolas" pitchFamily="49" charset="0"/>
                <a:cs typeface="Times New Roman" pitchFamily="18" charset="0"/>
              </a:rPr>
              <a:t>:</a:t>
            </a:r>
          </a:p>
          <a:p>
            <a:pPr marL="1041400" lvl="2" indent="0" eaLnBrk="1" hangingPunct="1">
              <a:buFont typeface="Lucida Grande"/>
              <a:buNone/>
            </a:pPr>
            <a:r>
              <a:rPr lang="ro-RO" altLang="en-US" sz="1400" dirty="0" smtClean="0">
                <a:solidFill>
                  <a:srgbClr val="000000"/>
                </a:solidFill>
                <a:latin typeface="Consolas" pitchFamily="49" charset="0"/>
                <a:cs typeface="Times New Roman" pitchFamily="18" charset="0"/>
              </a:rPr>
              <a:t>    </a:t>
            </a:r>
            <a:r>
              <a:rPr lang="ro-RO" altLang="en-US" sz="1400" dirty="0" smtClean="0">
                <a:solidFill>
                  <a:srgbClr val="0000FF"/>
                </a:solidFill>
                <a:latin typeface="Consolas" pitchFamily="49" charset="0"/>
                <a:cs typeface="Times New Roman" pitchFamily="18" charset="0"/>
              </a:rPr>
              <a:t>mov </a:t>
            </a:r>
            <a:r>
              <a:rPr lang="ro-RO" altLang="en-US" sz="1400" dirty="0" smtClean="0">
                <a:solidFill>
                  <a:srgbClr val="000000"/>
                </a:solidFill>
                <a:latin typeface="Consolas" pitchFamily="49" charset="0"/>
                <a:cs typeface="Times New Roman" pitchFamily="18" charset="0"/>
              </a:rPr>
              <a:t>    [</a:t>
            </a:r>
            <a:r>
              <a:rPr lang="ro-RO" altLang="en-US" sz="1400" dirty="0" smtClean="0">
                <a:solidFill>
                  <a:srgbClr val="000080"/>
                </a:solidFill>
                <a:latin typeface="Consolas" pitchFamily="49" charset="0"/>
                <a:cs typeface="Times New Roman" pitchFamily="18" charset="0"/>
              </a:rPr>
              <a:t>re</a:t>
            </a:r>
            <a:r>
              <a:rPr lang="en-US" altLang="en-US" sz="1400" dirty="0" smtClean="0">
                <a:solidFill>
                  <a:srgbClr val="000080"/>
                </a:solidFill>
                <a:latin typeface="Consolas" pitchFamily="49" charset="0"/>
                <a:cs typeface="Times New Roman" pitchFamily="18" charset="0"/>
              </a:rPr>
              <a:t>s</a:t>
            </a:r>
            <a:r>
              <a:rPr lang="ro-RO" altLang="en-US" sz="1400" dirty="0" smtClean="0">
                <a:solidFill>
                  <a:srgbClr val="000080"/>
                </a:solidFill>
                <a:latin typeface="Consolas" pitchFamily="49" charset="0"/>
                <a:cs typeface="Times New Roman" pitchFamily="18" charset="0"/>
              </a:rPr>
              <a:t>ultat_dword</a:t>
            </a:r>
            <a:r>
              <a:rPr lang="ro-RO" altLang="en-US" sz="1400" dirty="0" smtClean="0">
                <a:solidFill>
                  <a:srgbClr val="000000"/>
                </a:solidFill>
                <a:latin typeface="Consolas" pitchFamily="49" charset="0"/>
                <a:cs typeface="Times New Roman" pitchFamily="18" charset="0"/>
              </a:rPr>
              <a:t>],</a:t>
            </a:r>
            <a:r>
              <a:rPr lang="en-US" altLang="en-US" sz="1400" dirty="0" smtClean="0">
                <a:solidFill>
                  <a:srgbClr val="000000"/>
                </a:solidFill>
                <a:latin typeface="Consolas" pitchFamily="49" charset="0"/>
                <a:cs typeface="Times New Roman" pitchFamily="18" charset="0"/>
              </a:rPr>
              <a:t> </a:t>
            </a:r>
            <a:r>
              <a:rPr lang="ro-RO" altLang="en-US" sz="1400" dirty="0" smtClean="0">
                <a:solidFill>
                  <a:srgbClr val="0000FF"/>
                </a:solidFill>
                <a:latin typeface="Consolas" pitchFamily="49" charset="0"/>
                <a:cs typeface="Times New Roman" pitchFamily="18" charset="0"/>
              </a:rPr>
              <a:t>eax </a:t>
            </a:r>
            <a:r>
              <a:rPr lang="ro-RO" altLang="en-US" sz="1400" dirty="0" smtClean="0">
                <a:solidFill>
                  <a:srgbClr val="000000"/>
                </a:solidFill>
                <a:latin typeface="Consolas" pitchFamily="49" charset="0"/>
                <a:cs typeface="Times New Roman" pitchFamily="18" charset="0"/>
              </a:rPr>
              <a:t>      </a:t>
            </a:r>
            <a:r>
              <a:rPr lang="ro-RO" altLang="en-US" sz="1400" dirty="0" smtClean="0">
                <a:solidFill>
                  <a:srgbClr val="008000"/>
                </a:solidFill>
                <a:latin typeface="Consolas" pitchFamily="49" charset="0"/>
                <a:cs typeface="Times New Roman" pitchFamily="18" charset="0"/>
              </a:rPr>
              <a:t>; </a:t>
            </a:r>
            <a:r>
              <a:rPr lang="en-US" altLang="en-US" sz="1400" dirty="0" smtClean="0">
                <a:solidFill>
                  <a:srgbClr val="008000"/>
                </a:solidFill>
                <a:latin typeface="Consolas" pitchFamily="49" charset="0"/>
                <a:cs typeface="Times New Roman" pitchFamily="18" charset="0"/>
              </a:rPr>
              <a:t>if a WORD is not enough</a:t>
            </a:r>
            <a:r>
              <a:rPr lang="ro-RO" altLang="en-US" sz="1400" dirty="0" smtClean="0">
                <a:solidFill>
                  <a:srgbClr val="008000"/>
                </a:solidFill>
                <a:latin typeface="Consolas" pitchFamily="49" charset="0"/>
                <a:cs typeface="Times New Roman" pitchFamily="18" charset="0"/>
              </a:rPr>
              <a:t>, </a:t>
            </a:r>
            <a:r>
              <a:rPr lang="en-US" altLang="en-US" sz="1400" dirty="0" smtClean="0">
                <a:solidFill>
                  <a:srgbClr val="008000"/>
                </a:solidFill>
                <a:latin typeface="Consolas" pitchFamily="49" charset="0"/>
                <a:cs typeface="Times New Roman" pitchFamily="18" charset="0"/>
              </a:rPr>
              <a:t>save all of</a:t>
            </a:r>
            <a:r>
              <a:rPr lang="ro-RO" altLang="en-US" sz="1400" dirty="0" smtClean="0">
                <a:solidFill>
                  <a:srgbClr val="008000"/>
                </a:solidFill>
                <a:latin typeface="Consolas" pitchFamily="49" charset="0"/>
                <a:cs typeface="Times New Roman" pitchFamily="18" charset="0"/>
              </a:rPr>
              <a:t> ea</a:t>
            </a:r>
            <a:r>
              <a:rPr lang="en-US" altLang="en-US" sz="1400" dirty="0" smtClean="0">
                <a:solidFill>
                  <a:srgbClr val="008000"/>
                </a:solidFill>
                <a:latin typeface="Consolas" pitchFamily="49" charset="0"/>
                <a:cs typeface="Times New Roman" pitchFamily="18" charset="0"/>
              </a:rPr>
              <a:t>x</a:t>
            </a:r>
          </a:p>
          <a:p>
            <a:pPr marL="1041400" lvl="2" indent="0" eaLnBrk="1" hangingPunct="1">
              <a:buFont typeface="Lucida Grande"/>
              <a:buNone/>
            </a:pPr>
            <a:r>
              <a:rPr lang="en-US" altLang="en-US" sz="1400" dirty="0" smtClean="0">
                <a:solidFill>
                  <a:srgbClr val="000080"/>
                </a:solidFill>
                <a:latin typeface="Consolas" pitchFamily="49" charset="0"/>
                <a:cs typeface="Times New Roman" pitchFamily="18" charset="0"/>
              </a:rPr>
              <a:t>.done:</a:t>
            </a:r>
            <a:endParaRPr lang="ro-RO" altLang="en-US" sz="1400" dirty="0" smtClean="0">
              <a:solidFill>
                <a:srgbClr val="008000"/>
              </a:solidFill>
              <a:latin typeface="Consolas" pitchFamily="49" charset="0"/>
              <a:cs typeface="Times New Roman" pitchFamily="18" charset="0"/>
            </a:endParaRPr>
          </a:p>
          <a:p>
            <a:pPr marL="1041400" lvl="2" indent="0" eaLnBrk="1" hangingPunct="1">
              <a:buFont typeface="Arial" pitchFamily="34" charset="0"/>
              <a:buChar char="•"/>
            </a:pPr>
            <a:endParaRPr lang="en-US" altLang="en-US" sz="2000" dirty="0" smtClean="0">
              <a:cs typeface="Arial" pitchFamily="34" charset="0"/>
            </a:endParaRPr>
          </a:p>
        </p:txBody>
      </p:sp>
      <p:sp>
        <p:nvSpPr>
          <p:cNvPr id="14339"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en-US" altLang="en-US" sz="3600" dirty="0" smtClean="0">
                <a:cs typeface="Arial" pitchFamily="34" charset="0"/>
              </a:rPr>
              <a:t>Techniques and tools</a:t>
            </a:r>
          </a:p>
        </p:txBody>
      </p:sp>
      <p:sp>
        <p:nvSpPr>
          <p:cNvPr id="14340"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ACIA">
  <a:themeElements>
    <a:clrScheme name="2012 Theme Colors">
      <a:dk1>
        <a:sysClr val="windowText" lastClr="000000"/>
      </a:dk1>
      <a:lt1>
        <a:srgbClr val="F3F3F3"/>
      </a:lt1>
      <a:dk2>
        <a:srgbClr val="D00011"/>
      </a:dk2>
      <a:lt2>
        <a:srgbClr val="FCFFF9"/>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38100">
          <a:solidFill>
            <a:schemeClr val="tx1"/>
          </a:solidFill>
          <a:tailEnd type="none"/>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583B09BA-96F3-478A-ABBD-3A115AB87357}" vid="{CAF5E7DE-008A-4EB2-B83C-8201B2820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872F0A23126944A1115D8B536C9873" ma:contentTypeVersion="9" ma:contentTypeDescription="Create a new document." ma:contentTypeScope="" ma:versionID="1d597ceaf1098ba6088efb7b5ca4cca3">
  <xsd:schema xmlns:xsd="http://www.w3.org/2001/XMLSchema" xmlns:xs="http://www.w3.org/2001/XMLSchema" xmlns:p="http://schemas.microsoft.com/office/2006/metadata/properties" xmlns:ns2="0c2a090c-80d2-4674-aab9-e2f91f7b1abc" targetNamespace="http://schemas.microsoft.com/office/2006/metadata/properties" ma:root="true" ma:fieldsID="933c781ce0bec78e3942e632233aee51" ns2:_="">
    <xsd:import namespace="0c2a090c-80d2-4674-aab9-e2f91f7b1ab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2a090c-80d2-4674-aab9-e2f91f7b1a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9B64394-E24B-4B80-821C-E99B9167D741}"/>
</file>

<file path=customXml/itemProps2.xml><?xml version="1.0" encoding="utf-8"?>
<ds:datastoreItem xmlns:ds="http://schemas.openxmlformats.org/officeDocument/2006/customXml" ds:itemID="{0372C90C-C6B3-4FBD-ACE5-426C8CA345E3}"/>
</file>

<file path=customXml/itemProps3.xml><?xml version="1.0" encoding="utf-8"?>
<ds:datastoreItem xmlns:ds="http://schemas.openxmlformats.org/officeDocument/2006/customXml" ds:itemID="{DF440A8D-FAA0-43DB-8223-D3FC9729AEC9}"/>
</file>

<file path=docProps/app.xml><?xml version="1.0" encoding="utf-8"?>
<Properties xmlns="http://schemas.openxmlformats.org/officeDocument/2006/extended-properties" xmlns:vt="http://schemas.openxmlformats.org/officeDocument/2006/docPropsVTypes">
  <Template>Bitdefender</Template>
  <TotalTime>24103</TotalTime>
  <Words>2680</Words>
  <Application>Microsoft Office PowerPoint</Application>
  <PresentationFormat>Custom</PresentationFormat>
  <Paragraphs>460</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Cambria</vt:lpstr>
      <vt:lpstr>Consolas</vt:lpstr>
      <vt:lpstr>Lucida Grande</vt:lpstr>
      <vt:lpstr>Neuton regular</vt:lpstr>
      <vt:lpstr>Tahoma</vt:lpstr>
      <vt:lpstr>Times New Roman</vt:lpstr>
      <vt:lpstr>Trebuchet MS</vt:lpstr>
      <vt:lpstr>DACIA</vt:lpstr>
      <vt:lpstr>PowerPoint Presentation</vt:lpstr>
      <vt:lpstr>1. Modular Architectures</vt:lpstr>
      <vt:lpstr>Modular programming</vt:lpstr>
      <vt:lpstr>Modular programming</vt:lpstr>
      <vt:lpstr>2. Techniques and tools</vt:lpstr>
      <vt:lpstr>Techniques and tools</vt:lpstr>
      <vt:lpstr>Tools and techniques</vt:lpstr>
      <vt:lpstr>Techniques and tools</vt:lpstr>
      <vt:lpstr>Techniques and tools</vt:lpstr>
      <vt:lpstr>Techniques and tools</vt:lpstr>
      <vt:lpstr>Techniques and tools</vt:lpstr>
      <vt:lpstr>Techniques and tools</vt:lpstr>
      <vt:lpstr>Techniques and tools</vt:lpstr>
      <vt:lpstr>Techniques and tools</vt:lpstr>
      <vt:lpstr>Techniques and tools</vt:lpstr>
      <vt:lpstr>Techniques and tools</vt:lpstr>
      <vt:lpstr>Techniques and tools</vt:lpstr>
      <vt:lpstr>Techniques and tools</vt:lpstr>
      <vt:lpstr>Techniques and tools</vt:lpstr>
      <vt:lpstr>Techniques and tools</vt:lpstr>
      <vt:lpstr>Techniques and tools</vt:lpstr>
    </vt:vector>
  </TitlesOfParts>
  <Company>Bitdefender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General presentation and architecture overview</dc:subject>
  <dc:creator>Raul TOSA</dc:creator>
  <cp:lastModifiedBy>alexandru.vancea</cp:lastModifiedBy>
  <cp:revision>692</cp:revision>
  <cp:lastPrinted>2017-12-05T10:41:37Z</cp:lastPrinted>
  <dcterms:created xsi:type="dcterms:W3CDTF">2016-11-14T13:11:20Z</dcterms:created>
  <dcterms:modified xsi:type="dcterms:W3CDTF">2020-12-17T14:14:42Z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0x01010081872F0A23126944A1115D8B536C9873</vt:lpwstr>
  </property>
</Properties>
</file>