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5" r:id="rId9"/>
    <p:sldId id="264" r:id="rId10"/>
    <p:sldId id="263" r:id="rId11"/>
    <p:sldId id="274" r:id="rId12"/>
    <p:sldId id="272" r:id="rId13"/>
    <p:sldId id="275" r:id="rId14"/>
    <p:sldId id="273" r:id="rId15"/>
    <p:sldId id="262" r:id="rId16"/>
    <p:sldId id="271" r:id="rId17"/>
    <p:sldId id="277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F4F"/>
    <a:srgbClr val="E24210"/>
    <a:srgbClr val="92A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83BE9DE-C92F-4318-AE93-ECF6EFF2E305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94BFCB1-F309-4653-812B-F876355C3F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578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E9DE-C92F-4318-AE93-ECF6EFF2E305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FCB1-F309-4653-812B-F876355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E9DE-C92F-4318-AE93-ECF6EFF2E305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FCB1-F309-4653-812B-F876355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E9DE-C92F-4318-AE93-ECF6EFF2E305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FCB1-F309-4653-812B-F876355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E9DE-C92F-4318-AE93-ECF6EFF2E305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FCB1-F309-4653-812B-F876355C3F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529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E9DE-C92F-4318-AE93-ECF6EFF2E305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FCB1-F309-4653-812B-F876355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E9DE-C92F-4318-AE93-ECF6EFF2E305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FCB1-F309-4653-812B-F876355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E9DE-C92F-4318-AE93-ECF6EFF2E305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FCB1-F309-4653-812B-F876355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8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E9DE-C92F-4318-AE93-ECF6EFF2E305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FCB1-F309-4653-812B-F876355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E9DE-C92F-4318-AE93-ECF6EFF2E305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FCB1-F309-4653-812B-F876355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8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E9DE-C92F-4318-AE93-ECF6EFF2E305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FCB1-F309-4653-812B-F876355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0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83BE9DE-C92F-4318-AE93-ECF6EFF2E305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94BFCB1-F309-4653-812B-F876355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83047-15DF-4238-AFBD-895C5E14C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037" y="758004"/>
            <a:ext cx="8263128" cy="3586579"/>
          </a:xfrm>
          <a:noFill/>
        </p:spPr>
        <p:txBody>
          <a:bodyPr anchor="ctr">
            <a:normAutofit fontScale="90000"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Babe</a:t>
            </a:r>
            <a:r>
              <a:rPr lang="en-US" sz="2600" dirty="0" err="1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ș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-Bolyai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 University, Cluj-Napoca</a:t>
            </a:r>
            <a:b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Faculty of Mathematics and Computer Science</a:t>
            </a:r>
            <a:b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Specialization Computer Science in English</a:t>
            </a:r>
            <a:br>
              <a:rPr lang="en-US" sz="4400" b="1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</a:br>
            <a:br>
              <a:rPr lang="en-US" sz="4400" b="1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</a:br>
            <a:r>
              <a:rPr lang="en-US" sz="5300" b="1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Fake News Detection using Machine Learning algorithms</a:t>
            </a:r>
            <a:endParaRPr lang="en-US" sz="53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2BF9E-6221-2924-838F-86421420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" y="5176666"/>
            <a:ext cx="4012707" cy="1588117"/>
          </a:xfrm>
        </p:spPr>
        <p:txBody>
          <a:bodyPr anchor="ctr"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  <a:latin typeface="Bierstadt" panose="020B0004020202020204" pitchFamily="34" charset="0"/>
              </a:rPr>
              <a:t>Author:</a:t>
            </a:r>
          </a:p>
          <a:p>
            <a:r>
              <a:rPr lang="en-US" sz="2400" dirty="0">
                <a:solidFill>
                  <a:schemeClr val="tx1"/>
                </a:solidFill>
                <a:latin typeface="Bierstadt" panose="020B0004020202020204" pitchFamily="34" charset="0"/>
              </a:rPr>
              <a:t>Suceava Octavia</a:t>
            </a:r>
          </a:p>
          <a:p>
            <a:endParaRPr lang="en-US" sz="2400" dirty="0">
              <a:solidFill>
                <a:schemeClr val="tx1"/>
              </a:solidFill>
              <a:latin typeface="Bierstadt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FF11A-D63F-6C1D-B75A-0CF07CCA79CE}"/>
              </a:ext>
            </a:extLst>
          </p:cNvPr>
          <p:cNvSpPr txBox="1"/>
          <p:nvPr/>
        </p:nvSpPr>
        <p:spPr>
          <a:xfrm>
            <a:off x="5072111" y="5176666"/>
            <a:ext cx="60545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Bierstadt" panose="020B0004020202020204" pitchFamily="34" charset="0"/>
              </a:rPr>
              <a:t>Supervisor:</a:t>
            </a:r>
          </a:p>
          <a:p>
            <a:pPr algn="r"/>
            <a:endParaRPr lang="en-US" sz="2400" dirty="0">
              <a:latin typeface="Bierstadt" panose="020B0004020202020204" pitchFamily="34" charset="0"/>
            </a:endParaRPr>
          </a:p>
          <a:p>
            <a:pPr algn="r"/>
            <a:r>
              <a:rPr lang="en-US" sz="2400" dirty="0">
                <a:latin typeface="Bierstadt" panose="020B0004020202020204" pitchFamily="34" charset="0"/>
              </a:rPr>
              <a:t>PhD Student </a:t>
            </a:r>
            <a:r>
              <a:rPr lang="en-US" sz="2400" dirty="0" err="1">
                <a:latin typeface="Bierstadt" panose="020B0004020202020204" pitchFamily="34" charset="0"/>
              </a:rPr>
              <a:t>Coste</a:t>
            </a:r>
            <a:r>
              <a:rPr lang="en-US" sz="2400" dirty="0">
                <a:latin typeface="Bierstadt" panose="020B0004020202020204" pitchFamily="34" charset="0"/>
              </a:rPr>
              <a:t> Claudia-Ioana, </a:t>
            </a:r>
          </a:p>
          <a:p>
            <a:pPr algn="r"/>
            <a:r>
              <a:rPr lang="en-US" sz="2400" dirty="0">
                <a:latin typeface="Bierstadt" panose="020B0004020202020204" pitchFamily="34" charset="0"/>
              </a:rPr>
              <a:t>Prof. PhD </a:t>
            </a:r>
            <a:r>
              <a:rPr lang="en-US" sz="2400" dirty="0" err="1">
                <a:latin typeface="Bierstadt" panose="020B0004020202020204" pitchFamily="34" charset="0"/>
              </a:rPr>
              <a:t>Andreica</a:t>
            </a:r>
            <a:r>
              <a:rPr lang="en-US" sz="2400" dirty="0">
                <a:latin typeface="Bierstadt" panose="020B0004020202020204" pitchFamily="34" charset="0"/>
              </a:rPr>
              <a:t> Anca-Mirela 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7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1ED1-A886-3D17-1187-2F23D144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Bierstadt" panose="020B0004020202020204" pitchFamily="34" charset="0"/>
              </a:rPr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B8E-BDA2-4345-05DD-9906EBE52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3168073"/>
            <a:ext cx="4328622" cy="3012064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</a:schemeClr>
              </a:buClr>
            </a:pPr>
            <a:r>
              <a:rPr lang="en-US" sz="2800" dirty="0">
                <a:solidFill>
                  <a:srgbClr val="FFFFFF"/>
                </a:solidFill>
                <a:latin typeface="Bierstadt" panose="020B0004020202020204" pitchFamily="34" charset="0"/>
              </a:rPr>
              <a:t>splits dataset</a:t>
            </a: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en-US" sz="2800" dirty="0">
                <a:solidFill>
                  <a:srgbClr val="FFFFFF"/>
                </a:solidFill>
                <a:latin typeface="Bierstadt" panose="020B0004020202020204" pitchFamily="34" charset="0"/>
              </a:rPr>
              <a:t>leaf nodes = classes/probabilities</a:t>
            </a:r>
            <a:endParaRPr lang="en-US" sz="2800" b="0" i="1" dirty="0">
              <a:solidFill>
                <a:srgbClr val="FFFFFF"/>
              </a:solidFill>
              <a:latin typeface="Bierstadt" panose="020B0004020202020204" pitchFamily="34" charset="0"/>
            </a:endParaRP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en-US" sz="2800" b="0" dirty="0">
                <a:solidFill>
                  <a:srgbClr val="FFFFFF"/>
                </a:solidFill>
                <a:latin typeface="Bierstadt" panose="020B0004020202020204" pitchFamily="34" charset="0"/>
                <a:ea typeface="Cambria Math" panose="02040503050406030204" pitchFamily="18" charset="0"/>
              </a:rPr>
              <a:t>set </a:t>
            </a:r>
            <a:r>
              <a:rPr lang="en-US" sz="2800" b="0" dirty="0" err="1">
                <a:solidFill>
                  <a:srgbClr val="FFFFFF"/>
                </a:solidFill>
                <a:latin typeface="Bierstadt" panose="020B0004020202020204" pitchFamily="34" charset="0"/>
                <a:ea typeface="Cambria Math" panose="02040503050406030204" pitchFamily="18" charset="0"/>
              </a:rPr>
              <a:t>max_depth</a:t>
            </a:r>
            <a:endParaRPr lang="en-US" sz="2800" b="0" dirty="0">
              <a:solidFill>
                <a:srgbClr val="FFFFFF"/>
              </a:solidFill>
              <a:latin typeface="Bierstadt" panose="020B0004020202020204" pitchFamily="34" charset="0"/>
              <a:ea typeface="Cambria Math" panose="02040503050406030204" pitchFamily="18" charset="0"/>
            </a:endParaRPr>
          </a:p>
          <a:p>
            <a:pPr>
              <a:buClr>
                <a:schemeClr val="tx1">
                  <a:lumMod val="95000"/>
                </a:schemeClr>
              </a:buClr>
            </a:pPr>
            <a:endParaRPr lang="en-US" sz="2800" dirty="0">
              <a:solidFill>
                <a:srgbClr val="FFFFFF"/>
              </a:solidFill>
              <a:latin typeface="Bierstadt" panose="020B0004020202020204" pitchFamily="34" charset="0"/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B9A19040-3BC0-EFB1-D90F-025E49130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47" y="2807855"/>
            <a:ext cx="5283965" cy="2765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9695C-012A-80A9-90F7-BE0537BEEF77}"/>
              </a:ext>
            </a:extLst>
          </p:cNvPr>
          <p:cNvSpPr txBox="1"/>
          <p:nvPr/>
        </p:nvSpPr>
        <p:spPr>
          <a:xfrm>
            <a:off x="5670546" y="5628196"/>
            <a:ext cx="5283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ierstadt" panose="020B0004020202020204" pitchFamily="34" charset="0"/>
              </a:rPr>
              <a:t>Image source: https://www.youtube.com/watch?v=_L39rN6gz7Y&amp;ab_channel=StatQuestwithJoshStarmer</a:t>
            </a:r>
          </a:p>
        </p:txBody>
      </p:sp>
    </p:spTree>
    <p:extLst>
      <p:ext uri="{BB962C8B-B14F-4D97-AF65-F5344CB8AC3E}">
        <p14:creationId xmlns:p14="http://schemas.microsoft.com/office/powerpoint/2010/main" val="38293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1ED1-A886-3D17-1187-2F23D144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Bierstadt" panose="020B0004020202020204" pitchFamily="34" charset="0"/>
              </a:rPr>
              <a:t>Passive-Aggressive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D3B8E-BDA2-4345-05DD-9906EBE52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3186545"/>
                <a:ext cx="8595360" cy="299359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95000"/>
                    </a:schemeClr>
                  </a:buClr>
                </a:pPr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  <a:latin typeface="Bierstadt" panose="020B0004020202020204" pitchFamily="34" charset="0"/>
                  </a:rPr>
                  <a:t>online algorithm</a:t>
                </a:r>
              </a:p>
              <a:p>
                <a:pPr>
                  <a:buClr>
                    <a:schemeClr val="tx1">
                      <a:lumMod val="95000"/>
                    </a:schemeClr>
                  </a:buClr>
                </a:pPr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  <a:latin typeface="Bierstadt" panose="020B0004020202020204" pitchFamily="34" charset="0"/>
                  </a:rPr>
                  <a:t>updates the weight vector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800" dirty="0">
                  <a:solidFill>
                    <a:schemeClr val="tx1">
                      <a:lumMod val="95000"/>
                    </a:schemeClr>
                  </a:solidFill>
                  <a:latin typeface="Bierstadt" panose="020B0004020202020204" pitchFamily="34" charset="0"/>
                </a:endParaRPr>
              </a:p>
              <a:p>
                <a:pPr>
                  <a:buClr>
                    <a:schemeClr val="tx1">
                      <a:lumMod val="95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b="0" i="0" dirty="0">
                    <a:solidFill>
                      <a:schemeClr val="tx1">
                        <a:lumMod val="95000"/>
                      </a:schemeClr>
                    </a:solidFill>
                    <a:effectLst/>
                    <a:latin typeface="Bierstadt" panose="020B0004020202020204" pitchFamily="34" charset="0"/>
                  </a:rPr>
                  <a:t>: regularization parameter</a:t>
                </a:r>
                <a:endParaRPr lang="en-US" sz="2800" dirty="0">
                  <a:solidFill>
                    <a:schemeClr val="tx1">
                      <a:lumMod val="95000"/>
                    </a:schemeClr>
                  </a:solidFill>
                  <a:latin typeface="Bierstadt" panose="020B00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D3B8E-BDA2-4345-05DD-9906EBE52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3186545"/>
                <a:ext cx="8595360" cy="2993592"/>
              </a:xfrm>
              <a:blipFill>
                <a:blip r:embed="rId2"/>
                <a:stretch>
                  <a:fillRect l="-851" t="-3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889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1ED1-A886-3D17-1187-2F23D144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Bierstadt" panose="020B0004020202020204" pitchFamily="34" charset="0"/>
              </a:rPr>
              <a:t>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CC4CD9-2272-7DB9-588A-0A08F366C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284706"/>
              </p:ext>
            </p:extLst>
          </p:nvPr>
        </p:nvGraphicFramePr>
        <p:xfrm>
          <a:off x="1261872" y="2545812"/>
          <a:ext cx="85947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945">
                  <a:extLst>
                    <a:ext uri="{9D8B030D-6E8A-4147-A177-3AD203B41FA5}">
                      <a16:colId xmlns:a16="http://schemas.microsoft.com/office/drawing/2014/main" val="440796136"/>
                    </a:ext>
                  </a:extLst>
                </a:gridCol>
                <a:gridCol w="1718945">
                  <a:extLst>
                    <a:ext uri="{9D8B030D-6E8A-4147-A177-3AD203B41FA5}">
                      <a16:colId xmlns:a16="http://schemas.microsoft.com/office/drawing/2014/main" val="1771066108"/>
                    </a:ext>
                  </a:extLst>
                </a:gridCol>
                <a:gridCol w="1718945">
                  <a:extLst>
                    <a:ext uri="{9D8B030D-6E8A-4147-A177-3AD203B41FA5}">
                      <a16:colId xmlns:a16="http://schemas.microsoft.com/office/drawing/2014/main" val="738891774"/>
                    </a:ext>
                  </a:extLst>
                </a:gridCol>
                <a:gridCol w="1718945">
                  <a:extLst>
                    <a:ext uri="{9D8B030D-6E8A-4147-A177-3AD203B41FA5}">
                      <a16:colId xmlns:a16="http://schemas.microsoft.com/office/drawing/2014/main" val="4247313784"/>
                    </a:ext>
                  </a:extLst>
                </a:gridCol>
                <a:gridCol w="1718945">
                  <a:extLst>
                    <a:ext uri="{9D8B030D-6E8A-4147-A177-3AD203B41FA5}">
                      <a16:colId xmlns:a16="http://schemas.microsoft.com/office/drawing/2014/main" val="26195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5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Bierstadt" panose="020B0004020202020204" pitchFamily="34" charset="0"/>
                        </a:rPr>
                        <a:t>realNewsTitle</a:t>
                      </a:r>
                      <a:endParaRPr lang="en-US" sz="1600" dirty="0">
                        <a:latin typeface="Bierstadt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Bierstadt" panose="020B0004020202020204" pitchFamily="34" charset="0"/>
                        </a:rPr>
                        <a:t>realNewsArticle</a:t>
                      </a:r>
                      <a:endParaRPr lang="en-US" sz="1600" dirty="0">
                        <a:latin typeface="Bierstadt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Bierstadt" panose="020B0004020202020204" pitchFamily="34" charset="0"/>
                        </a:rPr>
                        <a:t>realNewsText</a:t>
                      </a:r>
                      <a:endParaRPr lang="en-US" sz="1600" dirty="0">
                        <a:latin typeface="Bierstadt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0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Bierstadt" panose="020B0004020202020204" pitchFamily="34" charset="0"/>
                        </a:rPr>
                        <a:t>fakeNewsTitle</a:t>
                      </a:r>
                      <a:endParaRPr lang="en-US" sz="1600" dirty="0">
                        <a:latin typeface="Bierstadt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Bierstadt" panose="020B0004020202020204" pitchFamily="34" charset="0"/>
                        </a:rPr>
                        <a:t>fakeNewsArticle</a:t>
                      </a:r>
                      <a:endParaRPr lang="en-US" sz="1600" dirty="0">
                        <a:latin typeface="Bierstadt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Bierstadt" panose="020B0004020202020204" pitchFamily="34" charset="0"/>
                        </a:rPr>
                        <a:t>fakeNewsText</a:t>
                      </a:r>
                      <a:endParaRPr lang="en-US" sz="1600" dirty="0">
                        <a:latin typeface="Bierstadt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1068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716926-E172-8DC8-35FB-E1F6837DF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52285"/>
              </p:ext>
            </p:extLst>
          </p:nvPr>
        </p:nvGraphicFramePr>
        <p:xfrm>
          <a:off x="1261872" y="4205916"/>
          <a:ext cx="859472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988771763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771762287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630220765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353698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3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20800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Bierstadt" panose="020B0004020202020204" pitchFamily="34" charset="0"/>
                        </a:rPr>
                        <a:t>newsTitle</a:t>
                      </a:r>
                      <a:endParaRPr lang="en-US" sz="1600" dirty="0">
                        <a:latin typeface="Bierstadt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Bierstadt" panose="020B0004020202020204" pitchFamily="34" charset="0"/>
                        </a:rPr>
                        <a:t>newsArticle</a:t>
                      </a:r>
                      <a:endParaRPr lang="en-US" sz="1600" dirty="0">
                        <a:latin typeface="Bierstadt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Bierstadt" panose="020B0004020202020204" pitchFamily="34" charset="0"/>
                        </a:rPr>
                        <a:t>newsText</a:t>
                      </a:r>
                      <a:endParaRPr lang="en-US" sz="1600" dirty="0">
                        <a:latin typeface="Bierstadt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4416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3792EC-4994-B268-453A-D86DD4F0D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67389"/>
              </p:ext>
            </p:extLst>
          </p:nvPr>
        </p:nvGraphicFramePr>
        <p:xfrm>
          <a:off x="1261872" y="5508315"/>
          <a:ext cx="85947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2625701625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305765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43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20800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061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1A34175-BCEF-43A7-2027-4BD3A09649CC}"/>
              </a:ext>
            </a:extLst>
          </p:cNvPr>
          <p:cNvSpPr txBox="1"/>
          <p:nvPr/>
        </p:nvSpPr>
        <p:spPr>
          <a:xfrm>
            <a:off x="1012679" y="2146767"/>
            <a:ext cx="392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ierstadt" panose="020B0004020202020204" pitchFamily="34" charset="0"/>
              </a:rPr>
              <a:t>train.csv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56423-EEA6-3EE6-5ED4-F66845EDD8D4}"/>
              </a:ext>
            </a:extLst>
          </p:cNvPr>
          <p:cNvSpPr txBox="1"/>
          <p:nvPr/>
        </p:nvSpPr>
        <p:spPr>
          <a:xfrm>
            <a:off x="1012679" y="3800283"/>
            <a:ext cx="392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ierstadt" panose="020B0004020202020204" pitchFamily="34" charset="0"/>
              </a:rPr>
              <a:t>test.csv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A52AF-C182-9044-8B23-D8ECA0C9210F}"/>
              </a:ext>
            </a:extLst>
          </p:cNvPr>
          <p:cNvSpPr txBox="1"/>
          <p:nvPr/>
        </p:nvSpPr>
        <p:spPr>
          <a:xfrm>
            <a:off x="1012679" y="5084467"/>
            <a:ext cx="392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ierstadt" panose="020B0004020202020204" pitchFamily="34" charset="0"/>
              </a:rPr>
              <a:t>submit.csv</a:t>
            </a:r>
          </a:p>
        </p:txBody>
      </p:sp>
    </p:spTree>
    <p:extLst>
      <p:ext uri="{BB962C8B-B14F-4D97-AF65-F5344CB8AC3E}">
        <p14:creationId xmlns:p14="http://schemas.microsoft.com/office/powerpoint/2010/main" val="3740883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1ED1-A886-3D17-1187-2F23D144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45" y="365760"/>
            <a:ext cx="10612767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"Fake news detection with different models“</a:t>
            </a:r>
            <a:br>
              <a:rPr lang="en-US" sz="4000" b="1" i="1" dirty="0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</a:br>
            <a:r>
              <a:rPr lang="en-US" sz="4000" b="1" i="1" dirty="0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					</a:t>
            </a:r>
            <a:r>
              <a:rPr lang="en-US" sz="2800" i="1" dirty="0" err="1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Vijayaraghavan</a:t>
            </a:r>
            <a:r>
              <a:rPr lang="en-US" sz="2800" i="1" dirty="0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, </a:t>
            </a:r>
            <a:r>
              <a:rPr lang="en-US" sz="2800" i="1" dirty="0" err="1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Sairamvinay</a:t>
            </a:r>
            <a:r>
              <a:rPr lang="en-US" sz="2800" i="1" dirty="0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, et al.</a:t>
            </a:r>
            <a:endParaRPr lang="en-US" sz="2800" i="1" dirty="0">
              <a:solidFill>
                <a:schemeClr val="tx1">
                  <a:lumMod val="95000"/>
                </a:schemeClr>
              </a:solidFill>
              <a:latin typeface="Bierstadt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B8E-BDA2-4345-05DD-9906EBE52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3066473"/>
            <a:ext cx="8595360" cy="3425767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</a:schemeClr>
              </a:buClr>
            </a:pPr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stemming not mentioned</a:t>
            </a: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text column only</a:t>
            </a: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train.csv 80-20 train-test split</a:t>
            </a: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modelLR = LogisticRegression(solver=’sag’, C=7.74).</a:t>
            </a: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TF-IDF and Logistic Regression: 94.79%</a:t>
            </a:r>
          </a:p>
        </p:txBody>
      </p:sp>
    </p:spTree>
    <p:extLst>
      <p:ext uri="{BB962C8B-B14F-4D97-AF65-F5344CB8AC3E}">
        <p14:creationId xmlns:p14="http://schemas.microsoft.com/office/powerpoint/2010/main" val="1288129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1ED1-A886-3D17-1187-2F23D144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Bierstadt" panose="020B0004020202020204" pitchFamily="34" charset="0"/>
              </a:rPr>
              <a:t>Solution</a:t>
            </a:r>
            <a:br>
              <a:rPr lang="en-US" sz="4800" b="1" dirty="0">
                <a:solidFill>
                  <a:srgbClr val="FFFFFF"/>
                </a:solidFill>
                <a:latin typeface="Bierstadt" panose="020B0004020202020204" pitchFamily="34" charset="0"/>
              </a:rPr>
            </a:br>
            <a:r>
              <a:rPr lang="en-US" sz="4800" b="1" dirty="0">
                <a:solidFill>
                  <a:srgbClr val="FFFFFF"/>
                </a:solidFill>
                <a:latin typeface="Bierstadt" panose="020B0004020202020204" pitchFamily="34" charset="0"/>
              </a:rPr>
              <a:t>Original Contributions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DAB909-3728-02EE-EB8B-7C6DEA69F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3357823"/>
            <a:ext cx="6280729" cy="18881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6FB784-AA45-C6B8-F699-5D583752138A}"/>
              </a:ext>
            </a:extLst>
          </p:cNvPr>
          <p:cNvSpPr txBox="1"/>
          <p:nvPr/>
        </p:nvSpPr>
        <p:spPr>
          <a:xfrm>
            <a:off x="1261872" y="3100918"/>
            <a:ext cx="29925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ierstadt" panose="020B0004020202020204" pitchFamily="34" charset="0"/>
              </a:rPr>
              <a:t>multiple TF-IDF vectorizers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Bierstad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ierstadt" panose="020B0004020202020204" pitchFamily="34" charset="0"/>
              </a:rPr>
              <a:t>testing on new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Bierstad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0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1ED1-A886-3D17-1187-2F23D144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Bierstadt" panose="020B0004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B8E-BDA2-4345-05DD-9906EBE52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2262"/>
            <a:ext cx="8595360" cy="3853147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</a:schemeClr>
              </a:buClr>
            </a:pPr>
            <a:r>
              <a:rPr lang="en-US" dirty="0">
                <a:solidFill>
                  <a:srgbClr val="FFFFFF"/>
                </a:solidFill>
                <a:latin typeface="Bierstadt" panose="020B0004020202020204" pitchFamily="34" charset="0"/>
              </a:rPr>
              <a:t>train.csv</a:t>
            </a:r>
          </a:p>
          <a:p>
            <a:pPr>
              <a:buClr>
                <a:schemeClr val="tx1">
                  <a:lumMod val="95000"/>
                </a:schemeClr>
              </a:buClr>
            </a:pPr>
            <a:endParaRPr lang="en-US" dirty="0">
              <a:solidFill>
                <a:srgbClr val="FFFFFF"/>
              </a:solidFill>
              <a:latin typeface="Bierstadt" panose="020B0004020202020204" pitchFamily="34" charset="0"/>
            </a:endParaRPr>
          </a:p>
          <a:p>
            <a:pPr>
              <a:buClr>
                <a:schemeClr val="tx1">
                  <a:lumMod val="95000"/>
                </a:schemeClr>
              </a:buClr>
            </a:pPr>
            <a:endParaRPr lang="en-US" dirty="0">
              <a:solidFill>
                <a:srgbClr val="FFFFFF"/>
              </a:solidFill>
              <a:latin typeface="Bierstadt" panose="020B0004020202020204" pitchFamily="34" charset="0"/>
            </a:endParaRPr>
          </a:p>
          <a:p>
            <a:pPr>
              <a:buClr>
                <a:schemeClr val="tx1">
                  <a:lumMod val="95000"/>
                </a:schemeClr>
              </a:buClr>
            </a:pPr>
            <a:endParaRPr lang="en-US" dirty="0">
              <a:solidFill>
                <a:srgbClr val="FFFFFF"/>
              </a:solidFill>
              <a:latin typeface="Bierstadt" panose="020B0004020202020204" pitchFamily="34" charset="0"/>
            </a:endParaRPr>
          </a:p>
          <a:p>
            <a:pPr>
              <a:buClr>
                <a:schemeClr val="tx1">
                  <a:lumMod val="95000"/>
                </a:schemeClr>
              </a:buClr>
            </a:pPr>
            <a:endParaRPr lang="en-US" dirty="0">
              <a:solidFill>
                <a:srgbClr val="FFFFFF"/>
              </a:solidFill>
              <a:latin typeface="Bierstadt" panose="020B0004020202020204" pitchFamily="34" charset="0"/>
            </a:endParaRPr>
          </a:p>
          <a:p>
            <a:pPr>
              <a:buClr>
                <a:schemeClr val="tx1">
                  <a:lumMod val="95000"/>
                </a:schemeClr>
              </a:buClr>
            </a:pPr>
            <a:endParaRPr lang="en-US" dirty="0">
              <a:solidFill>
                <a:srgbClr val="FFFFFF"/>
              </a:solidFill>
              <a:latin typeface="Bierstadt" panose="020B0004020202020204" pitchFamily="34" charset="0"/>
            </a:endParaRP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en-US" dirty="0">
                <a:solidFill>
                  <a:srgbClr val="FFFFFF"/>
                </a:solidFill>
                <a:latin typeface="Bierstadt" panose="020B0004020202020204" pitchFamily="34" charset="0"/>
              </a:rPr>
              <a:t>test.csv &amp; submit.csv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4F3BA4-9101-B61A-4B8D-C3CA433A8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00207"/>
              </p:ext>
            </p:extLst>
          </p:nvPr>
        </p:nvGraphicFramePr>
        <p:xfrm>
          <a:off x="1416165" y="2631658"/>
          <a:ext cx="8128000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180790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84514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41039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0306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Text +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Text + Title + 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6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0.947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0.948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5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0.874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0.882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0.931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4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Passive-Aggressive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0.957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0.963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0.964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5156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6ABE9C-AF6A-729E-C19D-A2F25B61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62967"/>
              </p:ext>
            </p:extLst>
          </p:nvPr>
        </p:nvGraphicFramePr>
        <p:xfrm>
          <a:off x="4210811" y="4990494"/>
          <a:ext cx="5333354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677">
                  <a:extLst>
                    <a:ext uri="{9D8B030D-6E8A-4147-A177-3AD203B41FA5}">
                      <a16:colId xmlns:a16="http://schemas.microsoft.com/office/drawing/2014/main" val="3018079084"/>
                    </a:ext>
                  </a:extLst>
                </a:gridCol>
                <a:gridCol w="2666677">
                  <a:extLst>
                    <a:ext uri="{9D8B030D-6E8A-4147-A177-3AD203B41FA5}">
                      <a16:colId xmlns:a16="http://schemas.microsoft.com/office/drawing/2014/main" val="117845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ierstadt" panose="020B0004020202020204" pitchFamily="34" charset="0"/>
                        </a:rPr>
                        <a:t>Text + Title + 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6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0.641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5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0.655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4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Passive-Aggressive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ierstadt" panose="020B0004020202020204" pitchFamily="34" charset="0"/>
                        </a:rPr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51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92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30F59-B6D4-8C32-EADA-8C407BBA8CCB}"/>
              </a:ext>
            </a:extLst>
          </p:cNvPr>
          <p:cNvSpPr txBox="1"/>
          <p:nvPr/>
        </p:nvSpPr>
        <p:spPr>
          <a:xfrm>
            <a:off x="697347" y="748144"/>
            <a:ext cx="9245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Problems: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95000"/>
                </a:schemeClr>
              </a:solidFill>
              <a:latin typeface="Bierstadt" panose="020B00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feature vector too large?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stemming</a:t>
            </a:r>
          </a:p>
          <a:p>
            <a:pPr lvl="2"/>
            <a:endParaRPr lang="en-US" sz="2800" dirty="0">
              <a:solidFill>
                <a:schemeClr val="bg1">
                  <a:lumMod val="95000"/>
                </a:schemeClr>
              </a:solidFill>
              <a:latin typeface="Bierstadt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overfitting?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grid search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95000"/>
                </a:schemeClr>
              </a:solidFill>
              <a:latin typeface="Bierstadt" panose="020B00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vocabulary in the dataset?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data leakage?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  <a:latin typeface="Bierstadt" panose="020B0004020202020204" pitchFamily="34" charset="0"/>
            </a:endParaRPr>
          </a:p>
        </p:txBody>
      </p:sp>
      <p:pic>
        <p:nvPicPr>
          <p:cNvPr id="4" name="Picture 3" descr="A grid of numbers and text&#10;&#10;Description automatically generated">
            <a:extLst>
              <a:ext uri="{FF2B5EF4-FFF2-40B4-BE49-F238E27FC236}">
                <a16:creationId xmlns:a16="http://schemas.microsoft.com/office/drawing/2014/main" id="{C3BFB2D9-F3E4-1949-A2EF-233DBC6FF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83" y="848140"/>
            <a:ext cx="2558471" cy="2466366"/>
          </a:xfrm>
          <a:prstGeom prst="rect">
            <a:avLst/>
          </a:prstGeom>
        </p:spPr>
      </p:pic>
      <p:pic>
        <p:nvPicPr>
          <p:cNvPr id="6" name="Picture 5" descr="A white squares with black text&#10;&#10;Description automatically generated">
            <a:extLst>
              <a:ext uri="{FF2B5EF4-FFF2-40B4-BE49-F238E27FC236}">
                <a16:creationId xmlns:a16="http://schemas.microsoft.com/office/drawing/2014/main" id="{F557775A-0699-85EC-C75E-ECF52319B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54" y="3777034"/>
            <a:ext cx="2126888" cy="216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9400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1ED1-A886-3D17-1187-2F23D144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Bierstadt" panose="020B0004020202020204" pitchFamily="34" charset="0"/>
              </a:rPr>
              <a:t>Improvements</a:t>
            </a:r>
            <a:br>
              <a:rPr lang="en-US" sz="4800" b="1" dirty="0">
                <a:solidFill>
                  <a:srgbClr val="FFFFFF"/>
                </a:solidFill>
                <a:latin typeface="Bierstadt" panose="020B0004020202020204" pitchFamily="34" charset="0"/>
              </a:rPr>
            </a:br>
            <a:r>
              <a:rPr lang="en-US" sz="4800" b="1" dirty="0">
                <a:solidFill>
                  <a:srgbClr val="FFFFFF"/>
                </a:solidFill>
                <a:latin typeface="Bierstadt" panose="020B0004020202020204" pitchFamily="34" charset="0"/>
              </a:rPr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B8E-BDA2-4345-05DD-9906EBE52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761673"/>
            <a:ext cx="8595360" cy="3621664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</a:schemeClr>
              </a:buClr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more diverse datasets</a:t>
            </a: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data preparation on training set only</a:t>
            </a:r>
          </a:p>
          <a:p>
            <a:pPr>
              <a:buClr>
                <a:schemeClr val="tx1">
                  <a:lumMod val="95000"/>
                </a:schemeClr>
              </a:buClr>
            </a:pPr>
            <a:endParaRPr lang="en-US" sz="2800" dirty="0">
              <a:solidFill>
                <a:schemeClr val="tx1">
                  <a:lumMod val="95000"/>
                </a:schemeClr>
              </a:solidFill>
              <a:latin typeface="Bierstadt" panose="020B0004020202020204" pitchFamily="34" charset="0"/>
            </a:endParaRP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pre-trained models</a:t>
            </a: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real-time fake news detecting system</a:t>
            </a:r>
          </a:p>
        </p:txBody>
      </p:sp>
    </p:spTree>
    <p:extLst>
      <p:ext uri="{BB962C8B-B14F-4D97-AF65-F5344CB8AC3E}">
        <p14:creationId xmlns:p14="http://schemas.microsoft.com/office/powerpoint/2010/main" val="2292309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A3EE8-3351-5A3E-C529-234D2BEAFE5A}"/>
              </a:ext>
            </a:extLst>
          </p:cNvPr>
          <p:cNvSpPr txBox="1"/>
          <p:nvPr/>
        </p:nvSpPr>
        <p:spPr>
          <a:xfrm>
            <a:off x="2419928" y="2921168"/>
            <a:ext cx="6105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5524556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A3EE8-3351-5A3E-C529-234D2BEAFE5A}"/>
              </a:ext>
            </a:extLst>
          </p:cNvPr>
          <p:cNvSpPr txBox="1"/>
          <p:nvPr/>
        </p:nvSpPr>
        <p:spPr>
          <a:xfrm>
            <a:off x="2410692" y="2459504"/>
            <a:ext cx="6105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01418986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B02F-F266-A060-C56E-05E829CE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97" y="98542"/>
            <a:ext cx="3557260" cy="136334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Motivation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6D0A9D6-4A57-D4A1-03CC-C111FB8A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14" y="2409826"/>
            <a:ext cx="3690425" cy="4200524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use of social media for finding news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impact on mental health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impact on people’s decisions</a:t>
            </a:r>
          </a:p>
        </p:txBody>
      </p:sp>
      <p:pic>
        <p:nvPicPr>
          <p:cNvPr id="5" name="Content Placeholder 4" descr="A chart of vaccinations and vaccinations&#10;&#10;Description automatically generated with low confidence">
            <a:extLst>
              <a:ext uri="{FF2B5EF4-FFF2-40B4-BE49-F238E27FC236}">
                <a16:creationId xmlns:a16="http://schemas.microsoft.com/office/drawing/2014/main" id="{3271F7CA-E667-9857-6CA8-F8AFBC81B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63" y="780214"/>
            <a:ext cx="5588101" cy="54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3095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B02F-F266-A060-C56E-05E829CE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5886449"/>
            <a:ext cx="10440162" cy="88169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1" dirty="0" err="1">
                <a:solidFill>
                  <a:schemeClr val="bg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Mărcău</a:t>
            </a:r>
            <a:r>
              <a:rPr lang="en-US" sz="2000" b="0" i="1" dirty="0">
                <a:solidFill>
                  <a:schemeClr val="bg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 F-C, </a:t>
            </a:r>
            <a:r>
              <a:rPr lang="en-US" sz="2000" b="0" i="1" dirty="0" err="1">
                <a:solidFill>
                  <a:schemeClr val="bg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Purec</a:t>
            </a:r>
            <a:r>
              <a:rPr lang="en-US" sz="2000" b="0" i="1" dirty="0">
                <a:solidFill>
                  <a:schemeClr val="bg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 S, Niculescu G. Study on the Refusal of Vaccination against COVID-19 in Romania. Vaccines. 2022; 10(2):261. https://doi.org/10.3390/vaccines10020261</a:t>
            </a:r>
            <a:endParaRPr lang="en-US" sz="2000" i="1" dirty="0">
              <a:solidFill>
                <a:schemeClr val="bg1">
                  <a:lumMod val="95000"/>
                </a:schemeClr>
              </a:solidFill>
              <a:latin typeface="Bierstadt" panose="020B00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2A82D-352B-1F2E-D1B1-1B1E6604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351902"/>
              </p:ext>
            </p:extLst>
          </p:nvPr>
        </p:nvGraphicFramePr>
        <p:xfrm>
          <a:off x="371475" y="922970"/>
          <a:ext cx="10440163" cy="456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453">
                  <a:extLst>
                    <a:ext uri="{9D8B030D-6E8A-4147-A177-3AD203B41FA5}">
                      <a16:colId xmlns:a16="http://schemas.microsoft.com/office/drawing/2014/main" val="496318617"/>
                    </a:ext>
                  </a:extLst>
                </a:gridCol>
                <a:gridCol w="3458855">
                  <a:extLst>
                    <a:ext uri="{9D8B030D-6E8A-4147-A177-3AD203B41FA5}">
                      <a16:colId xmlns:a16="http://schemas.microsoft.com/office/drawing/2014/main" val="4034477328"/>
                    </a:ext>
                  </a:extLst>
                </a:gridCol>
                <a:gridCol w="3458855">
                  <a:extLst>
                    <a:ext uri="{9D8B030D-6E8A-4147-A177-3AD203B41FA5}">
                      <a16:colId xmlns:a16="http://schemas.microsoft.com/office/drawing/2014/main" val="2592193371"/>
                    </a:ext>
                  </a:extLst>
                </a:gridCol>
              </a:tblGrid>
              <a:tr h="593951"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latin typeface="Bierstadt" panose="020B0004020202020204" pitchFamily="34" charset="0"/>
                        </a:rPr>
                        <a:t>Claim</a:t>
                      </a:r>
                    </a:p>
                  </a:txBody>
                  <a:tcPr marL="81214" marR="81214" marT="40607" marB="40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latin typeface="Bierstadt" panose="020B0004020202020204" pitchFamily="34" charset="0"/>
                        </a:rPr>
                        <a:t>Disagreement</a:t>
                      </a:r>
                      <a:endParaRPr lang="en-US" sz="2800"/>
                    </a:p>
                  </a:txBody>
                  <a:tcPr marL="81214" marR="81214" marT="40607" marB="40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latin typeface="Bierstadt" panose="020B0004020202020204" pitchFamily="34" charset="0"/>
                        </a:rPr>
                        <a:t>Agreement</a:t>
                      </a:r>
                      <a:endParaRPr lang="en-US" sz="2800"/>
                    </a:p>
                  </a:txBody>
                  <a:tcPr marL="81214" marR="81214" marT="40607" marB="40607"/>
                </a:tc>
                <a:extLst>
                  <a:ext uri="{0D108BD9-81ED-4DB2-BD59-A6C34878D82A}">
                    <a16:rowId xmlns:a16="http://schemas.microsoft.com/office/drawing/2014/main" val="2181705708"/>
                  </a:ext>
                </a:extLst>
              </a:tr>
              <a:tr h="740969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ierstadt" panose="020B0004020202020204" pitchFamily="34" charset="0"/>
                        </a:rPr>
                        <a:t>“The COVID-19 pandemic is real”</a:t>
                      </a:r>
                    </a:p>
                  </a:txBody>
                  <a:tcPr marL="81214" marR="81214" marT="40607" marB="40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ierstadt" panose="020B0004020202020204" pitchFamily="34" charset="0"/>
                        </a:rPr>
                        <a:t>224 (34.4%)</a:t>
                      </a:r>
                    </a:p>
                  </a:txBody>
                  <a:tcPr marL="81214" marR="81214" marT="40607" marB="40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ierstadt" panose="020B0004020202020204" pitchFamily="34" charset="0"/>
                        </a:rPr>
                        <a:t>297 (45.7%)</a:t>
                      </a:r>
                    </a:p>
                    <a:p>
                      <a:endParaRPr lang="en-US" sz="1600"/>
                    </a:p>
                  </a:txBody>
                  <a:tcPr marL="81214" marR="81214" marT="40607" marB="40607"/>
                </a:tc>
                <a:extLst>
                  <a:ext uri="{0D108BD9-81ED-4DB2-BD59-A6C34878D82A}">
                    <a16:rowId xmlns:a16="http://schemas.microsoft.com/office/drawing/2014/main" val="2300347743"/>
                  </a:ext>
                </a:extLst>
              </a:tr>
              <a:tr h="917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ierstadt" panose="020B0004020202020204" pitchFamily="34" charset="0"/>
                        </a:rPr>
                        <a:t>“</a:t>
                      </a:r>
                      <a:r>
                        <a:rPr lang="en-US" sz="1600" b="0" i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There is a global secret society who wants to control the world</a:t>
                      </a:r>
                      <a:r>
                        <a:rPr lang="en-US" sz="1600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ierstadt" panose="020B0004020202020204" pitchFamily="34" charset="0"/>
                        </a:rPr>
                        <a:t>”</a:t>
                      </a:r>
                    </a:p>
                  </a:txBody>
                  <a:tcPr marL="81214" marR="81214" marT="40607" marB="40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ierstadt" panose="020B0004020202020204" pitchFamily="34" charset="0"/>
                        </a:rPr>
                        <a:t>231 (35.5%)</a:t>
                      </a:r>
                    </a:p>
                  </a:txBody>
                  <a:tcPr marL="81214" marR="81214" marT="40607" marB="40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ierstadt" panose="020B0004020202020204" pitchFamily="34" charset="0"/>
                        </a:rPr>
                        <a:t>306 (47%)</a:t>
                      </a:r>
                    </a:p>
                  </a:txBody>
                  <a:tcPr marL="81214" marR="81214" marT="40607" marB="40607"/>
                </a:tc>
                <a:extLst>
                  <a:ext uri="{0D108BD9-81ED-4DB2-BD59-A6C34878D82A}">
                    <a16:rowId xmlns:a16="http://schemas.microsoft.com/office/drawing/2014/main" val="2165096083"/>
                  </a:ext>
                </a:extLst>
              </a:tr>
              <a:tr h="917391">
                <a:tc>
                  <a:txBody>
                    <a:bodyPr/>
                    <a:lstStyle/>
                    <a:p>
                      <a:r>
                        <a:rPr lang="en-US" sz="16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Bierstadt" panose="020B0004020202020204" pitchFamily="34" charset="0"/>
                        </a:rPr>
                        <a:t>“</a:t>
                      </a:r>
                      <a:r>
                        <a:rPr lang="en-US" sz="1600" b="0" i="1" kern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There is a world occult that wants to reduce the population of the Earth”</a:t>
                      </a:r>
                      <a:endParaRPr lang="en-US" sz="1600" i="1">
                        <a:solidFill>
                          <a:schemeClr val="tx1">
                            <a:lumMod val="50000"/>
                          </a:schemeClr>
                        </a:solidFill>
                        <a:latin typeface="Bierstadt" panose="020B0004020202020204" pitchFamily="34" charset="0"/>
                      </a:endParaRPr>
                    </a:p>
                  </a:txBody>
                  <a:tcPr marL="81214" marR="81214" marT="40607" marB="40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ierstadt" panose="020B0004020202020204" pitchFamily="34" charset="0"/>
                        </a:rPr>
                        <a:t>263 (40.4%)</a:t>
                      </a:r>
                    </a:p>
                  </a:txBody>
                  <a:tcPr marL="81214" marR="81214" marT="40607" marB="40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ierstadt" panose="020B0004020202020204" pitchFamily="34" charset="0"/>
                        </a:rPr>
                        <a:t>287 (44.1%)</a:t>
                      </a:r>
                    </a:p>
                    <a:p>
                      <a:endParaRPr lang="en-US" sz="1600" dirty="0"/>
                    </a:p>
                  </a:txBody>
                  <a:tcPr marL="81214" marR="81214" marT="40607" marB="40607"/>
                </a:tc>
                <a:extLst>
                  <a:ext uri="{0D108BD9-81ED-4DB2-BD59-A6C34878D82A}">
                    <a16:rowId xmlns:a16="http://schemas.microsoft.com/office/drawing/2014/main" val="3686126945"/>
                  </a:ext>
                </a:extLst>
              </a:tr>
              <a:tr h="652759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ierstadt" panose="020B0004020202020204" pitchFamily="34" charset="0"/>
                        </a:rPr>
                        <a:t>“</a:t>
                      </a:r>
                      <a:r>
                        <a:rPr lang="en-US" sz="1600" b="0" i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COVID-19 vaccination aims to stop the pandemic”</a:t>
                      </a:r>
                      <a:endParaRPr lang="en-US" sz="16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Bierstadt" panose="020B0004020202020204" pitchFamily="34" charset="0"/>
                      </a:endParaRPr>
                    </a:p>
                  </a:txBody>
                  <a:tcPr marL="81214" marR="81214" marT="40607" marB="40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ierstadt" panose="020B0004020202020204" pitchFamily="34" charset="0"/>
                        </a:rPr>
                        <a:t>324 (49.8%)</a:t>
                      </a:r>
                    </a:p>
                  </a:txBody>
                  <a:tcPr marL="81214" marR="81214" marT="40607" marB="40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ierstadt" panose="020B0004020202020204" pitchFamily="34" charset="0"/>
                        </a:rPr>
                        <a:t>172 (26.4%)</a:t>
                      </a:r>
                    </a:p>
                  </a:txBody>
                  <a:tcPr marL="81214" marR="81214" marT="40607" marB="40607"/>
                </a:tc>
                <a:extLst>
                  <a:ext uri="{0D108BD9-81ED-4DB2-BD59-A6C34878D82A}">
                    <a16:rowId xmlns:a16="http://schemas.microsoft.com/office/drawing/2014/main" val="2238814380"/>
                  </a:ext>
                </a:extLst>
              </a:tr>
              <a:tr h="740969">
                <a:tc>
                  <a:txBody>
                    <a:bodyPr/>
                    <a:lstStyle/>
                    <a:p>
                      <a:r>
                        <a:rPr lang="en-US" sz="16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Bierstadt" panose="020B0004020202020204" pitchFamily="34" charset="0"/>
                        </a:rPr>
                        <a:t>“</a:t>
                      </a:r>
                      <a:r>
                        <a:rPr lang="en-US" sz="1600" b="0" i="1" kern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Vaccination aims to kill the elderly”</a:t>
                      </a:r>
                      <a:endParaRPr lang="en-US" sz="1600" i="1">
                        <a:solidFill>
                          <a:schemeClr val="tx1">
                            <a:lumMod val="50000"/>
                          </a:schemeClr>
                        </a:solidFill>
                        <a:latin typeface="Bierstadt" panose="020B0004020202020204" pitchFamily="34" charset="0"/>
                      </a:endParaRPr>
                    </a:p>
                  </a:txBody>
                  <a:tcPr marL="81214" marR="81214" marT="40607" marB="40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ierstadt" panose="020B0004020202020204" pitchFamily="34" charset="0"/>
                        </a:rPr>
                        <a:t>295 (45.3%)</a:t>
                      </a:r>
                    </a:p>
                  </a:txBody>
                  <a:tcPr marL="81214" marR="81214" marT="40607" marB="40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ierstadt" panose="020B0004020202020204" pitchFamily="34" charset="0"/>
                        </a:rPr>
                        <a:t>248 (38.1%)</a:t>
                      </a:r>
                    </a:p>
                    <a:p>
                      <a:endParaRPr lang="en-US" sz="1600" dirty="0"/>
                    </a:p>
                  </a:txBody>
                  <a:tcPr marL="81214" marR="81214" marT="40607" marB="40607"/>
                </a:tc>
                <a:extLst>
                  <a:ext uri="{0D108BD9-81ED-4DB2-BD59-A6C34878D82A}">
                    <a16:rowId xmlns:a16="http://schemas.microsoft.com/office/drawing/2014/main" val="1754882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0956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B02F-F266-A060-C56E-05E829CE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760"/>
            <a:ext cx="10687812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571E-0AC3-E618-4A09-F12B9BFD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3429000"/>
            <a:ext cx="8295132" cy="2751137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</a:schemeClr>
              </a:buClr>
            </a:pPr>
            <a:r>
              <a:rPr lang="en-US" sz="4000" b="1" i="1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Text Preprocessing</a:t>
            </a: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en-US" sz="4000" b="1" i="1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336165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3FC1-F10D-8B75-46B5-6B89CE3A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42" y="365760"/>
            <a:ext cx="10732570" cy="9303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Text Preprocessing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8198CC-D389-64A7-A2A7-F23C9BF0F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305131"/>
              </p:ext>
            </p:extLst>
          </p:nvPr>
        </p:nvGraphicFramePr>
        <p:xfrm>
          <a:off x="612559" y="1642369"/>
          <a:ext cx="10093911" cy="493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577">
                  <a:extLst>
                    <a:ext uri="{9D8B030D-6E8A-4147-A177-3AD203B41FA5}">
                      <a16:colId xmlns:a16="http://schemas.microsoft.com/office/drawing/2014/main" val="4166944415"/>
                    </a:ext>
                  </a:extLst>
                </a:gridCol>
                <a:gridCol w="5036334">
                  <a:extLst>
                    <a:ext uri="{9D8B030D-6E8A-4147-A177-3AD203B41FA5}">
                      <a16:colId xmlns:a16="http://schemas.microsoft.com/office/drawing/2014/main" val="2698541872"/>
                    </a:ext>
                  </a:extLst>
                </a:gridCol>
              </a:tblGrid>
              <a:tr h="3935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Bierstadt" panose="020B0004020202020204" pitchFamily="34" charset="0"/>
                        </a:rPr>
                        <a:t>Preprocessing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Bierstadt" panose="020B0004020202020204" pitchFamily="34" charset="0"/>
                        </a:rPr>
                        <a:t>Sentence</a:t>
                      </a:r>
                      <a:endParaRPr 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Bierstadt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67021"/>
                  </a:ext>
                </a:extLst>
              </a:tr>
              <a:tr h="5001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ierstadt" panose="020B0004020202020204" pitchFamily="34" charset="0"/>
                        </a:rPr>
                        <a:t>No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"I have been studying Computer Science for 3 years now. What about you?"</a:t>
                      </a:r>
                      <a:endParaRPr 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ierstadt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510"/>
                  </a:ext>
                </a:extLst>
              </a:tr>
              <a:tr h="5001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ierstadt" panose="020B0004020202020204" pitchFamily="34" charset="0"/>
                        </a:rPr>
                        <a:t>Lower casing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1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 have been studying computer science for 3 years now. what about you?"</a:t>
                      </a:r>
                      <a:endParaRPr 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ierstadt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51950"/>
                  </a:ext>
                </a:extLst>
              </a:tr>
              <a:tr h="5001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ierstadt" panose="020B0004020202020204" pitchFamily="34" charset="0"/>
                        </a:rPr>
                        <a:t>Punctuation removal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1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 have been studying computer science for 3 years now what about you"</a:t>
                      </a:r>
                      <a:endParaRPr 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ierstadt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5106"/>
                  </a:ext>
                </a:extLst>
              </a:tr>
              <a:tr h="5001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ierstadt" panose="020B0004020202020204" pitchFamily="34" charset="0"/>
                        </a:rPr>
                        <a:t>Number removal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1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 have been studying computer science for years now what about you"</a:t>
                      </a:r>
                      <a:endParaRPr 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ierstadt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68349"/>
                  </a:ext>
                </a:extLst>
              </a:tr>
              <a:tr h="5001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ierstadt" panose="020B0004020202020204" pitchFamily="34" charset="0"/>
                        </a:rPr>
                        <a:t>Tokenization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["</a:t>
                      </a:r>
                      <a:r>
                        <a:rPr lang="en-US" sz="1800" b="0" i="1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", "have", "been", "studying", "computer", "science", "for", "years", "now", "what", "about", "you"]</a:t>
                      </a:r>
                      <a:endParaRPr 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ierstadt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70485"/>
                  </a:ext>
                </a:extLst>
              </a:tr>
              <a:tr h="5001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ierstadt" panose="020B0004020202020204" pitchFamily="34" charset="0"/>
                        </a:rPr>
                        <a:t>Stop words removal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ierstadt" panose="020B0004020202020204" pitchFamily="34" charset="0"/>
                          <a:ea typeface="+mn-ea"/>
                          <a:cs typeface="+mn-cs"/>
                        </a:rPr>
                        <a:t>["studying", "computer", "science", "years"]</a:t>
                      </a:r>
                      <a:endParaRPr 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ierstadt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01064"/>
                  </a:ext>
                </a:extLst>
              </a:tr>
              <a:tr h="5001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E24210"/>
                          </a:solidFill>
                          <a:latin typeface="Bierstadt" panose="020B0004020202020204" pitchFamily="34" charset="0"/>
                        </a:rPr>
                        <a:t>Stemming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E24210"/>
                          </a:solidFill>
                          <a:latin typeface="Bierstadt" panose="020B0004020202020204" pitchFamily="34" charset="0"/>
                        </a:rPr>
                        <a:t>[“</a:t>
                      </a:r>
                      <a:r>
                        <a:rPr lang="en-US" sz="1800" i="1" dirty="0" err="1">
                          <a:solidFill>
                            <a:srgbClr val="E24210"/>
                          </a:solidFill>
                          <a:latin typeface="Bierstadt" panose="020B0004020202020204" pitchFamily="34" charset="0"/>
                        </a:rPr>
                        <a:t>studi</a:t>
                      </a:r>
                      <a:r>
                        <a:rPr lang="en-US" sz="1800" i="1" dirty="0">
                          <a:solidFill>
                            <a:srgbClr val="E24210"/>
                          </a:solidFill>
                          <a:latin typeface="Bierstadt" panose="020B0004020202020204" pitchFamily="34" charset="0"/>
                        </a:rPr>
                        <a:t>”, “</a:t>
                      </a:r>
                      <a:r>
                        <a:rPr lang="en-US" sz="1800" i="1" dirty="0" err="1">
                          <a:solidFill>
                            <a:srgbClr val="E24210"/>
                          </a:solidFill>
                          <a:latin typeface="Bierstadt" panose="020B0004020202020204" pitchFamily="34" charset="0"/>
                        </a:rPr>
                        <a:t>comput</a:t>
                      </a:r>
                      <a:r>
                        <a:rPr lang="en-US" sz="1800" i="1" dirty="0">
                          <a:solidFill>
                            <a:srgbClr val="E24210"/>
                          </a:solidFill>
                          <a:latin typeface="Bierstadt" panose="020B0004020202020204" pitchFamily="34" charset="0"/>
                        </a:rPr>
                        <a:t>”, “</a:t>
                      </a:r>
                      <a:r>
                        <a:rPr lang="en-US" sz="1800" i="1" dirty="0" err="1">
                          <a:solidFill>
                            <a:srgbClr val="E24210"/>
                          </a:solidFill>
                          <a:latin typeface="Bierstadt" panose="020B0004020202020204" pitchFamily="34" charset="0"/>
                        </a:rPr>
                        <a:t>scienc</a:t>
                      </a:r>
                      <a:r>
                        <a:rPr lang="en-US" sz="1800" i="1" dirty="0">
                          <a:solidFill>
                            <a:srgbClr val="E24210"/>
                          </a:solidFill>
                          <a:latin typeface="Bierstadt" panose="020B0004020202020204" pitchFamily="34" charset="0"/>
                        </a:rPr>
                        <a:t>”, “year”]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4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2827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1ED1-A886-3D17-1187-2F23D144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59" y="365760"/>
            <a:ext cx="10055353" cy="132556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EF4F4F"/>
                </a:solidFill>
                <a:latin typeface="Bierstadt" panose="020B0004020202020204" pitchFamily="34" charset="0"/>
              </a:rPr>
              <a:t>T</a:t>
            </a:r>
            <a:r>
              <a:rPr lang="en-US" sz="4800" b="1" dirty="0">
                <a:latin typeface="Bierstadt" panose="020B0004020202020204" pitchFamily="34" charset="0"/>
              </a:rPr>
              <a:t>erm </a:t>
            </a:r>
            <a:r>
              <a:rPr lang="en-US" sz="4800" b="1" dirty="0">
                <a:solidFill>
                  <a:srgbClr val="EF4F4F"/>
                </a:solidFill>
                <a:latin typeface="Bierstadt" panose="020B0004020202020204" pitchFamily="34" charset="0"/>
              </a:rPr>
              <a:t>F</a:t>
            </a:r>
            <a:r>
              <a:rPr lang="en-US" sz="4800" b="1" dirty="0">
                <a:latin typeface="Bierstadt" panose="020B0004020202020204" pitchFamily="34" charset="0"/>
              </a:rPr>
              <a:t>requency-</a:t>
            </a:r>
            <a:r>
              <a:rPr lang="en-US" sz="4800" b="1" dirty="0">
                <a:solidFill>
                  <a:srgbClr val="EF4F4F"/>
                </a:solidFill>
                <a:latin typeface="Bierstadt" panose="020B0004020202020204" pitchFamily="34" charset="0"/>
              </a:rPr>
              <a:t>I</a:t>
            </a:r>
            <a:r>
              <a:rPr lang="en-US" sz="4800" b="1" dirty="0">
                <a:latin typeface="Bierstadt" panose="020B0004020202020204" pitchFamily="34" charset="0"/>
              </a:rPr>
              <a:t>nverse </a:t>
            </a:r>
            <a:r>
              <a:rPr lang="en-US" sz="4800" b="1" dirty="0">
                <a:solidFill>
                  <a:srgbClr val="EF4F4F"/>
                </a:solidFill>
                <a:latin typeface="Bierstadt" panose="020B0004020202020204" pitchFamily="34" charset="0"/>
              </a:rPr>
              <a:t>D</a:t>
            </a:r>
            <a:r>
              <a:rPr lang="en-US" sz="4800" b="1" dirty="0">
                <a:latin typeface="Bierstadt" panose="020B0004020202020204" pitchFamily="34" charset="0"/>
              </a:rPr>
              <a:t>ocument </a:t>
            </a:r>
            <a:r>
              <a:rPr lang="en-US" sz="4800" b="1" dirty="0">
                <a:solidFill>
                  <a:srgbClr val="EF4F4F"/>
                </a:solidFill>
                <a:latin typeface="Bierstadt" panose="020B0004020202020204" pitchFamily="34" charset="0"/>
              </a:rPr>
              <a:t>F</a:t>
            </a:r>
            <a:r>
              <a:rPr lang="en-US" sz="4800" b="1" dirty="0">
                <a:latin typeface="Bierstadt" panose="020B0004020202020204" pitchFamily="34" charset="0"/>
              </a:rPr>
              <a:t>requency</a:t>
            </a:r>
            <a:endParaRPr lang="en-US" sz="4800" b="1" dirty="0">
              <a:solidFill>
                <a:srgbClr val="FFFFFF"/>
              </a:solidFill>
              <a:latin typeface="Bierstadt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B8E-BDA2-4345-05DD-9906EBE52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810" y="2692750"/>
            <a:ext cx="8898128" cy="416525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</a:schemeClr>
              </a:buClr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TF: </a:t>
            </a:r>
            <a:r>
              <a:rPr lang="en-US" sz="3200" b="0" i="1" dirty="0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“how many times?”</a:t>
            </a: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Bierstadt" panose="020B0004020202020204" pitchFamily="34" charset="0"/>
              </a:rPr>
              <a:t>IDF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: </a:t>
            </a:r>
            <a:r>
              <a:rPr lang="en-US" sz="3200" i="1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“how important is it?”</a:t>
            </a: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en-US" sz="3200" i="1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 </a:t>
            </a: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en-US" sz="3200" i="1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 </a:t>
            </a: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en-US" sz="3200" i="1" dirty="0">
                <a:solidFill>
                  <a:schemeClr val="tx1">
                    <a:lumMod val="95000"/>
                  </a:schemeClr>
                </a:solidFill>
                <a:latin typeface="Bierstadt" panose="020B0004020202020204" pitchFamily="34" charset="0"/>
              </a:rPr>
              <a:t> </a:t>
            </a:r>
          </a:p>
          <a:p>
            <a:pPr>
              <a:buClr>
                <a:schemeClr val="tx1">
                  <a:lumMod val="95000"/>
                </a:schemeClr>
              </a:buClr>
            </a:pPr>
            <a:endParaRPr lang="en-US" sz="3200" i="1" dirty="0">
              <a:solidFill>
                <a:schemeClr val="tx1">
                  <a:lumMod val="95000"/>
                </a:schemeClr>
              </a:solidFill>
              <a:latin typeface="Bierstadt" panose="020B0004020202020204" pitchFamily="34" charset="0"/>
            </a:endParaRPr>
          </a:p>
        </p:txBody>
      </p:sp>
      <p:pic>
        <p:nvPicPr>
          <p:cNvPr id="5" name="Picture 4" descr="A black text with blue text&#10;&#10;Description automatically generated">
            <a:extLst>
              <a:ext uri="{FF2B5EF4-FFF2-40B4-BE49-F238E27FC236}">
                <a16:creationId xmlns:a16="http://schemas.microsoft.com/office/drawing/2014/main" id="{4793FE1F-6AB3-9C85-01C2-AC9A43EF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08" y="3968381"/>
            <a:ext cx="4802184" cy="629162"/>
          </a:xfrm>
          <a:prstGeom prst="rect">
            <a:avLst/>
          </a:prstGeom>
        </p:spPr>
      </p:pic>
      <p:pic>
        <p:nvPicPr>
          <p:cNvPr id="7" name="Picture 6" descr="A black text with blue text&#10;&#10;Description automatically generated">
            <a:extLst>
              <a:ext uri="{FF2B5EF4-FFF2-40B4-BE49-F238E27FC236}">
                <a16:creationId xmlns:a16="http://schemas.microsoft.com/office/drawing/2014/main" id="{81305C1F-B185-53FB-902F-CE1A78462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08" y="4664598"/>
            <a:ext cx="4943921" cy="629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B0DCFB-D207-5711-A4CE-7ABD566F7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08" y="5360815"/>
            <a:ext cx="2249537" cy="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4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AB22D9-ABC0-F48E-73F5-D8A5960766AD}"/>
              </a:ext>
            </a:extLst>
          </p:cNvPr>
          <p:cNvSpPr txBox="1"/>
          <p:nvPr/>
        </p:nvSpPr>
        <p:spPr>
          <a:xfrm>
            <a:off x="1330036" y="1533235"/>
            <a:ext cx="924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Disadvantages: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95000"/>
                </a:schemeClr>
              </a:solidFill>
              <a:latin typeface="Bierstadt" panose="020B00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 lack of semantic understanding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95000"/>
                </a:schemeClr>
              </a:solidFill>
              <a:latin typeface="Bierstadt" panose="020B00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 vocabulary size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95000"/>
                </a:schemeClr>
              </a:solidFill>
              <a:latin typeface="Bierstadt" panose="020B00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 lack of document context</a:t>
            </a:r>
          </a:p>
        </p:txBody>
      </p:sp>
    </p:spTree>
    <p:extLst>
      <p:ext uri="{BB962C8B-B14F-4D97-AF65-F5344CB8AC3E}">
        <p14:creationId xmlns:p14="http://schemas.microsoft.com/office/powerpoint/2010/main" val="75916755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1ED1-A886-3D17-1187-2F23D144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Bierstadt" panose="020B0004020202020204" pitchFamily="34" charset="0"/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B8E-BDA2-4345-05DD-9906EBE52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4" y="3075709"/>
            <a:ext cx="8748868" cy="3104428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</a:schemeClr>
              </a:buClr>
            </a:pPr>
            <a:r>
              <a:rPr lang="en-US" sz="4000" b="1" i="1" dirty="0">
                <a:solidFill>
                  <a:srgbClr val="FFFFFF"/>
                </a:solidFill>
                <a:latin typeface="Bierstadt" panose="020B0004020202020204" pitchFamily="34" charset="0"/>
              </a:rPr>
              <a:t>Logistic Regression</a:t>
            </a: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en-US" sz="4000" b="1" i="1" dirty="0">
                <a:solidFill>
                  <a:srgbClr val="FFFFFF"/>
                </a:solidFill>
                <a:latin typeface="Bierstadt" panose="020B0004020202020204" pitchFamily="34" charset="0"/>
              </a:rPr>
              <a:t>Decision Trees</a:t>
            </a:r>
          </a:p>
          <a:p>
            <a:pPr>
              <a:buClr>
                <a:schemeClr val="tx1">
                  <a:lumMod val="95000"/>
                </a:schemeClr>
              </a:buClr>
            </a:pPr>
            <a:r>
              <a:rPr lang="en-US" sz="4000" b="1" i="1" dirty="0">
                <a:solidFill>
                  <a:srgbClr val="FFFFFF"/>
                </a:solidFill>
                <a:latin typeface="Bierstadt" panose="020B0004020202020204" pitchFamily="34" charset="0"/>
              </a:rPr>
              <a:t>Passive-Aggressive Classifier</a:t>
            </a:r>
          </a:p>
        </p:txBody>
      </p:sp>
    </p:spTree>
    <p:extLst>
      <p:ext uri="{BB962C8B-B14F-4D97-AF65-F5344CB8AC3E}">
        <p14:creationId xmlns:p14="http://schemas.microsoft.com/office/powerpoint/2010/main" val="1488531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1ED1-A886-3D17-1187-2F23D144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Bierstadt" panose="020B0004020202020204" pitchFamily="34" charset="0"/>
              </a:rPr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C0327C-ABBD-09FD-5E64-C34EB2CA3E26}"/>
                  </a:ext>
                </a:extLst>
              </p:cNvPr>
              <p:cNvSpPr txBox="1"/>
              <p:nvPr/>
            </p:nvSpPr>
            <p:spPr>
              <a:xfrm>
                <a:off x="628072" y="2387252"/>
                <a:ext cx="4865023" cy="2426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Bierstadt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sz="2800" b="0" dirty="0">
                  <a:latin typeface="Bierstadt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0" dirty="0">
                  <a:latin typeface="Bierstadt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Bierstadt" panose="020B0004020202020204" pitchFamily="34" charset="0"/>
                  </a:rPr>
                  <a:t>Maximum Likelihood Estimation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C0327C-ABBD-09FD-5E64-C34EB2CA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2" y="2387252"/>
                <a:ext cx="4865023" cy="2426562"/>
              </a:xfrm>
              <a:prstGeom prst="rect">
                <a:avLst/>
              </a:prstGeom>
              <a:blipFill>
                <a:blip r:embed="rId2"/>
                <a:stretch>
                  <a:fillRect l="-2256" b="-6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 descr="A diagram of a curve&#10;&#10;Description automatically generated">
            <a:extLst>
              <a:ext uri="{FF2B5EF4-FFF2-40B4-BE49-F238E27FC236}">
                <a16:creationId xmlns:a16="http://schemas.microsoft.com/office/drawing/2014/main" id="{70786157-FFAB-C0EA-C38B-1094359D2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818" y="2558473"/>
            <a:ext cx="4671060" cy="315468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332BEF-DBC5-214F-3D82-EF7BCED171F8}"/>
              </a:ext>
            </a:extLst>
          </p:cNvPr>
          <p:cNvSpPr txBox="1"/>
          <p:nvPr/>
        </p:nvSpPr>
        <p:spPr>
          <a:xfrm>
            <a:off x="6049818" y="5767669"/>
            <a:ext cx="4671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ierstadt" panose="020B0004020202020204" pitchFamily="34" charset="0"/>
              </a:rPr>
              <a:t>Image source: https://www.youtube.com/watch?v=vN5cNN2-HWE&amp;t=406s&amp;ab_channel=StatQuestwithJoshStarmer</a:t>
            </a:r>
          </a:p>
        </p:txBody>
      </p:sp>
    </p:spTree>
    <p:extLst>
      <p:ext uri="{BB962C8B-B14F-4D97-AF65-F5344CB8AC3E}">
        <p14:creationId xmlns:p14="http://schemas.microsoft.com/office/powerpoint/2010/main" val="1005877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1327</TotalTime>
  <Words>664</Words>
  <Application>Microsoft Office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Bierstadt</vt:lpstr>
      <vt:lpstr>Cambria Math</vt:lpstr>
      <vt:lpstr>Century Schoolbook</vt:lpstr>
      <vt:lpstr>Wingdings</vt:lpstr>
      <vt:lpstr>Wingdings 2</vt:lpstr>
      <vt:lpstr>View</vt:lpstr>
      <vt:lpstr>Babeș-Bolyai University, Cluj-Napoca Faculty of Mathematics and Computer Science Specialization Computer Science in English  Fake News Detection using Machine Learning algorithms</vt:lpstr>
      <vt:lpstr>Motivation</vt:lpstr>
      <vt:lpstr>Mărcău F-C, Purec S, Niculescu G. Study on the Refusal of Vaccination against COVID-19 in Romania. Vaccines. 2022; 10(2):261. https://doi.org/10.3390/vaccines10020261</vt:lpstr>
      <vt:lpstr>Natural Language Processing</vt:lpstr>
      <vt:lpstr>Text Preprocessing</vt:lpstr>
      <vt:lpstr>Term Frequency-Inverse Document Frequency</vt:lpstr>
      <vt:lpstr>PowerPoint Presentation</vt:lpstr>
      <vt:lpstr>Algorithms</vt:lpstr>
      <vt:lpstr>Logistic Regression</vt:lpstr>
      <vt:lpstr>Decision Trees</vt:lpstr>
      <vt:lpstr>Passive-Aggressive Classifier</vt:lpstr>
      <vt:lpstr>Dataset</vt:lpstr>
      <vt:lpstr>"Fake news detection with different models“      Vijayaraghavan, Sairamvinay, et al.</vt:lpstr>
      <vt:lpstr>Solution Original Contributions</vt:lpstr>
      <vt:lpstr>Results</vt:lpstr>
      <vt:lpstr>PowerPoint Presentation</vt:lpstr>
      <vt:lpstr>Improvements Future Directions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Babeș-Bolyai University, Cluj-Napoca Faculty of Mathematics and Computer Science Specialization Computer Science in English  Fake News Detection using Machine Learning algorithms</dc:title>
  <dc:creator>OCTAVIA-MARIA SUCEAVA-CODREANU</dc:creator>
  <cp:lastModifiedBy>OCTAVIA-MARIA SUCEAVA-CODREANU</cp:lastModifiedBy>
  <cp:revision>7</cp:revision>
  <dcterms:created xsi:type="dcterms:W3CDTF">2023-07-04T15:48:49Z</dcterms:created>
  <dcterms:modified xsi:type="dcterms:W3CDTF">2023-07-05T23:33:04Z</dcterms:modified>
</cp:coreProperties>
</file>