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tableStyles" Target="tableStyles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Pr>
        <a:solidFill>
          <a:schemeClr val="bg2">
            <a:lumMod val="75000"/>
          </a:schemeClr>
        </a:solidFill>
      </p:bgPr>
    </p:bg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baseline="0"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algn="l" indent="0" marL="0">
              <a:buNone/>
              <a:defRPr baseline="0" sz="2200">
                <a:solidFill>
                  <a:schemeClr val="tx1">
                    <a:lumMod val="75000"/>
                  </a:schemeClr>
                </a:solidFill>
              </a:defRPr>
            </a:lvl1pPr>
            <a:lvl2pPr algn="ctr" indent="0" marL="457200">
              <a:buNone/>
              <a:defRPr sz="2200"/>
            </a:lvl2pPr>
            <a:lvl3pPr algn="ctr" indent="0" marL="914400">
              <a:buNone/>
              <a:defRPr sz="2200"/>
            </a:lvl3pPr>
            <a:lvl4pPr algn="ctr" indent="0" marL="1371600">
              <a:buNone/>
              <a:defRPr sz="2000"/>
            </a:lvl4pPr>
            <a:lvl5pPr algn="ctr" indent="0" marL="1828800">
              <a:buNone/>
              <a:defRPr sz="2000"/>
            </a:lvl5pPr>
            <a:lvl6pPr algn="ctr" indent="0" marL="2286000">
              <a:buNone/>
              <a:defRPr sz="2000"/>
            </a:lvl6pPr>
            <a:lvl7pPr algn="ctr" indent="0" marL="2743200">
              <a:buNone/>
              <a:defRPr sz="2000"/>
            </a:lvl7pPr>
            <a:lvl8pPr algn="ctr" indent="0" marL="3200400">
              <a:buNone/>
              <a:defRPr sz="2000"/>
            </a:lvl8pPr>
            <a:lvl9pPr algn="ctr" indent="0" marL="3657600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B4847B9-ECE2-4903-93B9-4770F75416C9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A42B060-7B82-43B8-BD14-DD521335B766}" type="slidenum">
              <a:rPr lang="en-IN" smtClean="0"/>
              <a:t>‹#›</a:t>
            </a:fld>
            <a:endParaRPr lang="en-IN"/>
          </a:p>
        </p:txBody>
      </p:sp>
      <p:sp>
        <p:nvSpPr>
          <p:cNvPr id="1048587" name="Rectangle 6"/>
          <p:cNvSpPr/>
          <p:nvPr/>
        </p:nvSpPr>
        <p:spPr>
          <a:xfrm>
            <a:off x="0" y="0"/>
            <a:ext cx="457200" cy="68580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B4847B9-ECE2-4903-93B9-4770F75416C9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10486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42B060-7B82-43B8-BD14-DD521335B7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B4847B9-ECE2-4903-93B9-4770F75416C9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10486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42B060-7B82-43B8-BD14-DD521335B7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B4847B9-ECE2-4903-93B9-4770F75416C9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42B060-7B82-43B8-BD14-DD521335B7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b="0" sz="7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2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indent="0" marL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B4847B9-ECE2-4903-93B9-4770F75416C9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10486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42B060-7B82-43B8-BD14-DD521335B766}" type="slidenum">
              <a:rPr lang="en-IN" smtClean="0"/>
              <a:t>‹#›</a:t>
            </a:fld>
            <a:endParaRPr lang="en-IN"/>
          </a:p>
        </p:txBody>
      </p:sp>
      <p:sp>
        <p:nvSpPr>
          <p:cNvPr id="1048666" name="Rectangle 6"/>
          <p:cNvSpPr/>
          <p:nvPr/>
        </p:nvSpPr>
        <p:spPr>
          <a:xfrm>
            <a:off x="0" y="0"/>
            <a:ext cx="457200" cy="68580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9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30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3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B4847B9-ECE2-4903-93B9-4770F75416C9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104863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42B060-7B82-43B8-BD14-DD521335B7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5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indent="0" marL="0">
              <a:spcBef>
                <a:spcPts val="0"/>
              </a:spcBef>
              <a:buNone/>
              <a:defRPr b="0" sz="2000">
                <a:solidFill>
                  <a:schemeClr val="tx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6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3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indent="0" marL="0">
              <a:lnSpc>
                <a:spcPct val="95000"/>
              </a:lnSpc>
              <a:spcBef>
                <a:spcPts val="0"/>
              </a:spcBef>
              <a:buNone/>
              <a:defRPr b="0" dirty="0" sz="2000" kern="1200" lang="en-US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914400" eaLnBrk="1" hangingPunct="1" indent="0" latinLnBrk="0" lvl="0" marL="0" rtl="0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38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3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B4847B9-ECE2-4903-93B9-4770F75416C9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104864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42B060-7B82-43B8-BD14-DD521335B7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B4847B9-ECE2-4903-93B9-4770F75416C9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104864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42B060-7B82-43B8-BD14-DD521335B7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B4847B9-ECE2-4903-93B9-4770F75416C9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104865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42B060-7B82-43B8-BD14-DD521335B7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baseline="0" b="0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indent="0" marL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B4847B9-ECE2-4903-93B9-4770F75416C9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42B060-7B82-43B8-BD14-DD521335B7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7"/>
          <p:cNvSpPr/>
          <p:nvPr/>
        </p:nvSpPr>
        <p:spPr>
          <a:xfrm>
            <a:off x="0" y="5105400"/>
            <a:ext cx="11292840" cy="1752600"/>
          </a:xfrm>
          <a:prstGeom prst="rect"/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b="0"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6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indent="0" marL="0">
              <a:buNone/>
              <a:defRPr sz="3200">
                <a:solidFill>
                  <a:schemeClr val="bg1"/>
                </a:solidFill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57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indent="0" marL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B4847B9-ECE2-4903-93B9-4770F75416C9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104865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42B060-7B82-43B8-BD14-DD521335B7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6"/>
          <p:cNvSpPr/>
          <p:nvPr/>
        </p:nvSpPr>
        <p:spPr>
          <a:xfrm>
            <a:off x="11292840" y="0"/>
            <a:ext cx="914400" cy="6858000"/>
          </a:xfrm>
          <a:prstGeom prst="rect"/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0"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B4847B9-ECE2-4903-93B9-4770F75416C9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/>
        </p:spPr>
        <p:txBody>
          <a:bodyPr anchor="ctr" bIns="45720" lIns="45720" rIns="45720" rtlCol="0" tIns="45720" vert="horz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A42B060-7B82-43B8-BD14-DD521335B766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aseline="0" sz="4400" kern="1200" spc="-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182880" latinLnBrk="0" marL="182880" rtl="0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baseline="0" sz="1800" kern="1200" spc="1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457200" rtl="0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731520" rtl="0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1005840" rtl="0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1280160" rtl="0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600000" rtl="0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900000" rtl="0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2200000" rtl="0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2500000" rtl="0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hyperlink" Target="https://www.facebook.com/Edubridgelearning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/>
        </p:nvSpPr>
        <p:spPr>
          <a:xfrm>
            <a:off x="1868433" y="248243"/>
            <a:ext cx="9144000" cy="2387600"/>
          </a:xfrm>
          <a:prstGeom prst="rect"/>
          <a:effectLst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spcBef>
                <a:spcPct val="0"/>
              </a:spcBef>
              <a:buNone/>
              <a:defRPr cap="all" sz="4800" kern="120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b="1" dirty="0" sz="3200" lang="en-IN" u="sng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MENTAL HEALTH AT WORK PLACE</a:t>
            </a:r>
            <a:br>
              <a:rPr b="1" dirty="0" sz="3200" lang="en-IN" u="sng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dirty="0" sz="1800" lang="en-IN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b="1" dirty="0" sz="1800" lang="en-IN" strike="noStrike" u="none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br>
              <a:rPr dirty="0" sz="1800" lang="en-IN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dirty="0" lang="en-IN"/>
          </a:p>
        </p:txBody>
      </p:sp>
      <p:sp>
        <p:nvSpPr>
          <p:cNvPr id="1048589" name="Subtitle 2"/>
          <p:cNvSpPr>
            <a:spLocks noGrp="1"/>
          </p:cNvSpPr>
          <p:nvPr/>
        </p:nvSpPr>
        <p:spPr>
          <a:xfrm>
            <a:off x="1179566" y="3946291"/>
            <a:ext cx="6400800" cy="1947333"/>
          </a:xfrm>
          <a:prstGeom prst="rect"/>
        </p:spPr>
        <p:txBody>
          <a:bodyPr anchor="t" bIns="45720" lIns="91440" rIns="91440" rtlCol="0" tIns="45720" vert="horz">
            <a:normAutofit/>
          </a:bodyPr>
          <a:lstStyle>
            <a:lvl1pPr algn="l" defTabSz="457200" eaLnBrk="1" hangingPunct="1" indent="0" latinLnBrk="0" marL="0" rtl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cap="none" sz="2100" kern="1200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algn="ctr" defTabSz="457200" eaLnBrk="1" hangingPunct="1" indent="0" latinLnBrk="0" marL="457200" rtl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cap="none" sz="18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algn="ctr" defTabSz="457200" eaLnBrk="1" hangingPunct="1" indent="0" latinLnBrk="0" marL="914400" rtl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cap="none" sz="16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algn="ctr" defTabSz="457200" eaLnBrk="1" hangingPunct="1" indent="0" latinLnBrk="0" marL="1371600" rtl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cap="none" sz="14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algn="ctr" defTabSz="457200" eaLnBrk="1" hangingPunct="1" indent="0" latinLnBrk="0" marL="1828800" rtl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cap="none" sz="14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algn="ctr" defTabSz="457200" eaLnBrk="1" hangingPunct="1" indent="0" latinLnBrk="0" marL="2286000" rtl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cap="none" sz="14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algn="ctr" defTabSz="457200" eaLnBrk="1" hangingPunct="1" indent="0" latinLnBrk="0" marL="2743200" rtl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cap="none" sz="14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algn="ctr" defTabSz="457200" eaLnBrk="1" hangingPunct="1" indent="0" latinLnBrk="0" marL="3200400" rtl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cap="none" sz="14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algn="ctr" defTabSz="457200" eaLnBrk="1" hangingPunct="1" indent="0" latinLnBrk="0" marL="3657600" rtl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cap="none" sz="14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dirty="0" lang="en-US"/>
              <a:t>  </a:t>
            </a:r>
          </a:p>
          <a:p>
            <a:endParaRPr dirty="0" lang="en-IN"/>
          </a:p>
        </p:txBody>
      </p:sp>
      <p:sp>
        <p:nvSpPr>
          <p:cNvPr id="1048590" name="Rectangle 5"/>
          <p:cNvSpPr/>
          <p:nvPr/>
        </p:nvSpPr>
        <p:spPr>
          <a:xfrm>
            <a:off x="2920437" y="1381090"/>
            <a:ext cx="7039992" cy="930089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>
            <a:defPPr>
              <a:defRPr lang="en-US"/>
            </a:defPPr>
            <a:lvl1pPr algn="l" defTabSz="457200" eaLnBrk="1" hangingPunct="1" latinLnBrk="0" marL="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b="1" dirty="0" sz="1600" lang="en-IN" u="sng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Project Report submitted to</a:t>
            </a:r>
            <a:endParaRPr dirty="0" sz="1600" lang="en-IN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marL="601345" marR="661035">
              <a:lnSpc>
                <a:spcPct val="115000"/>
              </a:lnSpc>
              <a:spcBef>
                <a:spcPts val="1485"/>
              </a:spcBef>
              <a:spcAft>
                <a:spcPts val="1000"/>
              </a:spcAft>
            </a:pPr>
            <a:r>
              <a:rPr b="1" dirty="0" sz="1600" i="1" lang="en-IN" err="1" strike="noStrike" u="none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"/>
              </a:rPr>
              <a:t>EduBridge</a:t>
            </a:r>
            <a:r>
              <a:rPr b="1" dirty="0" sz="1600" i="1" lang="en-IN" strike="noStrike" u="none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"/>
              </a:rPr>
              <a:t> Learning </a:t>
            </a:r>
            <a:r>
              <a:rPr b="1" dirty="0" sz="1600" i="1" lang="en-IN" err="1" strike="noStrike" u="none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"/>
              </a:rPr>
              <a:t>Pvt.</a:t>
            </a:r>
            <a:r>
              <a:rPr b="1" dirty="0" sz="1600" i="1" lang="en-IN" strike="noStrike" u="none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"/>
              </a:rPr>
              <a:t> Ltd</a:t>
            </a:r>
            <a:r>
              <a:rPr b="1" dirty="0" sz="1800" i="1" lang="en-IN" strike="noStrike" u="none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"/>
              </a:rPr>
              <a:t>.</a:t>
            </a:r>
            <a:endParaRPr dirty="0" sz="1800" lang="en-IN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152" name="Picture 7" descr="eduBridge - After-school learning centre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3477163" y="2972106"/>
            <a:ext cx="5926539" cy="1419956"/>
          </a:xfrm>
          <a:prstGeom prst="rect"/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48591" name="Rectangle 8"/>
          <p:cNvSpPr/>
          <p:nvPr/>
        </p:nvSpPr>
        <p:spPr>
          <a:xfrm>
            <a:off x="2472328" y="4953738"/>
            <a:ext cx="2796466" cy="156247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>
            <a:defPPr>
              <a:defRPr lang="en-US"/>
            </a:defPPr>
            <a:lvl1pPr algn="l" defTabSz="457200" eaLnBrk="1" hangingPunct="1" latinLnBrk="0" marL="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</a:pPr>
            <a:r>
              <a:rPr dirty="0" sz="1600" lang="en-IN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BY,</a:t>
            </a:r>
          </a:p>
          <a:p>
            <a:pPr algn="ctr">
              <a:lnSpc>
                <a:spcPct val="115000"/>
              </a:lnSpc>
            </a:pPr>
            <a:r>
              <a:rPr dirty="0" sz="1600" lang="en-IN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Mr. </a:t>
            </a:r>
            <a:r>
              <a:rPr dirty="0" sz="1600" lang="en-IN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Praveen </a:t>
            </a:r>
            <a:endParaRPr dirty="0" sz="1600" lang="en-IN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dirty="0" sz="1600" lang="en-IN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Mr. </a:t>
            </a:r>
            <a:r>
              <a:rPr dirty="0" sz="1600" lang="en-IN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Srikanth</a:t>
            </a:r>
          </a:p>
          <a:p>
            <a:pPr algn="ctr">
              <a:lnSpc>
                <a:spcPct val="115000"/>
              </a:lnSpc>
            </a:pPr>
            <a:r>
              <a:rPr dirty="0" sz="1600" lang="en-IN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Ms. Surekha</a:t>
            </a:r>
          </a:p>
          <a:p>
            <a:pPr algn="ctr">
              <a:lnSpc>
                <a:spcPct val="115000"/>
              </a:lnSpc>
            </a:pPr>
            <a:r>
              <a:rPr dirty="0" sz="1600" lang="en-IN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Ms. Srujana</a:t>
            </a:r>
            <a:endParaRPr dirty="0" sz="1600" lang="en-IN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dirty="0" sz="1600" lang="en-US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dirty="0" sz="1600" lang="en-US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600" lang="en-US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dirty="0" sz="1600" lang="en-US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dirty="0" sz="1600" lang="en-US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dirty="0" sz="1600" lang="en-US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dirty="0" sz="1600" lang="en-US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dirty="0" sz="1600" lang="en-US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nth </a:t>
            </a:r>
            <a:r>
              <a:rPr dirty="0" sz="1600" lang="en-US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Kumar </a:t>
            </a:r>
            <a:endParaRPr dirty="0" sz="1600" lang="en-IN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8592" name="Rectangle 9"/>
          <p:cNvSpPr/>
          <p:nvPr/>
        </p:nvSpPr>
        <p:spPr>
          <a:xfrm>
            <a:off x="7312093" y="4953738"/>
            <a:ext cx="3462291" cy="1369457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>
            <a:defPPr>
              <a:defRPr lang="en-US"/>
            </a:defPPr>
            <a:lvl1pPr algn="l" defTabSz="457200" eaLnBrk="1" hangingPunct="1" latinLnBrk="0" marL="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</a:pPr>
            <a:r>
              <a:rPr dirty="0" sz="1600" lang="en-IN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 the guidance of</a:t>
            </a:r>
          </a:p>
          <a:p>
            <a:pPr algn="ctr">
              <a:lnSpc>
                <a:spcPct val="115000"/>
              </a:lnSpc>
            </a:pPr>
            <a:r>
              <a:rPr dirty="0" sz="1600" lang="en-IN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Mrs. Amruta Kedar Chimote 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dirty="0" sz="1800" lang="en-IN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2981" y="1018095"/>
            <a:ext cx="10118769" cy="5566127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61300" y="464563"/>
            <a:ext cx="9655377" cy="5928874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7948" y="585456"/>
            <a:ext cx="10140419" cy="5457125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80551" y="837975"/>
            <a:ext cx="9579170" cy="5182049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37202" y="305139"/>
            <a:ext cx="10122428" cy="6473965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33252" y="1348314"/>
            <a:ext cx="10749903" cy="3883562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838200" y="327417"/>
            <a:ext cx="10515600" cy="1369407"/>
          </a:xfrm>
        </p:spPr>
        <p:txBody>
          <a:bodyPr anchor="t">
            <a:normAutofit/>
          </a:bodyPr>
          <a:p>
            <a:pPr algn="ctr"/>
            <a:r>
              <a:rPr b="1" dirty="0" sz="4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</p:txBody>
      </p:sp>
      <p:pic>
        <p:nvPicPr>
          <p:cNvPr id="2097160" name="Content Placeholder 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743958" y="1125781"/>
            <a:ext cx="8281923" cy="552954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138014" y="527902"/>
            <a:ext cx="9762923" cy="5712642"/>
          </a:xfrm>
          <a:prstGeom prst="rect"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16858" y="424206"/>
            <a:ext cx="10159193" cy="5674936"/>
          </a:xfrm>
          <a:prstGeom prst="rect"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386499" y="264161"/>
            <a:ext cx="11349871" cy="1426528"/>
          </a:xfrm>
        </p:spPr>
        <p:txBody>
          <a:bodyPr anchor="t">
            <a:normAutofit/>
          </a:bodyPr>
          <a:p>
            <a:pPr algn="ctr"/>
            <a:r>
              <a:rPr dirty="0" sz="3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 Imputation</a:t>
            </a:r>
          </a:p>
        </p:txBody>
      </p:sp>
      <p:pic>
        <p:nvPicPr>
          <p:cNvPr id="2097163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026962" y="1245971"/>
            <a:ext cx="7117037" cy="5347868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p>
            <a:pPr algn="ctr"/>
            <a:r>
              <a:rPr b="1" dirty="0" sz="3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DOMAIN KNOWLEDGE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p>
            <a:pPr algn="just" indent="0" marL="0">
              <a:buNone/>
            </a:pPr>
            <a:r>
              <a:rPr b="1" dirty="0" sz="25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exactly Mental Health at workplace is?</a:t>
            </a:r>
          </a:p>
          <a:p>
            <a:pPr algn="just"/>
            <a:r>
              <a:rPr dirty="0" sz="25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25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general : emotional, psychological, social well-being how we think, feel, and act. </a:t>
            </a:r>
          </a:p>
          <a:p>
            <a:pPr algn="just"/>
            <a:r>
              <a:rPr b="0" dirty="0" sz="25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also helps determine how we handle stress, relate to others, and make choices. </a:t>
            </a:r>
          </a:p>
          <a:p>
            <a:pPr algn="just"/>
            <a:r>
              <a:rPr b="0" dirty="0" sz="25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impact of mental health can decrease in productivity and engagement. </a:t>
            </a:r>
            <a:endParaRPr dirty="0" sz="25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838200" y="317991"/>
            <a:ext cx="10515600" cy="1325563"/>
          </a:xfrm>
        </p:spPr>
        <p:txBody>
          <a:bodyPr anchor="t">
            <a:normAutofit/>
          </a:bodyPr>
          <a:p>
            <a:pPr algn="ctr"/>
            <a:r>
              <a:rPr b="1" dirty="0" sz="3000" i="0" lang="en-IN">
                <a:solidFill>
                  <a:srgbClr val="000000"/>
                </a:solidFill>
                <a:effectLst/>
                <a:latin typeface="Helvetica Neue"/>
              </a:rPr>
              <a:t>DATA VISUALIZATION</a:t>
            </a:r>
            <a:br>
              <a:rPr b="1" dirty="0" sz="3000" i="0" lang="en-IN">
                <a:solidFill>
                  <a:srgbClr val="000000"/>
                </a:solidFill>
                <a:effectLst/>
                <a:latin typeface="Helvetica Neue"/>
              </a:rPr>
            </a:br>
            <a:endParaRPr b="1" dirty="0" sz="3000" lang="en-IN"/>
          </a:p>
        </p:txBody>
      </p:sp>
      <p:pic>
        <p:nvPicPr>
          <p:cNvPr id="2097164" name="Content Placeholder 10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-1" y="1028716"/>
            <a:ext cx="6667521" cy="2930541"/>
          </a:xfrm>
        </p:spPr>
      </p:pic>
      <p:pic>
        <p:nvPicPr>
          <p:cNvPr id="2097165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114980" y="3927459"/>
            <a:ext cx="7080246" cy="2930541"/>
          </a:xfrm>
          <a:prstGeom prst="rect"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150911"/>
            <a:ext cx="5844619" cy="3520487"/>
          </a:xfrm>
          <a:prstGeom prst="rect"/>
        </p:spPr>
      </p:pic>
      <p:pic>
        <p:nvPicPr>
          <p:cNvPr id="2097167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156461" y="3755470"/>
            <a:ext cx="5489543" cy="2951619"/>
          </a:xfrm>
          <a:prstGeom prst="rect"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847092" y="10523"/>
            <a:ext cx="9692640" cy="1325562"/>
          </a:xfrm>
        </p:spPr>
        <p:txBody>
          <a:bodyPr>
            <a:normAutofit/>
          </a:bodyPr>
          <a:p>
            <a:pPr algn="ctr"/>
            <a:r>
              <a:rPr b="1" dirty="0" sz="3000" i="0" lang="en-IN">
                <a:solidFill>
                  <a:srgbClr val="000000"/>
                </a:solidFill>
                <a:effectLst/>
                <a:latin typeface="Helvetica Neue"/>
              </a:rPr>
              <a:t>ENCODING &amp; FITTING</a:t>
            </a:r>
            <a:br>
              <a:rPr b="1" dirty="0" sz="3000" i="0" lang="en-IN">
                <a:solidFill>
                  <a:srgbClr val="000000"/>
                </a:solidFill>
                <a:effectLst/>
                <a:latin typeface="Helvetica Neue"/>
              </a:rPr>
            </a:br>
            <a:endParaRPr dirty="0" sz="3000" lang="en-IN"/>
          </a:p>
        </p:txBody>
      </p:sp>
      <p:pic>
        <p:nvPicPr>
          <p:cNvPr id="2097168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60320" y="920209"/>
            <a:ext cx="10266183" cy="5455927"/>
          </a:xfrm>
          <a:prstGeom prst="rect"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b="1" dirty="0" i="0" lang="en-IN">
                <a:solidFill>
                  <a:srgbClr val="000000"/>
                </a:solidFill>
                <a:effectLst/>
                <a:latin typeface="Helvetica Neue"/>
              </a:rPr>
              <a:t>SPLITTING DATA SET</a:t>
            </a:r>
            <a:br>
              <a:rPr b="1" dirty="0" i="0" lang="en-IN">
                <a:solidFill>
                  <a:srgbClr val="000000"/>
                </a:solidFill>
                <a:effectLst/>
                <a:latin typeface="Helvetica Neue"/>
              </a:rPr>
            </a:br>
            <a:endParaRPr dirty="0" lang="en-IN"/>
          </a:p>
        </p:txBody>
      </p:sp>
      <p:pic>
        <p:nvPicPr>
          <p:cNvPr id="2097169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48916" y="2166293"/>
            <a:ext cx="10921847" cy="2390919"/>
          </a:xfrm>
          <a:prstGeom prst="rect"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640236" y="1"/>
            <a:ext cx="10515600" cy="980388"/>
          </a:xfrm>
        </p:spPr>
        <p:txBody>
          <a:bodyPr>
            <a:normAutofit/>
          </a:bodyPr>
          <a:p>
            <a:pPr algn="ctr"/>
            <a:r>
              <a:rPr b="1" dirty="0" sz="3000" lang="en-IN"/>
              <a:t>HEAT MAP</a:t>
            </a:r>
          </a:p>
        </p:txBody>
      </p:sp>
      <p:pic>
        <p:nvPicPr>
          <p:cNvPr id="2097170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544833" y="980389"/>
            <a:ext cx="7731141" cy="5649374"/>
          </a:xfrm>
          <a:prstGeom prst="rect"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521496" y="1549173"/>
            <a:ext cx="7990149" cy="4225837"/>
          </a:xfrm>
          <a:prstGeom prst="rect"/>
        </p:spPr>
      </p:pic>
      <p:sp>
        <p:nvSpPr>
          <p:cNvPr id="1048616" name="TextBox 5"/>
          <p:cNvSpPr txBox="1"/>
          <p:nvPr/>
        </p:nvSpPr>
        <p:spPr>
          <a:xfrm>
            <a:off x="1797696" y="715345"/>
            <a:ext cx="6853286" cy="553998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3000" i="0" lang="en-IN">
                <a:solidFill>
                  <a:srgbClr val="000000"/>
                </a:solidFill>
                <a:effectLst/>
                <a:latin typeface="Helvetica Neue"/>
              </a:rPr>
              <a:t>EVALUATING MODELS</a:t>
            </a:r>
            <a:endParaRPr dirty="0" sz="3000"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4"/>
          <p:cNvGraphicFramePr>
            <a:graphicFrameLocks noGrp="1"/>
          </p:cNvGraphicFramePr>
          <p:nvPr/>
        </p:nvGraphicFramePr>
        <p:xfrm>
          <a:off x="1456304" y="1449994"/>
          <a:ext cx="8128000" cy="4887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223"/>
                <a:gridCol w="4049777"/>
              </a:tblGrid>
              <a:tr h="407306">
                <a:tc>
                  <a:txBody>
                    <a:bodyPr/>
                    <a:p>
                      <a:pPr algn="ctr"/>
                      <a:r>
                        <a:rPr dirty="0" lang="en-IN"/>
                        <a:t>Regression</a:t>
                      </a:r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IN"/>
                        <a:t>Classification</a:t>
                      </a:r>
                    </a:p>
                  </a:txBody>
                </a:tc>
              </a:tr>
              <a:tr h="407306"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1800" i="0" kern="1200" lang="en-IN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Linear Regression</a:t>
                      </a:r>
                    </a:p>
                    <a:p>
                      <a:endParaRPr dirty="0" lang="en-IN"/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1800" i="0" kern="1200" lang="en-IN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 </a:t>
                      </a:r>
                    </a:p>
                    <a:p>
                      <a:endParaRPr dirty="0" lang="en-IN"/>
                    </a:p>
                  </a:txBody>
                </a:tc>
              </a:tr>
              <a:tr h="407306"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1800" i="0" kern="1200" lang="en-IN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Linear Regression</a:t>
                      </a:r>
                    </a:p>
                    <a:p>
                      <a:endParaRPr dirty="0" lang="en-IN"/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1800" i="0" kern="1200" lang="en-IN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K-Nearest Neighbours</a:t>
                      </a:r>
                    </a:p>
                    <a:p>
                      <a:endParaRPr dirty="0" lang="en-IN"/>
                    </a:p>
                  </a:txBody>
                </a:tc>
              </a:tr>
              <a:tr h="407306"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1800" i="0" kern="1200" lang="en-IN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Polynomial Regression</a:t>
                      </a:r>
                    </a:p>
                    <a:p>
                      <a:endParaRPr dirty="0" lang="en-IN"/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1800" i="0" kern="1200" lang="en-IN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Vector Machines</a:t>
                      </a:r>
                    </a:p>
                    <a:p>
                      <a:endParaRPr dirty="0" lang="en-IN"/>
                    </a:p>
                  </a:txBody>
                </a:tc>
              </a:tr>
              <a:tr h="407306"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1800" i="0" kern="1200" lang="en-IN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Vector Regression (SVR)</a:t>
                      </a:r>
                    </a:p>
                    <a:p>
                      <a:endParaRPr dirty="0" lang="en-IN"/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1800" i="0" kern="1200" lang="en-IN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Kernel SVM</a:t>
                      </a:r>
                    </a:p>
                    <a:p>
                      <a:endParaRPr dirty="0" lang="en-IN"/>
                    </a:p>
                  </a:txBody>
                </a:tc>
              </a:tr>
              <a:tr h="407306"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1800" i="0" kern="1200" lang="en-IN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 Regression</a:t>
                      </a:r>
                    </a:p>
                    <a:p>
                      <a:endParaRPr dirty="0" lang="en-IN"/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1800" i="0" kern="1200" lang="en-IN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Naïve Bayes</a:t>
                      </a:r>
                    </a:p>
                    <a:p>
                      <a:endParaRPr dirty="0" lang="en-IN"/>
                    </a:p>
                  </a:txBody>
                </a:tc>
              </a:tr>
              <a:tr h="407306"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1800" i="0" kern="1200" lang="en-IN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Regression</a:t>
                      </a:r>
                    </a:p>
                    <a:p>
                      <a:endParaRPr dirty="0" lang="en-IN"/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1800" i="0" kern="1200" lang="en-IN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 Classification</a:t>
                      </a:r>
                    </a:p>
                    <a:p>
                      <a:endParaRPr dirty="0" lang="en-IN"/>
                    </a:p>
                  </a:txBody>
                </a:tc>
              </a:tr>
              <a:tr h="407306">
                <a:tc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sz="1800" i="0" kern="1200" lang="en-IN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Classification</a:t>
                      </a:r>
                    </a:p>
                    <a:p>
                      <a:endParaRPr dirty="0" lang="en-IN"/>
                    </a:p>
                  </a:txBody>
                </a:tc>
              </a:tr>
            </a:tbl>
          </a:graphicData>
        </a:graphic>
      </p:graphicFrame>
      <p:sp>
        <p:nvSpPr>
          <p:cNvPr id="1048617" name="TextBox 4"/>
          <p:cNvSpPr txBox="1"/>
          <p:nvPr/>
        </p:nvSpPr>
        <p:spPr>
          <a:xfrm>
            <a:off x="2092751" y="292231"/>
            <a:ext cx="6643870" cy="553998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3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Regression &amp; Classification Algorithms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Picture 4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18206"/>
          <a:stretch>
            <a:fillRect/>
          </a:stretch>
        </p:blipFill>
        <p:spPr>
          <a:xfrm>
            <a:off x="684047" y="1664466"/>
            <a:ext cx="10513961" cy="4708054"/>
          </a:xfrm>
          <a:prstGeom prst="rect"/>
        </p:spPr>
      </p:pic>
      <p:sp>
        <p:nvSpPr>
          <p:cNvPr id="1048618" name="Title 1"/>
          <p:cNvSpPr txBox="1"/>
          <p:nvPr/>
        </p:nvSpPr>
        <p:spPr>
          <a:xfrm>
            <a:off x="0" y="1005856"/>
            <a:ext cx="6588550" cy="602065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b="1" dirty="0" sz="3000" lang="en-IN"/>
              <a:t>LOGISTIC REGRESSION</a:t>
            </a:r>
          </a:p>
        </p:txBody>
      </p:sp>
      <p:sp>
        <p:nvSpPr>
          <p:cNvPr id="1048619" name="TextBox 8"/>
          <p:cNvSpPr txBox="1"/>
          <p:nvPr/>
        </p:nvSpPr>
        <p:spPr>
          <a:xfrm>
            <a:off x="1778151" y="398109"/>
            <a:ext cx="8635697" cy="553998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3000" lang="en-IN"/>
              <a:t>Evaluating With Classification Algorithms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3000" i="0" lang="en-IN">
                <a:solidFill>
                  <a:srgbClr val="000000"/>
                </a:solidFill>
                <a:effectLst/>
                <a:latin typeface="Helvetica Neue"/>
              </a:rPr>
              <a:t>Kneighbors Classifier</a:t>
            </a:r>
            <a:br>
              <a:rPr b="1" dirty="0" sz="3000" i="0" lang="en-IN">
                <a:solidFill>
                  <a:srgbClr val="000000"/>
                </a:solidFill>
                <a:effectLst/>
                <a:latin typeface="Helvetica Neue"/>
              </a:rPr>
            </a:br>
            <a:endParaRPr dirty="0" sz="3000" lang="en-IN"/>
          </a:p>
        </p:txBody>
      </p:sp>
      <p:pic>
        <p:nvPicPr>
          <p:cNvPr id="2097173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38199" y="1287594"/>
            <a:ext cx="10618379" cy="4736134"/>
          </a:xfrm>
          <a:prstGeom prst="rect"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838199" y="-80128"/>
            <a:ext cx="9692640" cy="1093509"/>
          </a:xfrm>
        </p:spPr>
        <p:txBody>
          <a:bodyPr>
            <a:normAutofit/>
          </a:bodyPr>
          <a:p>
            <a:r>
              <a:rPr b="1" dirty="0" sz="3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</a:p>
        </p:txBody>
      </p:sp>
      <p:pic>
        <p:nvPicPr>
          <p:cNvPr id="209717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75497" y="1398094"/>
            <a:ext cx="9364708" cy="4389964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141402" y="228600"/>
            <a:ext cx="10821971" cy="6400800"/>
          </a:xfrm>
        </p:spPr>
        <p:txBody>
          <a:bodyPr anchor="ctr">
            <a:noAutofit/>
          </a:bodyPr>
          <a:p>
            <a:pPr algn="just" indent="0" marL="0">
              <a:buNone/>
            </a:pPr>
            <a:r>
              <a:rPr b="1" dirty="0" sz="25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can  employer’s &amp; employee’s do ?</a:t>
            </a:r>
          </a:p>
          <a:p>
            <a:pPr algn="just"/>
            <a:r>
              <a:rPr b="0" dirty="0" sz="25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Employers can offer benefit packages to support employees who go through mental health issues. That includes Employee Assistance Programs, Wellness programs that focus on mental and physical health</a:t>
            </a:r>
          </a:p>
          <a:p>
            <a:pPr algn="just"/>
            <a:r>
              <a:rPr b="0" dirty="0" sz="25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shows that employees who go through Mental Health wellness programs have an increased awareness of mental health among themselves and their co-workers.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894026" y="-312034"/>
            <a:ext cx="9692640" cy="1325562"/>
          </a:xfrm>
        </p:spPr>
        <p:txBody>
          <a:bodyPr>
            <a:normAutofit/>
          </a:bodyPr>
          <a:p>
            <a:r>
              <a:rPr dirty="0" sz="3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Why I choose Classification ? Why Not Regression ?</a:t>
            </a:r>
          </a:p>
        </p:txBody>
      </p:sp>
      <p:sp>
        <p:nvSpPr>
          <p:cNvPr id="1048623" name="TextBox 3"/>
          <p:cNvSpPr txBox="1"/>
          <p:nvPr/>
        </p:nvSpPr>
        <p:spPr>
          <a:xfrm>
            <a:off x="894026" y="1194017"/>
            <a:ext cx="9245707" cy="5093702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sz="2500" i="0" lang="en-US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Regression:</a:t>
            </a:r>
          </a:p>
          <a:p>
            <a:pPr algn="l"/>
            <a:r>
              <a:rPr b="0" dirty="0" sz="2500" i="0" lang="en-US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Few more examples of regression problems –</a:t>
            </a:r>
            <a:endParaRPr b="1" dirty="0" sz="2500" i="0" lang="en-US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500" i="0" lang="en-US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Price of a liter of petrol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500" i="0" lang="en-US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 of a stock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500" i="0" lang="en-US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popularity of a newly released album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500" i="0" lang="en-US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revenue generated by a business</a:t>
            </a:r>
          </a:p>
          <a:p>
            <a:pPr algn="l"/>
            <a:endParaRPr b="1" dirty="0" sz="2500" i="0" lang="en-US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500" i="0" lang="en-US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  <a:p>
            <a:pPr algn="l"/>
            <a:r>
              <a:rPr b="0" dirty="0" sz="2500" i="0" lang="en-US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Few more examples of classification problems –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500" i="0" lang="en-US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Spam texts/e-mails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500" i="0" lang="en-US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Segregation of waste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500" i="0" lang="en-US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Cancer detection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500" i="0" lang="en-US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Churn Prediction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9692640" cy="1325562"/>
          </a:xfrm>
        </p:spPr>
        <p:txBody>
          <a:bodyPr>
            <a:normAutofit/>
          </a:bodyPr>
          <a:p>
            <a:r>
              <a:rPr b="1" dirty="0" sz="3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COMPARING MODEL ACCURACY</a:t>
            </a:r>
          </a:p>
        </p:txBody>
      </p:sp>
      <p:pic>
        <p:nvPicPr>
          <p:cNvPr id="2097175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911508" y="1933044"/>
            <a:ext cx="5183840" cy="3479514"/>
          </a:xfrm>
          <a:prstGeom prst="rect"/>
        </p:spPr>
      </p:pic>
      <p:graphicFrame>
        <p:nvGraphicFramePr>
          <p:cNvPr id="4194305" name="Table 3"/>
          <p:cNvGraphicFramePr>
            <a:graphicFrameLocks noGrp="1"/>
          </p:cNvGraphicFramePr>
          <p:nvPr/>
        </p:nvGraphicFramePr>
        <p:xfrm>
          <a:off x="103852" y="1933044"/>
          <a:ext cx="5580668" cy="1505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0334"/>
                <a:gridCol w="2790334"/>
              </a:tblGrid>
              <a:tr h="372515">
                <a:tc>
                  <a:txBody>
                    <a:bodyPr/>
                    <a:p>
                      <a:r>
                        <a:rPr dirty="0" lang="en-IN"/>
                        <a:t>Models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Accuracy</a:t>
                      </a:r>
                    </a:p>
                  </a:txBody>
                </a:tc>
              </a:tr>
              <a:tr h="377689">
                <a:tc>
                  <a:txBody>
                    <a:bodyPr/>
                    <a:p>
                      <a:r>
                        <a:rPr dirty="0" lang="en-IN"/>
                        <a:t>Logistic Regression</a:t>
                      </a:r>
                    </a:p>
                  </a:txBody>
                </a:tc>
                <a:tc>
                  <a:txBody>
                    <a:bodyPr/>
                    <a:p>
                      <a:endParaRPr lang="en-IN"/>
                    </a:p>
                  </a:txBody>
                </a:tc>
              </a:tr>
              <a:tr h="377689">
                <a:tc>
                  <a:txBody>
                    <a:bodyPr/>
                    <a:p>
                      <a:r>
                        <a:rPr dirty="0" lang="en-IN"/>
                        <a:t>Kneighbors Classifier</a:t>
                      </a:r>
                    </a:p>
                  </a:txBody>
                </a:tc>
                <a:tc>
                  <a:txBody>
                    <a:bodyPr/>
                    <a:p>
                      <a:endParaRPr lang="en-IN"/>
                    </a:p>
                  </a:txBody>
                </a:tc>
              </a:tr>
              <a:tr h="377689">
                <a:tc>
                  <a:txBody>
                    <a:bodyPr/>
                    <a:p>
                      <a:r>
                        <a:rPr dirty="0" lang="en-IN"/>
                        <a:t>Support Vector Machine</a:t>
                      </a:r>
                    </a:p>
                  </a:txBody>
                </a:tc>
                <a:tc>
                  <a:txBody>
                    <a:bodyPr/>
                    <a:p>
                      <a:endParaRPr dirty="0" lang="en-IN"/>
                    </a:p>
                  </a:txBody>
                </a:tc>
              </a:tr>
            </a:tbl>
          </a:graphicData>
        </a:graphic>
      </p:graphicFrame>
      <p:graphicFrame>
        <p:nvGraphicFramePr>
          <p:cNvPr id="4194306" name="Table 3"/>
          <p:cNvGraphicFramePr>
            <a:graphicFrameLocks noGrp="1"/>
          </p:cNvGraphicFramePr>
          <p:nvPr/>
        </p:nvGraphicFramePr>
        <p:xfrm>
          <a:off x="103852" y="3906976"/>
          <a:ext cx="5580668" cy="1505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0334"/>
                <a:gridCol w="2790334"/>
              </a:tblGrid>
              <a:tr h="372515">
                <a:tc>
                  <a:txBody>
                    <a:bodyPr/>
                    <a:p>
                      <a:r>
                        <a:rPr dirty="0" lang="en-IN"/>
                        <a:t>Models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Accuracy</a:t>
                      </a:r>
                    </a:p>
                  </a:txBody>
                </a:tc>
              </a:tr>
              <a:tr h="377689">
                <a:tc>
                  <a:txBody>
                    <a:bodyPr/>
                    <a:p>
                      <a:r>
                        <a:rPr dirty="0" lang="en-IN"/>
                        <a:t>Logistic Regression</a:t>
                      </a:r>
                    </a:p>
                  </a:txBody>
                </a:tc>
                <a:tc>
                  <a:txBody>
                    <a:bodyPr/>
                    <a:p>
                      <a:endParaRPr lang="en-IN"/>
                    </a:p>
                  </a:txBody>
                </a:tc>
              </a:tr>
              <a:tr h="377689">
                <a:tc>
                  <a:txBody>
                    <a:bodyPr/>
                    <a:p>
                      <a:r>
                        <a:rPr dirty="0" lang="en-IN"/>
                        <a:t>Kneighbors Classifier</a:t>
                      </a:r>
                    </a:p>
                  </a:txBody>
                </a:tc>
                <a:tc>
                  <a:txBody>
                    <a:bodyPr/>
                    <a:p>
                      <a:endParaRPr lang="en-IN"/>
                    </a:p>
                  </a:txBody>
                </a:tc>
              </a:tr>
              <a:tr h="377689">
                <a:tc>
                  <a:txBody>
                    <a:bodyPr/>
                    <a:p>
                      <a:r>
                        <a:rPr dirty="0" lang="en-IN"/>
                        <a:t>Support Vector Machine</a:t>
                      </a:r>
                    </a:p>
                  </a:txBody>
                </a:tc>
                <a:tc>
                  <a:txBody>
                    <a:bodyPr/>
                    <a:p>
                      <a:endParaRPr dirty="0" lang="en-IN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6" name="Picture 4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6417" t="963" r="9537" b="4742"/>
          <a:stretch>
            <a:fillRect/>
          </a:stretch>
        </p:blipFill>
        <p:spPr>
          <a:xfrm>
            <a:off x="0" y="1310326"/>
            <a:ext cx="5740923" cy="3990642"/>
          </a:xfrm>
          <a:prstGeom prst="rect"/>
        </p:spPr>
      </p:pic>
      <p:graphicFrame>
        <p:nvGraphicFramePr>
          <p:cNvPr id="4194307" name="Table 6"/>
          <p:cNvGraphicFramePr>
            <a:graphicFrameLocks noGrp="1"/>
          </p:cNvGraphicFramePr>
          <p:nvPr/>
        </p:nvGraphicFramePr>
        <p:xfrm>
          <a:off x="6096000" y="1665713"/>
          <a:ext cx="5066384" cy="3526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192"/>
                <a:gridCol w="2533192"/>
              </a:tblGrid>
              <a:tr h="907806">
                <a:tc gridSpan="2">
                  <a:txBody>
                    <a:bodyPr/>
                    <a:p>
                      <a:pPr algn="ctr"/>
                      <a:r>
                        <a:rPr dirty="0" lang="en-IN"/>
                        <a:t>CONFUSION MATRIX</a:t>
                      </a:r>
                    </a:p>
                  </a:txBody>
                </a:tc>
                <a:tc hMerge="1">
                  <a:txBody>
                    <a:bodyPr/>
                    <a:p>
                      <a:endParaRPr dirty="0" lang="en-IN"/>
                    </a:p>
                  </a:txBody>
                </a:tc>
              </a:tr>
              <a:tr h="654692">
                <a:tc>
                  <a:txBody>
                    <a:bodyPr/>
                    <a:p>
                      <a:r>
                        <a:rPr dirty="0" lang="en-IN"/>
                        <a:t>TRUE POSITIVE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Correct Prediction</a:t>
                      </a:r>
                    </a:p>
                  </a:txBody>
                </a:tc>
              </a:tr>
              <a:tr h="654692">
                <a:tc>
                  <a:txBody>
                    <a:bodyPr/>
                    <a:p>
                      <a:r>
                        <a:rPr dirty="0" lang="en-IN"/>
                        <a:t>FALSE POSITIVE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Wrong Prediction</a:t>
                      </a:r>
                    </a:p>
                  </a:txBody>
                </a:tc>
              </a:tr>
              <a:tr h="654692">
                <a:tc>
                  <a:txBody>
                    <a:bodyPr/>
                    <a:p>
                      <a:r>
                        <a:rPr dirty="0" lang="en-IN"/>
                        <a:t>FALSE NEGATIVE</a:t>
                      </a:r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lang="en-IN"/>
                        <a:t>Wrong Prediction</a:t>
                      </a:r>
                    </a:p>
                    <a:p>
                      <a:endParaRPr dirty="0" lang="en-IN"/>
                    </a:p>
                  </a:txBody>
                </a:tc>
              </a:tr>
              <a:tr h="654692"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lang="en-IN"/>
                        <a:t>TRUE NEGATIVE</a:t>
                      </a:r>
                    </a:p>
                    <a:p>
                      <a:endParaRPr dirty="0" lang="en-IN"/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lang="en-IN"/>
                        <a:t>Correct Prediction</a:t>
                      </a:r>
                    </a:p>
                    <a:p>
                      <a:endParaRPr dirty="0" lang="en-IN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753359" y="120029"/>
            <a:ext cx="10515600" cy="1011188"/>
          </a:xfrm>
        </p:spPr>
        <p:txBody>
          <a:bodyPr>
            <a:normAutofit/>
          </a:bodyPr>
          <a:p>
            <a:r>
              <a:rPr b="1" dirty="0" sz="3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(SVM)</a:t>
            </a:r>
          </a:p>
        </p:txBody>
      </p:sp>
      <p:pic>
        <p:nvPicPr>
          <p:cNvPr id="2097177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53359" y="1131216"/>
            <a:ext cx="9523476" cy="5458119"/>
          </a:xfrm>
          <a:prstGeom prst="rect"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8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91956" y="881037"/>
            <a:ext cx="4061812" cy="2705334"/>
          </a:xfrm>
          <a:prstGeom prst="rect"/>
        </p:spPr>
      </p:pic>
      <p:pic>
        <p:nvPicPr>
          <p:cNvPr id="2097179" name="Picture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t="19935" b="-456"/>
          <a:stretch>
            <a:fillRect/>
          </a:stretch>
        </p:blipFill>
        <p:spPr>
          <a:xfrm>
            <a:off x="6350523" y="1074655"/>
            <a:ext cx="4778154" cy="2095185"/>
          </a:xfrm>
          <a:prstGeom prst="rect"/>
        </p:spPr>
      </p:pic>
      <p:pic>
        <p:nvPicPr>
          <p:cNvPr id="2097180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991956" y="3689611"/>
            <a:ext cx="5121084" cy="3177815"/>
          </a:xfrm>
          <a:prstGeom prst="rect"/>
        </p:spPr>
      </p:pic>
      <p:sp>
        <p:nvSpPr>
          <p:cNvPr id="1048626" name="TextBox 8"/>
          <p:cNvSpPr txBox="1"/>
          <p:nvPr/>
        </p:nvSpPr>
        <p:spPr>
          <a:xfrm>
            <a:off x="722722" y="446702"/>
            <a:ext cx="5373278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i="0" lang="en-IN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Receiver Operating Characteristic curve (ROC)</a:t>
            </a:r>
            <a:endParaRPr dirty="0" lang="en-IN"/>
          </a:p>
        </p:txBody>
      </p:sp>
      <p:sp>
        <p:nvSpPr>
          <p:cNvPr id="1048627" name="TextBox 1"/>
          <p:cNvSpPr txBox="1"/>
          <p:nvPr/>
        </p:nvSpPr>
        <p:spPr>
          <a:xfrm>
            <a:off x="6350523" y="428324"/>
            <a:ext cx="450287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i="0" lang="en-US">
                <a:solidFill>
                  <a:srgbClr val="000000"/>
                </a:solidFill>
                <a:effectLst/>
                <a:latin typeface="Helvetica Neue"/>
              </a:rPr>
              <a:t>Area Under The ROC Curve (AUC)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p>
            <a:pPr algn="ctr"/>
            <a:r>
              <a:rPr b="1" dirty="0" sz="3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>
          <a:xfrm>
            <a:off x="301658" y="1168924"/>
            <a:ext cx="10816472" cy="4963646"/>
          </a:xfrm>
        </p:spPr>
        <p:txBody>
          <a:bodyPr anchor="ctr">
            <a:normAutofit/>
          </a:bodyPr>
          <a:p>
            <a:pPr algn="just" indent="0" marL="0">
              <a:buNone/>
            </a:pPr>
            <a:r>
              <a:rPr b="1" dirty="0" sz="25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 Sourcing Mental Illness</a:t>
            </a:r>
            <a:r>
              <a:rPr b="0" dirty="0" sz="25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dirty="0" sz="25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non-profit, corporation dedicated to raising awareness, educating, and providing resources to support mental wellness in the tech and open source communities. </a:t>
            </a:r>
          </a:p>
          <a:p>
            <a:pPr algn="just"/>
            <a:r>
              <a:rPr b="0" dirty="0" sz="25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Every year, </a:t>
            </a:r>
            <a:r>
              <a:rPr b="1" dirty="0" sz="25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OSMI</a:t>
            </a:r>
            <a:r>
              <a:rPr b="0" dirty="0" sz="25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came out with a new survey to see how employees want to get mental health treatment in tech companies around the world and I pick the survey from 2014.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b="0" dirty="0" sz="25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survey is filled by respondents who suffer from mental health disorders in tech companies and see if any factors can affect the employee to get treatment or not.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84841" y="365125"/>
            <a:ext cx="11840066" cy="926347"/>
          </a:xfrm>
        </p:spPr>
        <p:txBody>
          <a:bodyPr anchor="t">
            <a:normAutofit/>
          </a:bodyPr>
          <a:p>
            <a:pPr algn="ctr"/>
            <a:r>
              <a:rPr dirty="0" sz="3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COLUMNS IN DATASET:</a:t>
            </a:r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>
          <a:xfrm>
            <a:off x="84841" y="1385740"/>
            <a:ext cx="10746557" cy="5224854"/>
          </a:xfrm>
        </p:spPr>
        <p:txBody>
          <a:bodyPr anchor="ctr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b="1" dirty="0" sz="20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endParaRPr b="0" dirty="0" sz="2000" i="0" lang="en-US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b="1" dirty="0" sz="20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endParaRPr b="0" dirty="0" sz="2000" i="0" lang="en-US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b="1" dirty="0" sz="20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endParaRPr b="0" dirty="0" sz="2000" i="0" lang="en-US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b="1" dirty="0" sz="20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endParaRPr b="0" dirty="0" sz="2000" i="0" lang="en-US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b="1" dirty="0" sz="20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state:</a:t>
            </a:r>
            <a:r>
              <a:rPr b="0" dirty="0" sz="20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If you live in the United States, which state or territory do you live in?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b="1" dirty="0" sz="20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self_employed:</a:t>
            </a:r>
            <a:r>
              <a:rPr b="0" dirty="0" sz="20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you self-employed?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b="1" dirty="0" sz="20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family_history:</a:t>
            </a:r>
            <a:r>
              <a:rPr b="0" dirty="0" sz="20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Do you have a family history of mental illness?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b="1" dirty="0" sz="20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treatment:</a:t>
            </a:r>
            <a:r>
              <a:rPr b="0" dirty="0" sz="20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Have you sought treatment for a mental health condition?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b="1" dirty="0" sz="2000" i="0" lang="en-US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work_interfere</a:t>
            </a:r>
            <a:r>
              <a:rPr b="1" dirty="0" sz="20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b="0" dirty="0" sz="20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If you have a mental health condition, do you feel that it interferes with your work?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b="1" dirty="0" sz="20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no_employees:</a:t>
            </a:r>
            <a:r>
              <a:rPr b="0" dirty="0" sz="20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How many employees does your company or organization have?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b="1" dirty="0" sz="20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remote_work:</a:t>
            </a:r>
            <a:r>
              <a:rPr b="0" dirty="0" sz="20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Do you work remotely (outside of an office) at least 50% of the time?</a:t>
            </a:r>
          </a:p>
          <a:p>
            <a:pPr algn="just"/>
            <a:endParaRPr dirty="0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Content Placeholder 2"/>
          <p:cNvSpPr>
            <a:spLocks noGrp="1"/>
          </p:cNvSpPr>
          <p:nvPr>
            <p:ph idx="1"/>
          </p:nvPr>
        </p:nvSpPr>
        <p:spPr>
          <a:xfrm>
            <a:off x="174003" y="420646"/>
            <a:ext cx="10957874" cy="6016707"/>
          </a:xfrm>
        </p:spPr>
        <p:txBody>
          <a:bodyPr anchor="ctr">
            <a:noAutofit/>
          </a:bodyPr>
          <a:p>
            <a:pPr algn="just"/>
            <a:endParaRPr b="1" dirty="0" sz="2000" i="0" lang="en-US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b="1"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b="1" dirty="0" sz="2000" i="0" lang="en-US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tech_company</a:t>
            </a:r>
            <a:r>
              <a:rPr b="1" dirty="0" sz="20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b="0" dirty="0" sz="20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your employer primarily a tech company/organization?</a:t>
            </a:r>
            <a:endParaRPr b="1" dirty="0" sz="2000" i="0" lang="en-US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b="1" dirty="0" sz="20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r>
              <a:rPr b="0" dirty="0" sz="20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Does your employer provide mental health benefits?</a:t>
            </a:r>
            <a:endParaRPr b="1" dirty="0" sz="2000" i="0" lang="en-US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b="1" dirty="0" sz="2000" i="0" lang="en-US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care_options</a:t>
            </a:r>
            <a:r>
              <a:rPr b="1" dirty="0" sz="20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b="0" dirty="0" sz="20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Do you know the options for mental health care your employer provides?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b="1" dirty="0" sz="2000" i="0" lang="en-US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wellness_program</a:t>
            </a:r>
            <a:r>
              <a:rPr b="1" dirty="0" sz="20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b="0" dirty="0" sz="20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Has your employer ever discussed mental health as part of an employee wellness program?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b="1" dirty="0" sz="2000" i="0" lang="en-US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seek_help</a:t>
            </a:r>
            <a:r>
              <a:rPr b="1" dirty="0" sz="20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b="0" dirty="0" sz="20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Does your employer provide resources to learn more about mental health issues and how to seek help?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b="1" dirty="0" sz="20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anonymity:</a:t>
            </a:r>
            <a:r>
              <a:rPr b="0" dirty="0" sz="20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your anonymity protected if you choose to take advantage of mental health or substance abuse treatment resources?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b="1" dirty="0" sz="20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leave:</a:t>
            </a:r>
            <a:r>
              <a:rPr b="0" dirty="0" sz="20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How easy is it for you to take medical leave for a mental health condition?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b="1" dirty="0" sz="2000" i="0" lang="en-US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mentalhealthconsequence</a:t>
            </a:r>
            <a:r>
              <a:rPr b="1" dirty="0" sz="20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b="0" dirty="0" sz="20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Do you think that discussing a mental health issue with your employer would have negative consequences?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b="1" dirty="0" sz="2000" i="0" lang="en-US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physhealthconsequence</a:t>
            </a:r>
            <a:r>
              <a:rPr b="1" dirty="0" sz="20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b="0" dirty="0" sz="20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Do you think that discussing a physical health issue with your employer would have negative consequences?</a:t>
            </a:r>
          </a:p>
          <a:p>
            <a:pPr algn="just" indent="0" marL="0">
              <a:buNone/>
            </a:pPr>
            <a:br>
              <a:rPr b="0" dirty="0" sz="20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Content Placeholder 2"/>
          <p:cNvSpPr>
            <a:spLocks noGrp="1"/>
          </p:cNvSpPr>
          <p:nvPr>
            <p:ph idx="1"/>
          </p:nvPr>
        </p:nvSpPr>
        <p:spPr>
          <a:xfrm>
            <a:off x="432847" y="819698"/>
            <a:ext cx="10515600" cy="4351338"/>
          </a:xfrm>
        </p:spPr>
        <p:txBody>
          <a:bodyPr anchor="ctr">
            <a:normAutofit fontScale="96000" lnSpcReduction="20000"/>
          </a:bodyPr>
          <a:p>
            <a:pPr algn="just">
              <a:buFont typeface="Arial" panose="020B0604020202020204" pitchFamily="34" charset="0"/>
              <a:buChar char="•"/>
            </a:pPr>
            <a:r>
              <a:rPr b="1" dirty="0" sz="25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coworkers:</a:t>
            </a:r>
            <a:r>
              <a:rPr b="0" dirty="0" sz="25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Would you be willing to discuss a mental health issue with your coworkers?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b="1" dirty="0" sz="2500" i="0" lang="en-US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physhealthinterview</a:t>
            </a:r>
            <a:r>
              <a:rPr b="1" dirty="0" sz="25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b="0" dirty="0" sz="25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Would you bring up a physical health issue with a potential employer in an interview?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b="1" dirty="0" sz="2500" i="0" lang="en-US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mentalvsphysical</a:t>
            </a:r>
            <a:r>
              <a:rPr b="1" dirty="0" sz="25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b="0" dirty="0" sz="25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Do you feel that your employer takes mental health as seriously as physical health?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b="1" dirty="0" sz="2500" i="0" lang="en-US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obs_consequence</a:t>
            </a:r>
            <a:r>
              <a:rPr b="1" dirty="0" sz="25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b="0" dirty="0" sz="25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Have you heard of or observed negative consequences for coworkers with mental health conditions in your workplace?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b="1" dirty="0" sz="25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comments:</a:t>
            </a:r>
            <a:r>
              <a:rPr b="0" dirty="0" sz="25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Any additional notes or comments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3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PROJECT</a:t>
            </a:r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distribution of male and female in survey</a:t>
            </a:r>
          </a:p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To Experiment Data Imputation (Handling Missing Values)</a:t>
            </a:r>
          </a:p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To perform Feature Engineering (manipulating values in Age, Gender)</a:t>
            </a:r>
          </a:p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To Analyse data using various machine learning models &amp; compare their Model Accuracies (Logistic Regression, Neighbors Classifier, Support Vector Machine)</a:t>
            </a:r>
          </a:p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To predict Treatment history of a person.</a:t>
            </a:r>
          </a:p>
          <a:p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extBox 5"/>
          <p:cNvSpPr txBox="1"/>
          <p:nvPr/>
        </p:nvSpPr>
        <p:spPr>
          <a:xfrm>
            <a:off x="3365369" y="735291"/>
            <a:ext cx="3565335" cy="553998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3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Libraries We Worked </a:t>
            </a:r>
          </a:p>
        </p:txBody>
      </p:sp>
      <p:pic>
        <p:nvPicPr>
          <p:cNvPr id="2097153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53929" y="1587421"/>
            <a:ext cx="9579170" cy="3909399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algn="tl" blurRad="50800" dir="5400000" dist="1524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dir="tl" rig="brightRoom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algn="tl" blurRad="76200" dir="5400000" dist="254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dir="tl" rig="brightRoom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MENTAL HEALTH IN TECH SURVEY</dc:title>
  <dc:creator>Praveen Varma</dc:creator>
  <cp:lastModifiedBy>Praveen Varma</cp:lastModifiedBy>
  <dcterms:created xsi:type="dcterms:W3CDTF">2022-04-07T15:50:28Z</dcterms:created>
  <dcterms:modified xsi:type="dcterms:W3CDTF">2022-04-22T16:50:30Z</dcterms:modified>
</cp:coreProperties>
</file>