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ppt/media/audio2.bin" ContentType="audio/unknown"/>
  <Override PartName="/ppt/media/audio3.bin" ContentType="audio/unknown"/>
  <Override PartName="/ppt/media/audio4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14F94-E160-41B8-BDBF-D3D3830CC4AF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C06F4-F001-416C-A283-752F72AEA3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F90D-F4E4-49DF-8535-7C661A044780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E902-590B-4DBD-B9C0-8ECA1BC73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18E1C-4484-42D0-8EF8-4D5A2369D243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30559-7006-40B9-BB14-274CC2921A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C99A6-0D19-4475-836D-43ECBD54B100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C1E0C-A7BF-40B9-9B68-793D76AE5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4F62D-357A-4FBF-8420-8414726A881B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5B4AD-42EE-4158-9EA4-7E7A918F1C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A44D-D290-4F5D-86A6-09BA39716B8E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8390D-FDD5-4BC5-88B4-AA958E883F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FBACE-B72E-4F4E-B839-4BFB54689FFC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2237-6795-4FF5-B835-DF21B8266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C8CC-A251-4D2A-9079-4B768F263F34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A9F68-A5D9-4E8C-A70D-B0406D904F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080C3-7081-4848-943C-653829FFC5F0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3FFB5-F885-4393-9149-84172F3CD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6415-E06B-4CCC-901B-4E32BB5841CD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E4F21-FB42-4537-A634-0777BAC64C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A1FEE-CA29-45BE-9DD4-122BD9C5A776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9C524-D000-400B-BB27-87C7C0CFD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12FB9A-835E-4543-AD46-CFD11344249B}" type="datetimeFigureOut">
              <a:rPr lang="en-US"/>
              <a:pPr>
                <a:defRPr/>
              </a:pPr>
              <a:t>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8ACD1C-44E4-48C8-87EC-2FD97DC80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4" Type="http://schemas.openxmlformats.org/officeDocument/2006/relationships/audio" Target="../media/audio3.bin"/><Relationship Id="rId5" Type="http://schemas.openxmlformats.org/officeDocument/2006/relationships/audio" Target="../media/audio4.bin"/><Relationship Id="rId6" Type="http://schemas.openxmlformats.org/officeDocument/2006/relationships/image" Target="../media/image1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8305800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Suppose you carry a heavy box up a hill with a certain steepness and height as shown below .  You then release the box at the top of the hill so that it slides down to the bottom of the hill and reaches a particular speed and kinetic energy (KE). There is no friction that acts on the box. Answer the following questions. 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99309" y="3823855"/>
            <a:ext cx="4821382" cy="1738745"/>
            <a:chOff x="1399309" y="3823855"/>
            <a:chExt cx="4821382" cy="1738745"/>
          </a:xfrm>
        </p:grpSpPr>
        <p:sp>
          <p:nvSpPr>
            <p:cNvPr id="7" name="Freeform 6"/>
            <p:cNvSpPr/>
            <p:nvPr/>
          </p:nvSpPr>
          <p:spPr>
            <a:xfrm>
              <a:off x="1399309" y="4532746"/>
              <a:ext cx="4821382" cy="1029854"/>
            </a:xfrm>
            <a:custGeom>
              <a:avLst/>
              <a:gdLst>
                <a:gd name="connsiteX0" fmla="*/ 0 w 4821382"/>
                <a:gd name="connsiteY0" fmla="*/ 1002145 h 1029854"/>
                <a:gd name="connsiteX1" fmla="*/ 2313709 w 4821382"/>
                <a:gd name="connsiteY1" fmla="*/ 4618 h 1029854"/>
                <a:gd name="connsiteX2" fmla="*/ 4821382 w 4821382"/>
                <a:gd name="connsiteY2" fmla="*/ 1029854 h 102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1382" h="1029854">
                  <a:moveTo>
                    <a:pt x="0" y="1002145"/>
                  </a:moveTo>
                  <a:cubicBezTo>
                    <a:pt x="755072" y="501072"/>
                    <a:pt x="1510145" y="0"/>
                    <a:pt x="2313709" y="4618"/>
                  </a:cubicBezTo>
                  <a:cubicBezTo>
                    <a:pt x="3117273" y="9236"/>
                    <a:pt x="3969327" y="519545"/>
                    <a:pt x="4821382" y="102985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nip Single Corner Rectangle 7"/>
            <p:cNvSpPr/>
            <p:nvPr/>
          </p:nvSpPr>
          <p:spPr>
            <a:xfrm rot="19757559">
              <a:off x="1826292" y="4878193"/>
              <a:ext cx="609600" cy="152400"/>
            </a:xfrm>
            <a:prstGeom prst="snip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 flipH="1" flipV="1">
              <a:off x="3467100" y="4256015"/>
              <a:ext cx="5334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3740727" y="3823855"/>
              <a:ext cx="374073" cy="394854"/>
            </a:xfrm>
            <a:custGeom>
              <a:avLst/>
              <a:gdLst>
                <a:gd name="connsiteX0" fmla="*/ 0 w 526473"/>
                <a:gd name="connsiteY0" fmla="*/ 304800 h 471054"/>
                <a:gd name="connsiteX1" fmla="*/ 277091 w 526473"/>
                <a:gd name="connsiteY1" fmla="*/ 360218 h 471054"/>
                <a:gd name="connsiteX2" fmla="*/ 498764 w 526473"/>
                <a:gd name="connsiteY2" fmla="*/ 471054 h 471054"/>
                <a:gd name="connsiteX3" fmla="*/ 526473 w 526473"/>
                <a:gd name="connsiteY3" fmla="*/ 138545 h 471054"/>
                <a:gd name="connsiteX4" fmla="*/ 304800 w 526473"/>
                <a:gd name="connsiteY4" fmla="*/ 27709 h 471054"/>
                <a:gd name="connsiteX5" fmla="*/ 13855 w 526473"/>
                <a:gd name="connsiteY5" fmla="*/ 0 h 471054"/>
                <a:gd name="connsiteX6" fmla="*/ 0 w 526473"/>
                <a:gd name="connsiteY6" fmla="*/ 304800 h 47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6473" h="471054">
                  <a:moveTo>
                    <a:pt x="0" y="304800"/>
                  </a:moveTo>
                  <a:lnTo>
                    <a:pt x="277091" y="360218"/>
                  </a:lnTo>
                  <a:lnTo>
                    <a:pt x="498764" y="471054"/>
                  </a:lnTo>
                  <a:lnTo>
                    <a:pt x="526473" y="138545"/>
                  </a:lnTo>
                  <a:cubicBezTo>
                    <a:pt x="314580" y="25536"/>
                    <a:pt x="397164" y="27709"/>
                    <a:pt x="304800" y="27709"/>
                  </a:cubicBezTo>
                  <a:lnTo>
                    <a:pt x="13855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519218" y="3941618"/>
              <a:ext cx="258231" cy="295943"/>
            </a:xfrm>
            <a:custGeom>
              <a:avLst/>
              <a:gdLst>
                <a:gd name="connsiteX0" fmla="*/ 16164 w 258231"/>
                <a:gd name="connsiteY0" fmla="*/ 83127 h 295943"/>
                <a:gd name="connsiteX1" fmla="*/ 99291 w 258231"/>
                <a:gd name="connsiteY1" fmla="*/ 13855 h 295943"/>
                <a:gd name="connsiteX2" fmla="*/ 154709 w 258231"/>
                <a:gd name="connsiteY2" fmla="*/ 0 h 295943"/>
                <a:gd name="connsiteX3" fmla="*/ 210127 w 258231"/>
                <a:gd name="connsiteY3" fmla="*/ 13855 h 295943"/>
                <a:gd name="connsiteX4" fmla="*/ 237837 w 258231"/>
                <a:gd name="connsiteY4" fmla="*/ 69273 h 295943"/>
                <a:gd name="connsiteX5" fmla="*/ 182418 w 258231"/>
                <a:gd name="connsiteY5" fmla="*/ 290946 h 295943"/>
                <a:gd name="connsiteX6" fmla="*/ 16164 w 258231"/>
                <a:gd name="connsiteY6" fmla="*/ 249382 h 295943"/>
                <a:gd name="connsiteX7" fmla="*/ 2309 w 258231"/>
                <a:gd name="connsiteY7" fmla="*/ 207818 h 295943"/>
                <a:gd name="connsiteX8" fmla="*/ 16164 w 258231"/>
                <a:gd name="connsiteY8" fmla="*/ 83127 h 29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231" h="295943">
                  <a:moveTo>
                    <a:pt x="16164" y="83127"/>
                  </a:moveTo>
                  <a:cubicBezTo>
                    <a:pt x="32328" y="50800"/>
                    <a:pt x="65535" y="28322"/>
                    <a:pt x="99291" y="13855"/>
                  </a:cubicBezTo>
                  <a:cubicBezTo>
                    <a:pt x="116793" y="6354"/>
                    <a:pt x="136236" y="4618"/>
                    <a:pt x="154709" y="0"/>
                  </a:cubicBezTo>
                  <a:cubicBezTo>
                    <a:pt x="173182" y="4618"/>
                    <a:pt x="195499" y="1665"/>
                    <a:pt x="210127" y="13855"/>
                  </a:cubicBezTo>
                  <a:cubicBezTo>
                    <a:pt x="225993" y="27077"/>
                    <a:pt x="236624" y="48655"/>
                    <a:pt x="237837" y="69273"/>
                  </a:cubicBezTo>
                  <a:cubicBezTo>
                    <a:pt x="248075" y="243321"/>
                    <a:pt x="258231" y="215133"/>
                    <a:pt x="182418" y="290946"/>
                  </a:cubicBezTo>
                  <a:cubicBezTo>
                    <a:pt x="139406" y="286167"/>
                    <a:pt x="53412" y="295943"/>
                    <a:pt x="16164" y="249382"/>
                  </a:cubicBezTo>
                  <a:cubicBezTo>
                    <a:pt x="7041" y="237978"/>
                    <a:pt x="6927" y="221673"/>
                    <a:pt x="2309" y="207818"/>
                  </a:cubicBezTo>
                  <a:cubicBezTo>
                    <a:pt x="16755" y="48914"/>
                    <a:pt x="0" y="115454"/>
                    <a:pt x="16164" y="83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528331" y="4260273"/>
              <a:ext cx="329158" cy="610373"/>
            </a:xfrm>
            <a:custGeom>
              <a:avLst/>
              <a:gdLst>
                <a:gd name="connsiteX0" fmla="*/ 117887 w 329158"/>
                <a:gd name="connsiteY0" fmla="*/ 0 h 610373"/>
                <a:gd name="connsiteX1" fmla="*/ 48614 w 329158"/>
                <a:gd name="connsiteY1" fmla="*/ 484909 h 610373"/>
                <a:gd name="connsiteX2" fmla="*/ 7051 w 329158"/>
                <a:gd name="connsiteY2" fmla="*/ 498763 h 610373"/>
                <a:gd name="connsiteX3" fmla="*/ 20905 w 329158"/>
                <a:gd name="connsiteY3" fmla="*/ 595745 h 610373"/>
                <a:gd name="connsiteX4" fmla="*/ 76324 w 329158"/>
                <a:gd name="connsiteY4" fmla="*/ 581891 h 610373"/>
                <a:gd name="connsiteX5" fmla="*/ 104033 w 329158"/>
                <a:gd name="connsiteY5" fmla="*/ 554181 h 610373"/>
                <a:gd name="connsiteX6" fmla="*/ 187160 w 329158"/>
                <a:gd name="connsiteY6" fmla="*/ 512618 h 610373"/>
                <a:gd name="connsiteX7" fmla="*/ 201014 w 329158"/>
                <a:gd name="connsiteY7" fmla="*/ 415636 h 610373"/>
                <a:gd name="connsiteX8" fmla="*/ 228724 w 329158"/>
                <a:gd name="connsiteY8" fmla="*/ 332509 h 610373"/>
                <a:gd name="connsiteX9" fmla="*/ 311851 w 329158"/>
                <a:gd name="connsiteY9" fmla="*/ 346363 h 610373"/>
                <a:gd name="connsiteX10" fmla="*/ 297996 w 329158"/>
                <a:gd name="connsiteY10" fmla="*/ 443345 h 610373"/>
                <a:gd name="connsiteX11" fmla="*/ 104033 w 329158"/>
                <a:gd name="connsiteY11" fmla="*/ 443345 h 61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158" h="610373">
                  <a:moveTo>
                    <a:pt x="117887" y="0"/>
                  </a:moveTo>
                  <a:cubicBezTo>
                    <a:pt x="101657" y="551824"/>
                    <a:pt x="256649" y="425471"/>
                    <a:pt x="48614" y="484909"/>
                  </a:cubicBezTo>
                  <a:cubicBezTo>
                    <a:pt x="34572" y="488921"/>
                    <a:pt x="20905" y="494145"/>
                    <a:pt x="7051" y="498763"/>
                  </a:cubicBezTo>
                  <a:cubicBezTo>
                    <a:pt x="11669" y="531090"/>
                    <a:pt x="0" y="570658"/>
                    <a:pt x="20905" y="595745"/>
                  </a:cubicBezTo>
                  <a:cubicBezTo>
                    <a:pt x="33095" y="610373"/>
                    <a:pt x="59293" y="590407"/>
                    <a:pt x="76324" y="581891"/>
                  </a:cubicBezTo>
                  <a:cubicBezTo>
                    <a:pt x="88007" y="576049"/>
                    <a:pt x="93833" y="562341"/>
                    <a:pt x="104033" y="554181"/>
                  </a:cubicBezTo>
                  <a:cubicBezTo>
                    <a:pt x="142400" y="523487"/>
                    <a:pt x="143260" y="527251"/>
                    <a:pt x="187160" y="512618"/>
                  </a:cubicBezTo>
                  <a:cubicBezTo>
                    <a:pt x="191778" y="480291"/>
                    <a:pt x="193671" y="447455"/>
                    <a:pt x="201014" y="415636"/>
                  </a:cubicBezTo>
                  <a:cubicBezTo>
                    <a:pt x="207582" y="387176"/>
                    <a:pt x="228724" y="332509"/>
                    <a:pt x="228724" y="332509"/>
                  </a:cubicBezTo>
                  <a:cubicBezTo>
                    <a:pt x="256433" y="337127"/>
                    <a:pt x="296963" y="322542"/>
                    <a:pt x="311851" y="346363"/>
                  </a:cubicBezTo>
                  <a:cubicBezTo>
                    <a:pt x="329158" y="374055"/>
                    <a:pt x="327588" y="429535"/>
                    <a:pt x="297996" y="443345"/>
                  </a:cubicBezTo>
                  <a:cubicBezTo>
                    <a:pt x="239407" y="470686"/>
                    <a:pt x="168687" y="443345"/>
                    <a:pt x="104033" y="44334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452255" y="4384964"/>
              <a:ext cx="180109" cy="280932"/>
            </a:xfrm>
            <a:custGeom>
              <a:avLst/>
              <a:gdLst>
                <a:gd name="connsiteX0" fmla="*/ 180109 w 180109"/>
                <a:gd name="connsiteY0" fmla="*/ 0 h 280932"/>
                <a:gd name="connsiteX1" fmla="*/ 166254 w 180109"/>
                <a:gd name="connsiteY1" fmla="*/ 69272 h 280932"/>
                <a:gd name="connsiteX2" fmla="*/ 110836 w 180109"/>
                <a:gd name="connsiteY2" fmla="*/ 152400 h 280932"/>
                <a:gd name="connsiteX3" fmla="*/ 83127 w 180109"/>
                <a:gd name="connsiteY3" fmla="*/ 193963 h 280932"/>
                <a:gd name="connsiteX4" fmla="*/ 41563 w 180109"/>
                <a:gd name="connsiteY4" fmla="*/ 235527 h 280932"/>
                <a:gd name="connsiteX5" fmla="*/ 0 w 180109"/>
                <a:gd name="connsiteY5" fmla="*/ 277090 h 28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109" h="280932">
                  <a:moveTo>
                    <a:pt x="180109" y="0"/>
                  </a:moveTo>
                  <a:cubicBezTo>
                    <a:pt x="175491" y="23091"/>
                    <a:pt x="175998" y="47835"/>
                    <a:pt x="166254" y="69272"/>
                  </a:cubicBezTo>
                  <a:cubicBezTo>
                    <a:pt x="152473" y="99589"/>
                    <a:pt x="129309" y="124691"/>
                    <a:pt x="110836" y="152400"/>
                  </a:cubicBezTo>
                  <a:cubicBezTo>
                    <a:pt x="101600" y="166254"/>
                    <a:pt x="94901" y="182189"/>
                    <a:pt x="83127" y="193963"/>
                  </a:cubicBezTo>
                  <a:cubicBezTo>
                    <a:pt x="69272" y="207818"/>
                    <a:pt x="54106" y="220475"/>
                    <a:pt x="41563" y="235527"/>
                  </a:cubicBezTo>
                  <a:cubicBezTo>
                    <a:pt x="3725" y="280932"/>
                    <a:pt x="32604" y="277090"/>
                    <a:pt x="0" y="27709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417408" y="4454236"/>
              <a:ext cx="214956" cy="318655"/>
            </a:xfrm>
            <a:custGeom>
              <a:avLst/>
              <a:gdLst>
                <a:gd name="connsiteX0" fmla="*/ 48701 w 214956"/>
                <a:gd name="connsiteY0" fmla="*/ 207818 h 318655"/>
                <a:gd name="connsiteX1" fmla="*/ 62556 w 214956"/>
                <a:gd name="connsiteY1" fmla="*/ 277091 h 318655"/>
                <a:gd name="connsiteX2" fmla="*/ 76410 w 214956"/>
                <a:gd name="connsiteY2" fmla="*/ 318655 h 318655"/>
                <a:gd name="connsiteX3" fmla="*/ 117974 w 214956"/>
                <a:gd name="connsiteY3" fmla="*/ 138546 h 318655"/>
                <a:gd name="connsiteX4" fmla="*/ 173392 w 214956"/>
                <a:gd name="connsiteY4" fmla="*/ 55418 h 318655"/>
                <a:gd name="connsiteX5" fmla="*/ 214956 w 214956"/>
                <a:gd name="connsiteY5" fmla="*/ 0 h 31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956" h="318655">
                  <a:moveTo>
                    <a:pt x="48701" y="207818"/>
                  </a:moveTo>
                  <a:cubicBezTo>
                    <a:pt x="0" y="280870"/>
                    <a:pt x="18893" y="222512"/>
                    <a:pt x="62556" y="277091"/>
                  </a:cubicBezTo>
                  <a:cubicBezTo>
                    <a:pt x="71679" y="288495"/>
                    <a:pt x="71792" y="304800"/>
                    <a:pt x="76410" y="318655"/>
                  </a:cubicBezTo>
                  <a:cubicBezTo>
                    <a:pt x="82798" y="273943"/>
                    <a:pt x="90312" y="180039"/>
                    <a:pt x="117974" y="138546"/>
                  </a:cubicBezTo>
                  <a:cubicBezTo>
                    <a:pt x="136447" y="110837"/>
                    <a:pt x="162860" y="87011"/>
                    <a:pt x="173392" y="55418"/>
                  </a:cubicBezTo>
                  <a:cubicBezTo>
                    <a:pt x="190513" y="4058"/>
                    <a:pt x="174185" y="20386"/>
                    <a:pt x="21495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355273" y="4731327"/>
              <a:ext cx="115419" cy="51088"/>
            </a:xfrm>
            <a:custGeom>
              <a:avLst/>
              <a:gdLst>
                <a:gd name="connsiteX0" fmla="*/ 0 w 115419"/>
                <a:gd name="connsiteY0" fmla="*/ 27709 h 51088"/>
                <a:gd name="connsiteX1" fmla="*/ 110836 w 115419"/>
                <a:gd name="connsiteY1" fmla="*/ 0 h 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19" h="51088">
                  <a:moveTo>
                    <a:pt x="0" y="27709"/>
                  </a:moveTo>
                  <a:cubicBezTo>
                    <a:pt x="115419" y="13282"/>
                    <a:pt x="110836" y="51088"/>
                    <a:pt x="11083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632364" y="4066309"/>
              <a:ext cx="96981" cy="116677"/>
            </a:xfrm>
            <a:custGeom>
              <a:avLst/>
              <a:gdLst>
                <a:gd name="connsiteX0" fmla="*/ 13854 w 96981"/>
                <a:gd name="connsiteY0" fmla="*/ 0 h 116677"/>
                <a:gd name="connsiteX1" fmla="*/ 69272 w 96981"/>
                <a:gd name="connsiteY1" fmla="*/ 55418 h 116677"/>
                <a:gd name="connsiteX2" fmla="*/ 96981 w 96981"/>
                <a:gd name="connsiteY2" fmla="*/ 96982 h 116677"/>
                <a:gd name="connsiteX3" fmla="*/ 0 w 96981"/>
                <a:gd name="connsiteY3" fmla="*/ 110836 h 11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981" h="116677">
                  <a:moveTo>
                    <a:pt x="13854" y="0"/>
                  </a:moveTo>
                  <a:cubicBezTo>
                    <a:pt x="44084" y="90687"/>
                    <a:pt x="2098" y="1679"/>
                    <a:pt x="69272" y="55418"/>
                  </a:cubicBezTo>
                  <a:cubicBezTo>
                    <a:pt x="82274" y="65820"/>
                    <a:pt x="87745" y="83127"/>
                    <a:pt x="96981" y="96982"/>
                  </a:cubicBezTo>
                  <a:cubicBezTo>
                    <a:pt x="37893" y="116677"/>
                    <a:pt x="70022" y="110836"/>
                    <a:pt x="0" y="1108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588491" y="3990109"/>
              <a:ext cx="31829" cy="116970"/>
            </a:xfrm>
            <a:custGeom>
              <a:avLst/>
              <a:gdLst>
                <a:gd name="connsiteX0" fmla="*/ 2309 w 31829"/>
                <a:gd name="connsiteY0" fmla="*/ 6927 h 116970"/>
                <a:gd name="connsiteX1" fmla="*/ 16164 w 31829"/>
                <a:gd name="connsiteY1" fmla="*/ 103908 h 116970"/>
                <a:gd name="connsiteX2" fmla="*/ 30018 w 31829"/>
                <a:gd name="connsiteY2" fmla="*/ 62345 h 116970"/>
                <a:gd name="connsiteX3" fmla="*/ 2309 w 31829"/>
                <a:gd name="connsiteY3" fmla="*/ 6927 h 11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9" h="116970">
                  <a:moveTo>
                    <a:pt x="2309" y="6927"/>
                  </a:moveTo>
                  <a:cubicBezTo>
                    <a:pt x="0" y="13854"/>
                    <a:pt x="1560" y="74700"/>
                    <a:pt x="16164" y="103908"/>
                  </a:cubicBezTo>
                  <a:cubicBezTo>
                    <a:pt x="22695" y="116970"/>
                    <a:pt x="27154" y="76665"/>
                    <a:pt x="30018" y="62345"/>
                  </a:cubicBezTo>
                  <a:cubicBezTo>
                    <a:pt x="31829" y="53288"/>
                    <a:pt x="4618" y="0"/>
                    <a:pt x="2309" y="6927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667000" y="3990109"/>
              <a:ext cx="31829" cy="116970"/>
            </a:xfrm>
            <a:custGeom>
              <a:avLst/>
              <a:gdLst>
                <a:gd name="connsiteX0" fmla="*/ 2309 w 31829"/>
                <a:gd name="connsiteY0" fmla="*/ 6927 h 116970"/>
                <a:gd name="connsiteX1" fmla="*/ 16164 w 31829"/>
                <a:gd name="connsiteY1" fmla="*/ 103908 h 116970"/>
                <a:gd name="connsiteX2" fmla="*/ 30018 w 31829"/>
                <a:gd name="connsiteY2" fmla="*/ 62345 h 116970"/>
                <a:gd name="connsiteX3" fmla="*/ 2309 w 31829"/>
                <a:gd name="connsiteY3" fmla="*/ 6927 h 11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9" h="116970">
                  <a:moveTo>
                    <a:pt x="2309" y="6927"/>
                  </a:moveTo>
                  <a:cubicBezTo>
                    <a:pt x="0" y="13854"/>
                    <a:pt x="1560" y="74700"/>
                    <a:pt x="16164" y="103908"/>
                  </a:cubicBezTo>
                  <a:cubicBezTo>
                    <a:pt x="22695" y="116970"/>
                    <a:pt x="27154" y="76665"/>
                    <a:pt x="30018" y="62345"/>
                  </a:cubicBezTo>
                  <a:cubicBezTo>
                    <a:pt x="31829" y="53288"/>
                    <a:pt x="4618" y="0"/>
                    <a:pt x="2309" y="6927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2852104" y="50362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15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If you climbed up a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steeper hill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 with the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same height 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as the original and released the box at the top. Compared with the original case, which one of the following is correct?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228600" y="63816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Answer: </a:t>
            </a:r>
            <a:r>
              <a:rPr lang="en-US" sz="2000" b="1" dirty="0" smtClean="0">
                <a:latin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∆PE=mg(height) </a:t>
            </a:r>
            <a:endParaRPr lang="en-US" sz="1600" dirty="0">
              <a:latin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8600" y="1600200"/>
            <a:ext cx="3366655" cy="1620981"/>
            <a:chOff x="2957945" y="3262746"/>
            <a:chExt cx="3366655" cy="1620981"/>
          </a:xfrm>
        </p:grpSpPr>
        <p:cxnSp>
          <p:nvCxnSpPr>
            <p:cNvPr id="26" name="Straight Connector 25"/>
            <p:cNvCxnSpPr/>
            <p:nvPr/>
          </p:nvCxnSpPr>
          <p:spPr>
            <a:xfrm rot="5400000" flipH="1" flipV="1">
              <a:off x="3467100" y="3694906"/>
              <a:ext cx="5334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3740727" y="3262746"/>
              <a:ext cx="374073" cy="394854"/>
            </a:xfrm>
            <a:custGeom>
              <a:avLst/>
              <a:gdLst>
                <a:gd name="connsiteX0" fmla="*/ 0 w 526473"/>
                <a:gd name="connsiteY0" fmla="*/ 304800 h 471054"/>
                <a:gd name="connsiteX1" fmla="*/ 277091 w 526473"/>
                <a:gd name="connsiteY1" fmla="*/ 360218 h 471054"/>
                <a:gd name="connsiteX2" fmla="*/ 498764 w 526473"/>
                <a:gd name="connsiteY2" fmla="*/ 471054 h 471054"/>
                <a:gd name="connsiteX3" fmla="*/ 526473 w 526473"/>
                <a:gd name="connsiteY3" fmla="*/ 138545 h 471054"/>
                <a:gd name="connsiteX4" fmla="*/ 304800 w 526473"/>
                <a:gd name="connsiteY4" fmla="*/ 27709 h 471054"/>
                <a:gd name="connsiteX5" fmla="*/ 13855 w 526473"/>
                <a:gd name="connsiteY5" fmla="*/ 0 h 471054"/>
                <a:gd name="connsiteX6" fmla="*/ 0 w 526473"/>
                <a:gd name="connsiteY6" fmla="*/ 304800 h 47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6473" h="471054">
                  <a:moveTo>
                    <a:pt x="0" y="304800"/>
                  </a:moveTo>
                  <a:lnTo>
                    <a:pt x="277091" y="360218"/>
                  </a:lnTo>
                  <a:lnTo>
                    <a:pt x="498764" y="471054"/>
                  </a:lnTo>
                  <a:lnTo>
                    <a:pt x="526473" y="138545"/>
                  </a:lnTo>
                  <a:cubicBezTo>
                    <a:pt x="314580" y="25536"/>
                    <a:pt x="397164" y="27709"/>
                    <a:pt x="304800" y="27709"/>
                  </a:cubicBezTo>
                  <a:lnTo>
                    <a:pt x="13855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957945" y="3962400"/>
              <a:ext cx="3366655" cy="921327"/>
            </a:xfrm>
            <a:custGeom>
              <a:avLst/>
              <a:gdLst>
                <a:gd name="connsiteX0" fmla="*/ 0 w 3366655"/>
                <a:gd name="connsiteY0" fmla="*/ 921327 h 921327"/>
                <a:gd name="connsiteX1" fmla="*/ 845128 w 3366655"/>
                <a:gd name="connsiteY1" fmla="*/ 6927 h 921327"/>
                <a:gd name="connsiteX2" fmla="*/ 3366655 w 3366655"/>
                <a:gd name="connsiteY2" fmla="*/ 879764 h 92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6655" h="921327">
                  <a:moveTo>
                    <a:pt x="0" y="921327"/>
                  </a:moveTo>
                  <a:cubicBezTo>
                    <a:pt x="142009" y="467590"/>
                    <a:pt x="284019" y="13854"/>
                    <a:pt x="845128" y="6927"/>
                  </a:cubicBezTo>
                  <a:cubicBezTo>
                    <a:pt x="1406237" y="0"/>
                    <a:pt x="2386446" y="439882"/>
                    <a:pt x="3366655" y="87976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Single Corner Rectangle 24"/>
            <p:cNvSpPr/>
            <p:nvPr/>
          </p:nvSpPr>
          <p:spPr>
            <a:xfrm rot="17863147">
              <a:off x="2762570" y="4441279"/>
              <a:ext cx="609600" cy="152400"/>
            </a:xfrm>
            <a:prstGeom prst="snip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24200" y="3414372"/>
              <a:ext cx="502216" cy="929028"/>
              <a:chOff x="3383984" y="3380509"/>
              <a:chExt cx="502216" cy="929028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3547929" y="3380509"/>
                <a:ext cx="258231" cy="295943"/>
              </a:xfrm>
              <a:custGeom>
                <a:avLst/>
                <a:gdLst>
                  <a:gd name="connsiteX0" fmla="*/ 16164 w 258231"/>
                  <a:gd name="connsiteY0" fmla="*/ 83127 h 295943"/>
                  <a:gd name="connsiteX1" fmla="*/ 99291 w 258231"/>
                  <a:gd name="connsiteY1" fmla="*/ 13855 h 295943"/>
                  <a:gd name="connsiteX2" fmla="*/ 154709 w 258231"/>
                  <a:gd name="connsiteY2" fmla="*/ 0 h 295943"/>
                  <a:gd name="connsiteX3" fmla="*/ 210127 w 258231"/>
                  <a:gd name="connsiteY3" fmla="*/ 13855 h 295943"/>
                  <a:gd name="connsiteX4" fmla="*/ 237837 w 258231"/>
                  <a:gd name="connsiteY4" fmla="*/ 69273 h 295943"/>
                  <a:gd name="connsiteX5" fmla="*/ 182418 w 258231"/>
                  <a:gd name="connsiteY5" fmla="*/ 290946 h 295943"/>
                  <a:gd name="connsiteX6" fmla="*/ 16164 w 258231"/>
                  <a:gd name="connsiteY6" fmla="*/ 249382 h 295943"/>
                  <a:gd name="connsiteX7" fmla="*/ 2309 w 258231"/>
                  <a:gd name="connsiteY7" fmla="*/ 207818 h 295943"/>
                  <a:gd name="connsiteX8" fmla="*/ 16164 w 258231"/>
                  <a:gd name="connsiteY8" fmla="*/ 83127 h 29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231" h="295943">
                    <a:moveTo>
                      <a:pt x="16164" y="83127"/>
                    </a:moveTo>
                    <a:cubicBezTo>
                      <a:pt x="32328" y="50800"/>
                      <a:pt x="65535" y="28322"/>
                      <a:pt x="99291" y="13855"/>
                    </a:cubicBezTo>
                    <a:cubicBezTo>
                      <a:pt x="116793" y="6354"/>
                      <a:pt x="136236" y="4618"/>
                      <a:pt x="154709" y="0"/>
                    </a:cubicBezTo>
                    <a:cubicBezTo>
                      <a:pt x="173182" y="4618"/>
                      <a:pt x="195499" y="1665"/>
                      <a:pt x="210127" y="13855"/>
                    </a:cubicBezTo>
                    <a:cubicBezTo>
                      <a:pt x="225993" y="27077"/>
                      <a:pt x="236624" y="48655"/>
                      <a:pt x="237837" y="69273"/>
                    </a:cubicBezTo>
                    <a:cubicBezTo>
                      <a:pt x="248075" y="243321"/>
                      <a:pt x="258231" y="215133"/>
                      <a:pt x="182418" y="290946"/>
                    </a:cubicBezTo>
                    <a:cubicBezTo>
                      <a:pt x="139406" y="286167"/>
                      <a:pt x="53412" y="295943"/>
                      <a:pt x="16164" y="249382"/>
                    </a:cubicBezTo>
                    <a:cubicBezTo>
                      <a:pt x="7041" y="237978"/>
                      <a:pt x="6927" y="221673"/>
                      <a:pt x="2309" y="207818"/>
                    </a:cubicBezTo>
                    <a:cubicBezTo>
                      <a:pt x="16755" y="48914"/>
                      <a:pt x="0" y="115454"/>
                      <a:pt x="16164" y="83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557042" y="3699164"/>
                <a:ext cx="329158" cy="610373"/>
              </a:xfrm>
              <a:custGeom>
                <a:avLst/>
                <a:gdLst>
                  <a:gd name="connsiteX0" fmla="*/ 117887 w 329158"/>
                  <a:gd name="connsiteY0" fmla="*/ 0 h 610373"/>
                  <a:gd name="connsiteX1" fmla="*/ 48614 w 329158"/>
                  <a:gd name="connsiteY1" fmla="*/ 484909 h 610373"/>
                  <a:gd name="connsiteX2" fmla="*/ 7051 w 329158"/>
                  <a:gd name="connsiteY2" fmla="*/ 498763 h 610373"/>
                  <a:gd name="connsiteX3" fmla="*/ 20905 w 329158"/>
                  <a:gd name="connsiteY3" fmla="*/ 595745 h 610373"/>
                  <a:gd name="connsiteX4" fmla="*/ 76324 w 329158"/>
                  <a:gd name="connsiteY4" fmla="*/ 581891 h 610373"/>
                  <a:gd name="connsiteX5" fmla="*/ 104033 w 329158"/>
                  <a:gd name="connsiteY5" fmla="*/ 554181 h 610373"/>
                  <a:gd name="connsiteX6" fmla="*/ 187160 w 329158"/>
                  <a:gd name="connsiteY6" fmla="*/ 512618 h 610373"/>
                  <a:gd name="connsiteX7" fmla="*/ 201014 w 329158"/>
                  <a:gd name="connsiteY7" fmla="*/ 415636 h 610373"/>
                  <a:gd name="connsiteX8" fmla="*/ 228724 w 329158"/>
                  <a:gd name="connsiteY8" fmla="*/ 332509 h 610373"/>
                  <a:gd name="connsiteX9" fmla="*/ 311851 w 329158"/>
                  <a:gd name="connsiteY9" fmla="*/ 346363 h 610373"/>
                  <a:gd name="connsiteX10" fmla="*/ 297996 w 329158"/>
                  <a:gd name="connsiteY10" fmla="*/ 443345 h 610373"/>
                  <a:gd name="connsiteX11" fmla="*/ 104033 w 329158"/>
                  <a:gd name="connsiteY11" fmla="*/ 443345 h 610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158" h="610373">
                    <a:moveTo>
                      <a:pt x="117887" y="0"/>
                    </a:moveTo>
                    <a:cubicBezTo>
                      <a:pt x="101657" y="551824"/>
                      <a:pt x="256649" y="425471"/>
                      <a:pt x="48614" y="484909"/>
                    </a:cubicBezTo>
                    <a:cubicBezTo>
                      <a:pt x="34572" y="488921"/>
                      <a:pt x="20905" y="494145"/>
                      <a:pt x="7051" y="498763"/>
                    </a:cubicBezTo>
                    <a:cubicBezTo>
                      <a:pt x="11669" y="531090"/>
                      <a:pt x="0" y="570658"/>
                      <a:pt x="20905" y="595745"/>
                    </a:cubicBezTo>
                    <a:cubicBezTo>
                      <a:pt x="33095" y="610373"/>
                      <a:pt x="59293" y="590407"/>
                      <a:pt x="76324" y="581891"/>
                    </a:cubicBezTo>
                    <a:cubicBezTo>
                      <a:pt x="88007" y="576049"/>
                      <a:pt x="93833" y="562341"/>
                      <a:pt x="104033" y="554181"/>
                    </a:cubicBezTo>
                    <a:cubicBezTo>
                      <a:pt x="142400" y="523487"/>
                      <a:pt x="143260" y="527251"/>
                      <a:pt x="187160" y="512618"/>
                    </a:cubicBezTo>
                    <a:cubicBezTo>
                      <a:pt x="191778" y="480291"/>
                      <a:pt x="193671" y="447455"/>
                      <a:pt x="201014" y="415636"/>
                    </a:cubicBezTo>
                    <a:cubicBezTo>
                      <a:pt x="207582" y="387176"/>
                      <a:pt x="228724" y="332509"/>
                      <a:pt x="228724" y="332509"/>
                    </a:cubicBezTo>
                    <a:cubicBezTo>
                      <a:pt x="256433" y="337127"/>
                      <a:pt x="296963" y="322542"/>
                      <a:pt x="311851" y="346363"/>
                    </a:cubicBezTo>
                    <a:cubicBezTo>
                      <a:pt x="329158" y="374055"/>
                      <a:pt x="327588" y="429535"/>
                      <a:pt x="297996" y="443345"/>
                    </a:cubicBezTo>
                    <a:cubicBezTo>
                      <a:pt x="239407" y="470686"/>
                      <a:pt x="168687" y="443345"/>
                      <a:pt x="104033" y="4433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480966" y="3823855"/>
                <a:ext cx="180109" cy="280932"/>
              </a:xfrm>
              <a:custGeom>
                <a:avLst/>
                <a:gdLst>
                  <a:gd name="connsiteX0" fmla="*/ 180109 w 180109"/>
                  <a:gd name="connsiteY0" fmla="*/ 0 h 280932"/>
                  <a:gd name="connsiteX1" fmla="*/ 166254 w 180109"/>
                  <a:gd name="connsiteY1" fmla="*/ 69272 h 280932"/>
                  <a:gd name="connsiteX2" fmla="*/ 110836 w 180109"/>
                  <a:gd name="connsiteY2" fmla="*/ 152400 h 280932"/>
                  <a:gd name="connsiteX3" fmla="*/ 83127 w 180109"/>
                  <a:gd name="connsiteY3" fmla="*/ 193963 h 280932"/>
                  <a:gd name="connsiteX4" fmla="*/ 41563 w 180109"/>
                  <a:gd name="connsiteY4" fmla="*/ 235527 h 280932"/>
                  <a:gd name="connsiteX5" fmla="*/ 0 w 180109"/>
                  <a:gd name="connsiteY5" fmla="*/ 277090 h 280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109" h="280932">
                    <a:moveTo>
                      <a:pt x="180109" y="0"/>
                    </a:moveTo>
                    <a:cubicBezTo>
                      <a:pt x="175491" y="23091"/>
                      <a:pt x="175998" y="47835"/>
                      <a:pt x="166254" y="69272"/>
                    </a:cubicBezTo>
                    <a:cubicBezTo>
                      <a:pt x="152473" y="99589"/>
                      <a:pt x="129309" y="124691"/>
                      <a:pt x="110836" y="152400"/>
                    </a:cubicBezTo>
                    <a:cubicBezTo>
                      <a:pt x="101600" y="166254"/>
                      <a:pt x="94901" y="182189"/>
                      <a:pt x="83127" y="193963"/>
                    </a:cubicBezTo>
                    <a:cubicBezTo>
                      <a:pt x="69272" y="207818"/>
                      <a:pt x="54106" y="220475"/>
                      <a:pt x="41563" y="235527"/>
                    </a:cubicBezTo>
                    <a:cubicBezTo>
                      <a:pt x="3725" y="280932"/>
                      <a:pt x="32604" y="277090"/>
                      <a:pt x="0" y="27709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446119" y="3893127"/>
                <a:ext cx="214956" cy="318655"/>
              </a:xfrm>
              <a:custGeom>
                <a:avLst/>
                <a:gdLst>
                  <a:gd name="connsiteX0" fmla="*/ 48701 w 214956"/>
                  <a:gd name="connsiteY0" fmla="*/ 207818 h 318655"/>
                  <a:gd name="connsiteX1" fmla="*/ 62556 w 214956"/>
                  <a:gd name="connsiteY1" fmla="*/ 277091 h 318655"/>
                  <a:gd name="connsiteX2" fmla="*/ 76410 w 214956"/>
                  <a:gd name="connsiteY2" fmla="*/ 318655 h 318655"/>
                  <a:gd name="connsiteX3" fmla="*/ 117974 w 214956"/>
                  <a:gd name="connsiteY3" fmla="*/ 138546 h 318655"/>
                  <a:gd name="connsiteX4" fmla="*/ 173392 w 214956"/>
                  <a:gd name="connsiteY4" fmla="*/ 55418 h 318655"/>
                  <a:gd name="connsiteX5" fmla="*/ 214956 w 214956"/>
                  <a:gd name="connsiteY5" fmla="*/ 0 h 31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956" h="318655">
                    <a:moveTo>
                      <a:pt x="48701" y="207818"/>
                    </a:moveTo>
                    <a:cubicBezTo>
                      <a:pt x="0" y="280870"/>
                      <a:pt x="18893" y="222512"/>
                      <a:pt x="62556" y="277091"/>
                    </a:cubicBezTo>
                    <a:cubicBezTo>
                      <a:pt x="71679" y="288495"/>
                      <a:pt x="71792" y="304800"/>
                      <a:pt x="76410" y="318655"/>
                    </a:cubicBezTo>
                    <a:cubicBezTo>
                      <a:pt x="82798" y="273943"/>
                      <a:pt x="90312" y="180039"/>
                      <a:pt x="117974" y="138546"/>
                    </a:cubicBezTo>
                    <a:cubicBezTo>
                      <a:pt x="136447" y="110837"/>
                      <a:pt x="162860" y="87011"/>
                      <a:pt x="173392" y="55418"/>
                    </a:cubicBezTo>
                    <a:cubicBezTo>
                      <a:pt x="190513" y="4058"/>
                      <a:pt x="174185" y="20386"/>
                      <a:pt x="214956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3383984" y="4170218"/>
                <a:ext cx="115419" cy="51088"/>
              </a:xfrm>
              <a:custGeom>
                <a:avLst/>
                <a:gdLst>
                  <a:gd name="connsiteX0" fmla="*/ 0 w 115419"/>
                  <a:gd name="connsiteY0" fmla="*/ 27709 h 51088"/>
                  <a:gd name="connsiteX1" fmla="*/ 110836 w 115419"/>
                  <a:gd name="connsiteY1" fmla="*/ 0 h 51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419" h="51088">
                    <a:moveTo>
                      <a:pt x="0" y="27709"/>
                    </a:moveTo>
                    <a:cubicBezTo>
                      <a:pt x="115419" y="13282"/>
                      <a:pt x="110836" y="51088"/>
                      <a:pt x="110836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661075" y="3505200"/>
                <a:ext cx="96981" cy="116677"/>
              </a:xfrm>
              <a:custGeom>
                <a:avLst/>
                <a:gdLst>
                  <a:gd name="connsiteX0" fmla="*/ 13854 w 96981"/>
                  <a:gd name="connsiteY0" fmla="*/ 0 h 116677"/>
                  <a:gd name="connsiteX1" fmla="*/ 69272 w 96981"/>
                  <a:gd name="connsiteY1" fmla="*/ 55418 h 116677"/>
                  <a:gd name="connsiteX2" fmla="*/ 96981 w 96981"/>
                  <a:gd name="connsiteY2" fmla="*/ 96982 h 116677"/>
                  <a:gd name="connsiteX3" fmla="*/ 0 w 96981"/>
                  <a:gd name="connsiteY3" fmla="*/ 110836 h 11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81" h="116677">
                    <a:moveTo>
                      <a:pt x="13854" y="0"/>
                    </a:moveTo>
                    <a:cubicBezTo>
                      <a:pt x="44084" y="90687"/>
                      <a:pt x="2098" y="1679"/>
                      <a:pt x="69272" y="55418"/>
                    </a:cubicBezTo>
                    <a:cubicBezTo>
                      <a:pt x="82274" y="65820"/>
                      <a:pt x="87745" y="83127"/>
                      <a:pt x="96981" y="96982"/>
                    </a:cubicBezTo>
                    <a:cubicBezTo>
                      <a:pt x="37893" y="116677"/>
                      <a:pt x="70022" y="110836"/>
                      <a:pt x="0" y="11083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617202" y="3429000"/>
                <a:ext cx="31829" cy="116970"/>
              </a:xfrm>
              <a:custGeom>
                <a:avLst/>
                <a:gdLst>
                  <a:gd name="connsiteX0" fmla="*/ 2309 w 31829"/>
                  <a:gd name="connsiteY0" fmla="*/ 6927 h 116970"/>
                  <a:gd name="connsiteX1" fmla="*/ 16164 w 31829"/>
                  <a:gd name="connsiteY1" fmla="*/ 103908 h 116970"/>
                  <a:gd name="connsiteX2" fmla="*/ 30018 w 31829"/>
                  <a:gd name="connsiteY2" fmla="*/ 62345 h 116970"/>
                  <a:gd name="connsiteX3" fmla="*/ 2309 w 31829"/>
                  <a:gd name="connsiteY3" fmla="*/ 6927 h 11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29" h="116970">
                    <a:moveTo>
                      <a:pt x="2309" y="6927"/>
                    </a:moveTo>
                    <a:cubicBezTo>
                      <a:pt x="0" y="13854"/>
                      <a:pt x="1560" y="74700"/>
                      <a:pt x="16164" y="103908"/>
                    </a:cubicBezTo>
                    <a:cubicBezTo>
                      <a:pt x="22695" y="116970"/>
                      <a:pt x="27154" y="76665"/>
                      <a:pt x="30018" y="62345"/>
                    </a:cubicBezTo>
                    <a:cubicBezTo>
                      <a:pt x="31829" y="53288"/>
                      <a:pt x="4618" y="0"/>
                      <a:pt x="2309" y="692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3695711" y="3429000"/>
                <a:ext cx="31829" cy="116970"/>
              </a:xfrm>
              <a:custGeom>
                <a:avLst/>
                <a:gdLst>
                  <a:gd name="connsiteX0" fmla="*/ 2309 w 31829"/>
                  <a:gd name="connsiteY0" fmla="*/ 6927 h 116970"/>
                  <a:gd name="connsiteX1" fmla="*/ 16164 w 31829"/>
                  <a:gd name="connsiteY1" fmla="*/ 103908 h 116970"/>
                  <a:gd name="connsiteX2" fmla="*/ 30018 w 31829"/>
                  <a:gd name="connsiteY2" fmla="*/ 62345 h 116970"/>
                  <a:gd name="connsiteX3" fmla="*/ 2309 w 31829"/>
                  <a:gd name="connsiteY3" fmla="*/ 6927 h 11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29" h="116970">
                    <a:moveTo>
                      <a:pt x="2309" y="6927"/>
                    </a:moveTo>
                    <a:cubicBezTo>
                      <a:pt x="0" y="13854"/>
                      <a:pt x="1560" y="74700"/>
                      <a:pt x="16164" y="103908"/>
                    </a:cubicBezTo>
                    <a:cubicBezTo>
                      <a:pt x="22695" y="116970"/>
                      <a:pt x="27154" y="76665"/>
                      <a:pt x="30018" y="62345"/>
                    </a:cubicBezTo>
                    <a:cubicBezTo>
                      <a:pt x="31829" y="53288"/>
                      <a:pt x="4618" y="0"/>
                      <a:pt x="2309" y="692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28600" y="3330714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speed at the bottom is greater for the steeper hill.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228600" y="4016514"/>
            <a:ext cx="922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</a:rPr>
              <a:t> 	The speed at the bottom is the same for both hills.</a:t>
            </a:r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228600" y="4884003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speed at the bottom is greater for the original hill because the box travels further</a:t>
            </a: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228600" y="57150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Not enough information given to determine it.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228600"/>
            <a:ext cx="8915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If you climbed up a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steeper hill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 with the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same height 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as the original and released the box at the top. Compared with the original case, which one of the following is correct?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228600" y="63816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Answer: </a:t>
            </a:r>
            <a:r>
              <a:rPr lang="en-US" sz="2000" b="1" dirty="0" smtClean="0">
                <a:latin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KE=1/2 mv</a:t>
            </a:r>
            <a:r>
              <a:rPr lang="en-US" sz="2000" baseline="30000" dirty="0" smtClean="0">
                <a:latin typeface="Times New Roman" pitchFamily="18" charset="0"/>
              </a:rPr>
              <a:t>2</a:t>
            </a:r>
            <a:endParaRPr lang="en-US" sz="1600" dirty="0">
              <a:latin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1600200"/>
            <a:ext cx="3366655" cy="1620981"/>
            <a:chOff x="2957945" y="3262746"/>
            <a:chExt cx="3366655" cy="1620981"/>
          </a:xfrm>
        </p:grpSpPr>
        <p:cxnSp>
          <p:nvCxnSpPr>
            <p:cNvPr id="14" name="Straight Connector 13"/>
            <p:cNvCxnSpPr/>
            <p:nvPr/>
          </p:nvCxnSpPr>
          <p:spPr>
            <a:xfrm rot="5400000" flipH="1" flipV="1">
              <a:off x="3467100" y="3694906"/>
              <a:ext cx="533400" cy="158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3740727" y="3262746"/>
              <a:ext cx="374073" cy="394854"/>
            </a:xfrm>
            <a:custGeom>
              <a:avLst/>
              <a:gdLst>
                <a:gd name="connsiteX0" fmla="*/ 0 w 526473"/>
                <a:gd name="connsiteY0" fmla="*/ 304800 h 471054"/>
                <a:gd name="connsiteX1" fmla="*/ 277091 w 526473"/>
                <a:gd name="connsiteY1" fmla="*/ 360218 h 471054"/>
                <a:gd name="connsiteX2" fmla="*/ 498764 w 526473"/>
                <a:gd name="connsiteY2" fmla="*/ 471054 h 471054"/>
                <a:gd name="connsiteX3" fmla="*/ 526473 w 526473"/>
                <a:gd name="connsiteY3" fmla="*/ 138545 h 471054"/>
                <a:gd name="connsiteX4" fmla="*/ 304800 w 526473"/>
                <a:gd name="connsiteY4" fmla="*/ 27709 h 471054"/>
                <a:gd name="connsiteX5" fmla="*/ 13855 w 526473"/>
                <a:gd name="connsiteY5" fmla="*/ 0 h 471054"/>
                <a:gd name="connsiteX6" fmla="*/ 0 w 526473"/>
                <a:gd name="connsiteY6" fmla="*/ 304800 h 47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6473" h="471054">
                  <a:moveTo>
                    <a:pt x="0" y="304800"/>
                  </a:moveTo>
                  <a:lnTo>
                    <a:pt x="277091" y="360218"/>
                  </a:lnTo>
                  <a:lnTo>
                    <a:pt x="498764" y="471054"/>
                  </a:lnTo>
                  <a:lnTo>
                    <a:pt x="526473" y="138545"/>
                  </a:lnTo>
                  <a:cubicBezTo>
                    <a:pt x="314580" y="25536"/>
                    <a:pt x="397164" y="27709"/>
                    <a:pt x="304800" y="27709"/>
                  </a:cubicBezTo>
                  <a:lnTo>
                    <a:pt x="13855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57945" y="3962400"/>
              <a:ext cx="3366655" cy="921327"/>
            </a:xfrm>
            <a:custGeom>
              <a:avLst/>
              <a:gdLst>
                <a:gd name="connsiteX0" fmla="*/ 0 w 3366655"/>
                <a:gd name="connsiteY0" fmla="*/ 921327 h 921327"/>
                <a:gd name="connsiteX1" fmla="*/ 845128 w 3366655"/>
                <a:gd name="connsiteY1" fmla="*/ 6927 h 921327"/>
                <a:gd name="connsiteX2" fmla="*/ 3366655 w 3366655"/>
                <a:gd name="connsiteY2" fmla="*/ 879764 h 92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6655" h="921327">
                  <a:moveTo>
                    <a:pt x="0" y="921327"/>
                  </a:moveTo>
                  <a:cubicBezTo>
                    <a:pt x="142009" y="467590"/>
                    <a:pt x="284019" y="13854"/>
                    <a:pt x="845128" y="6927"/>
                  </a:cubicBezTo>
                  <a:cubicBezTo>
                    <a:pt x="1406237" y="0"/>
                    <a:pt x="2386446" y="439882"/>
                    <a:pt x="3366655" y="87976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nip Single Corner Rectangle 16"/>
            <p:cNvSpPr/>
            <p:nvPr/>
          </p:nvSpPr>
          <p:spPr>
            <a:xfrm rot="17863147">
              <a:off x="2762570" y="4441279"/>
              <a:ext cx="609600" cy="152400"/>
            </a:xfrm>
            <a:prstGeom prst="snip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40"/>
            <p:cNvGrpSpPr/>
            <p:nvPr/>
          </p:nvGrpSpPr>
          <p:grpSpPr>
            <a:xfrm>
              <a:off x="3124200" y="3414372"/>
              <a:ext cx="502216" cy="929028"/>
              <a:chOff x="3383984" y="3380509"/>
              <a:chExt cx="502216" cy="929028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547929" y="3380509"/>
                <a:ext cx="258231" cy="295943"/>
              </a:xfrm>
              <a:custGeom>
                <a:avLst/>
                <a:gdLst>
                  <a:gd name="connsiteX0" fmla="*/ 16164 w 258231"/>
                  <a:gd name="connsiteY0" fmla="*/ 83127 h 295943"/>
                  <a:gd name="connsiteX1" fmla="*/ 99291 w 258231"/>
                  <a:gd name="connsiteY1" fmla="*/ 13855 h 295943"/>
                  <a:gd name="connsiteX2" fmla="*/ 154709 w 258231"/>
                  <a:gd name="connsiteY2" fmla="*/ 0 h 295943"/>
                  <a:gd name="connsiteX3" fmla="*/ 210127 w 258231"/>
                  <a:gd name="connsiteY3" fmla="*/ 13855 h 295943"/>
                  <a:gd name="connsiteX4" fmla="*/ 237837 w 258231"/>
                  <a:gd name="connsiteY4" fmla="*/ 69273 h 295943"/>
                  <a:gd name="connsiteX5" fmla="*/ 182418 w 258231"/>
                  <a:gd name="connsiteY5" fmla="*/ 290946 h 295943"/>
                  <a:gd name="connsiteX6" fmla="*/ 16164 w 258231"/>
                  <a:gd name="connsiteY6" fmla="*/ 249382 h 295943"/>
                  <a:gd name="connsiteX7" fmla="*/ 2309 w 258231"/>
                  <a:gd name="connsiteY7" fmla="*/ 207818 h 295943"/>
                  <a:gd name="connsiteX8" fmla="*/ 16164 w 258231"/>
                  <a:gd name="connsiteY8" fmla="*/ 83127 h 29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231" h="295943">
                    <a:moveTo>
                      <a:pt x="16164" y="83127"/>
                    </a:moveTo>
                    <a:cubicBezTo>
                      <a:pt x="32328" y="50800"/>
                      <a:pt x="65535" y="28322"/>
                      <a:pt x="99291" y="13855"/>
                    </a:cubicBezTo>
                    <a:cubicBezTo>
                      <a:pt x="116793" y="6354"/>
                      <a:pt x="136236" y="4618"/>
                      <a:pt x="154709" y="0"/>
                    </a:cubicBezTo>
                    <a:cubicBezTo>
                      <a:pt x="173182" y="4618"/>
                      <a:pt x="195499" y="1665"/>
                      <a:pt x="210127" y="13855"/>
                    </a:cubicBezTo>
                    <a:cubicBezTo>
                      <a:pt x="225993" y="27077"/>
                      <a:pt x="236624" y="48655"/>
                      <a:pt x="237837" y="69273"/>
                    </a:cubicBezTo>
                    <a:cubicBezTo>
                      <a:pt x="248075" y="243321"/>
                      <a:pt x="258231" y="215133"/>
                      <a:pt x="182418" y="290946"/>
                    </a:cubicBezTo>
                    <a:cubicBezTo>
                      <a:pt x="139406" y="286167"/>
                      <a:pt x="53412" y="295943"/>
                      <a:pt x="16164" y="249382"/>
                    </a:cubicBezTo>
                    <a:cubicBezTo>
                      <a:pt x="7041" y="237978"/>
                      <a:pt x="6927" y="221673"/>
                      <a:pt x="2309" y="207818"/>
                    </a:cubicBezTo>
                    <a:cubicBezTo>
                      <a:pt x="16755" y="48914"/>
                      <a:pt x="0" y="115454"/>
                      <a:pt x="16164" y="83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557042" y="3699164"/>
                <a:ext cx="329158" cy="610373"/>
              </a:xfrm>
              <a:custGeom>
                <a:avLst/>
                <a:gdLst>
                  <a:gd name="connsiteX0" fmla="*/ 117887 w 329158"/>
                  <a:gd name="connsiteY0" fmla="*/ 0 h 610373"/>
                  <a:gd name="connsiteX1" fmla="*/ 48614 w 329158"/>
                  <a:gd name="connsiteY1" fmla="*/ 484909 h 610373"/>
                  <a:gd name="connsiteX2" fmla="*/ 7051 w 329158"/>
                  <a:gd name="connsiteY2" fmla="*/ 498763 h 610373"/>
                  <a:gd name="connsiteX3" fmla="*/ 20905 w 329158"/>
                  <a:gd name="connsiteY3" fmla="*/ 595745 h 610373"/>
                  <a:gd name="connsiteX4" fmla="*/ 76324 w 329158"/>
                  <a:gd name="connsiteY4" fmla="*/ 581891 h 610373"/>
                  <a:gd name="connsiteX5" fmla="*/ 104033 w 329158"/>
                  <a:gd name="connsiteY5" fmla="*/ 554181 h 610373"/>
                  <a:gd name="connsiteX6" fmla="*/ 187160 w 329158"/>
                  <a:gd name="connsiteY6" fmla="*/ 512618 h 610373"/>
                  <a:gd name="connsiteX7" fmla="*/ 201014 w 329158"/>
                  <a:gd name="connsiteY7" fmla="*/ 415636 h 610373"/>
                  <a:gd name="connsiteX8" fmla="*/ 228724 w 329158"/>
                  <a:gd name="connsiteY8" fmla="*/ 332509 h 610373"/>
                  <a:gd name="connsiteX9" fmla="*/ 311851 w 329158"/>
                  <a:gd name="connsiteY9" fmla="*/ 346363 h 610373"/>
                  <a:gd name="connsiteX10" fmla="*/ 297996 w 329158"/>
                  <a:gd name="connsiteY10" fmla="*/ 443345 h 610373"/>
                  <a:gd name="connsiteX11" fmla="*/ 104033 w 329158"/>
                  <a:gd name="connsiteY11" fmla="*/ 443345 h 610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158" h="610373">
                    <a:moveTo>
                      <a:pt x="117887" y="0"/>
                    </a:moveTo>
                    <a:cubicBezTo>
                      <a:pt x="101657" y="551824"/>
                      <a:pt x="256649" y="425471"/>
                      <a:pt x="48614" y="484909"/>
                    </a:cubicBezTo>
                    <a:cubicBezTo>
                      <a:pt x="34572" y="488921"/>
                      <a:pt x="20905" y="494145"/>
                      <a:pt x="7051" y="498763"/>
                    </a:cubicBezTo>
                    <a:cubicBezTo>
                      <a:pt x="11669" y="531090"/>
                      <a:pt x="0" y="570658"/>
                      <a:pt x="20905" y="595745"/>
                    </a:cubicBezTo>
                    <a:cubicBezTo>
                      <a:pt x="33095" y="610373"/>
                      <a:pt x="59293" y="590407"/>
                      <a:pt x="76324" y="581891"/>
                    </a:cubicBezTo>
                    <a:cubicBezTo>
                      <a:pt x="88007" y="576049"/>
                      <a:pt x="93833" y="562341"/>
                      <a:pt x="104033" y="554181"/>
                    </a:cubicBezTo>
                    <a:cubicBezTo>
                      <a:pt x="142400" y="523487"/>
                      <a:pt x="143260" y="527251"/>
                      <a:pt x="187160" y="512618"/>
                    </a:cubicBezTo>
                    <a:cubicBezTo>
                      <a:pt x="191778" y="480291"/>
                      <a:pt x="193671" y="447455"/>
                      <a:pt x="201014" y="415636"/>
                    </a:cubicBezTo>
                    <a:cubicBezTo>
                      <a:pt x="207582" y="387176"/>
                      <a:pt x="228724" y="332509"/>
                      <a:pt x="228724" y="332509"/>
                    </a:cubicBezTo>
                    <a:cubicBezTo>
                      <a:pt x="256433" y="337127"/>
                      <a:pt x="296963" y="322542"/>
                      <a:pt x="311851" y="346363"/>
                    </a:cubicBezTo>
                    <a:cubicBezTo>
                      <a:pt x="329158" y="374055"/>
                      <a:pt x="327588" y="429535"/>
                      <a:pt x="297996" y="443345"/>
                    </a:cubicBezTo>
                    <a:cubicBezTo>
                      <a:pt x="239407" y="470686"/>
                      <a:pt x="168687" y="443345"/>
                      <a:pt x="104033" y="4433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480966" y="3823855"/>
                <a:ext cx="180109" cy="280932"/>
              </a:xfrm>
              <a:custGeom>
                <a:avLst/>
                <a:gdLst>
                  <a:gd name="connsiteX0" fmla="*/ 180109 w 180109"/>
                  <a:gd name="connsiteY0" fmla="*/ 0 h 280932"/>
                  <a:gd name="connsiteX1" fmla="*/ 166254 w 180109"/>
                  <a:gd name="connsiteY1" fmla="*/ 69272 h 280932"/>
                  <a:gd name="connsiteX2" fmla="*/ 110836 w 180109"/>
                  <a:gd name="connsiteY2" fmla="*/ 152400 h 280932"/>
                  <a:gd name="connsiteX3" fmla="*/ 83127 w 180109"/>
                  <a:gd name="connsiteY3" fmla="*/ 193963 h 280932"/>
                  <a:gd name="connsiteX4" fmla="*/ 41563 w 180109"/>
                  <a:gd name="connsiteY4" fmla="*/ 235527 h 280932"/>
                  <a:gd name="connsiteX5" fmla="*/ 0 w 180109"/>
                  <a:gd name="connsiteY5" fmla="*/ 277090 h 280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109" h="280932">
                    <a:moveTo>
                      <a:pt x="180109" y="0"/>
                    </a:moveTo>
                    <a:cubicBezTo>
                      <a:pt x="175491" y="23091"/>
                      <a:pt x="175998" y="47835"/>
                      <a:pt x="166254" y="69272"/>
                    </a:cubicBezTo>
                    <a:cubicBezTo>
                      <a:pt x="152473" y="99589"/>
                      <a:pt x="129309" y="124691"/>
                      <a:pt x="110836" y="152400"/>
                    </a:cubicBezTo>
                    <a:cubicBezTo>
                      <a:pt x="101600" y="166254"/>
                      <a:pt x="94901" y="182189"/>
                      <a:pt x="83127" y="193963"/>
                    </a:cubicBezTo>
                    <a:cubicBezTo>
                      <a:pt x="69272" y="207818"/>
                      <a:pt x="54106" y="220475"/>
                      <a:pt x="41563" y="235527"/>
                    </a:cubicBezTo>
                    <a:cubicBezTo>
                      <a:pt x="3725" y="280932"/>
                      <a:pt x="32604" y="277090"/>
                      <a:pt x="0" y="27709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46119" y="3893127"/>
                <a:ext cx="214956" cy="318655"/>
              </a:xfrm>
              <a:custGeom>
                <a:avLst/>
                <a:gdLst>
                  <a:gd name="connsiteX0" fmla="*/ 48701 w 214956"/>
                  <a:gd name="connsiteY0" fmla="*/ 207818 h 318655"/>
                  <a:gd name="connsiteX1" fmla="*/ 62556 w 214956"/>
                  <a:gd name="connsiteY1" fmla="*/ 277091 h 318655"/>
                  <a:gd name="connsiteX2" fmla="*/ 76410 w 214956"/>
                  <a:gd name="connsiteY2" fmla="*/ 318655 h 318655"/>
                  <a:gd name="connsiteX3" fmla="*/ 117974 w 214956"/>
                  <a:gd name="connsiteY3" fmla="*/ 138546 h 318655"/>
                  <a:gd name="connsiteX4" fmla="*/ 173392 w 214956"/>
                  <a:gd name="connsiteY4" fmla="*/ 55418 h 318655"/>
                  <a:gd name="connsiteX5" fmla="*/ 214956 w 214956"/>
                  <a:gd name="connsiteY5" fmla="*/ 0 h 31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956" h="318655">
                    <a:moveTo>
                      <a:pt x="48701" y="207818"/>
                    </a:moveTo>
                    <a:cubicBezTo>
                      <a:pt x="0" y="280870"/>
                      <a:pt x="18893" y="222512"/>
                      <a:pt x="62556" y="277091"/>
                    </a:cubicBezTo>
                    <a:cubicBezTo>
                      <a:pt x="71679" y="288495"/>
                      <a:pt x="71792" y="304800"/>
                      <a:pt x="76410" y="318655"/>
                    </a:cubicBezTo>
                    <a:cubicBezTo>
                      <a:pt x="82798" y="273943"/>
                      <a:pt x="90312" y="180039"/>
                      <a:pt x="117974" y="138546"/>
                    </a:cubicBezTo>
                    <a:cubicBezTo>
                      <a:pt x="136447" y="110837"/>
                      <a:pt x="162860" y="87011"/>
                      <a:pt x="173392" y="55418"/>
                    </a:cubicBezTo>
                    <a:cubicBezTo>
                      <a:pt x="190513" y="4058"/>
                      <a:pt x="174185" y="20386"/>
                      <a:pt x="214956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383984" y="4170218"/>
                <a:ext cx="115419" cy="51088"/>
              </a:xfrm>
              <a:custGeom>
                <a:avLst/>
                <a:gdLst>
                  <a:gd name="connsiteX0" fmla="*/ 0 w 115419"/>
                  <a:gd name="connsiteY0" fmla="*/ 27709 h 51088"/>
                  <a:gd name="connsiteX1" fmla="*/ 110836 w 115419"/>
                  <a:gd name="connsiteY1" fmla="*/ 0 h 51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419" h="51088">
                    <a:moveTo>
                      <a:pt x="0" y="27709"/>
                    </a:moveTo>
                    <a:cubicBezTo>
                      <a:pt x="115419" y="13282"/>
                      <a:pt x="110836" y="51088"/>
                      <a:pt x="110836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661075" y="3505200"/>
                <a:ext cx="96981" cy="116677"/>
              </a:xfrm>
              <a:custGeom>
                <a:avLst/>
                <a:gdLst>
                  <a:gd name="connsiteX0" fmla="*/ 13854 w 96981"/>
                  <a:gd name="connsiteY0" fmla="*/ 0 h 116677"/>
                  <a:gd name="connsiteX1" fmla="*/ 69272 w 96981"/>
                  <a:gd name="connsiteY1" fmla="*/ 55418 h 116677"/>
                  <a:gd name="connsiteX2" fmla="*/ 96981 w 96981"/>
                  <a:gd name="connsiteY2" fmla="*/ 96982 h 116677"/>
                  <a:gd name="connsiteX3" fmla="*/ 0 w 96981"/>
                  <a:gd name="connsiteY3" fmla="*/ 110836 h 116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81" h="116677">
                    <a:moveTo>
                      <a:pt x="13854" y="0"/>
                    </a:moveTo>
                    <a:cubicBezTo>
                      <a:pt x="44084" y="90687"/>
                      <a:pt x="2098" y="1679"/>
                      <a:pt x="69272" y="55418"/>
                    </a:cubicBezTo>
                    <a:cubicBezTo>
                      <a:pt x="82274" y="65820"/>
                      <a:pt x="87745" y="83127"/>
                      <a:pt x="96981" y="96982"/>
                    </a:cubicBezTo>
                    <a:cubicBezTo>
                      <a:pt x="37893" y="116677"/>
                      <a:pt x="70022" y="110836"/>
                      <a:pt x="0" y="11083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617202" y="3429000"/>
                <a:ext cx="31829" cy="116970"/>
              </a:xfrm>
              <a:custGeom>
                <a:avLst/>
                <a:gdLst>
                  <a:gd name="connsiteX0" fmla="*/ 2309 w 31829"/>
                  <a:gd name="connsiteY0" fmla="*/ 6927 h 116970"/>
                  <a:gd name="connsiteX1" fmla="*/ 16164 w 31829"/>
                  <a:gd name="connsiteY1" fmla="*/ 103908 h 116970"/>
                  <a:gd name="connsiteX2" fmla="*/ 30018 w 31829"/>
                  <a:gd name="connsiteY2" fmla="*/ 62345 h 116970"/>
                  <a:gd name="connsiteX3" fmla="*/ 2309 w 31829"/>
                  <a:gd name="connsiteY3" fmla="*/ 6927 h 11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29" h="116970">
                    <a:moveTo>
                      <a:pt x="2309" y="6927"/>
                    </a:moveTo>
                    <a:cubicBezTo>
                      <a:pt x="0" y="13854"/>
                      <a:pt x="1560" y="74700"/>
                      <a:pt x="16164" y="103908"/>
                    </a:cubicBezTo>
                    <a:cubicBezTo>
                      <a:pt x="22695" y="116970"/>
                      <a:pt x="27154" y="76665"/>
                      <a:pt x="30018" y="62345"/>
                    </a:cubicBezTo>
                    <a:cubicBezTo>
                      <a:pt x="31829" y="53288"/>
                      <a:pt x="4618" y="0"/>
                      <a:pt x="2309" y="692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695711" y="3429000"/>
                <a:ext cx="31829" cy="116970"/>
              </a:xfrm>
              <a:custGeom>
                <a:avLst/>
                <a:gdLst>
                  <a:gd name="connsiteX0" fmla="*/ 2309 w 31829"/>
                  <a:gd name="connsiteY0" fmla="*/ 6927 h 116970"/>
                  <a:gd name="connsiteX1" fmla="*/ 16164 w 31829"/>
                  <a:gd name="connsiteY1" fmla="*/ 103908 h 116970"/>
                  <a:gd name="connsiteX2" fmla="*/ 30018 w 31829"/>
                  <a:gd name="connsiteY2" fmla="*/ 62345 h 116970"/>
                  <a:gd name="connsiteX3" fmla="*/ 2309 w 31829"/>
                  <a:gd name="connsiteY3" fmla="*/ 6927 h 11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29" h="116970">
                    <a:moveTo>
                      <a:pt x="2309" y="6927"/>
                    </a:moveTo>
                    <a:cubicBezTo>
                      <a:pt x="0" y="13854"/>
                      <a:pt x="1560" y="74700"/>
                      <a:pt x="16164" y="103908"/>
                    </a:cubicBezTo>
                    <a:cubicBezTo>
                      <a:pt x="22695" y="116970"/>
                      <a:pt x="27154" y="76665"/>
                      <a:pt x="30018" y="62345"/>
                    </a:cubicBezTo>
                    <a:cubicBezTo>
                      <a:pt x="31829" y="53288"/>
                      <a:pt x="4618" y="0"/>
                      <a:pt x="2309" y="692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228600" y="3330714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KE at the bottom is greater for the steeper hill.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228600" y="4016514"/>
            <a:ext cx="922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</a:rPr>
              <a:t> 	The KE at the bottom is the same for both hills.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228600" y="4884003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KE at the bottom is greater for the original hill because the box travels further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28600" y="57150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Not enough information given to determine it.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15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If you climbed up a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steeper hill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 with a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smaller height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 than the original hill and released the box at the top. Compared with the original case, which one of the following is correct?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228600" y="63816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Answer: </a:t>
            </a:r>
            <a:r>
              <a:rPr lang="en-US" sz="2000" b="1" dirty="0" smtClean="0">
                <a:latin typeface="Times New Roman" pitchFamily="18" charset="0"/>
              </a:rPr>
              <a:t>C</a:t>
            </a:r>
            <a:r>
              <a:rPr lang="en-US" sz="2000" b="1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∆PE=mg(height)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28600" y="2732957"/>
            <a:ext cx="3366655" cy="488224"/>
          </a:xfrm>
          <a:custGeom>
            <a:avLst/>
            <a:gdLst>
              <a:gd name="connsiteX0" fmla="*/ 0 w 3366655"/>
              <a:gd name="connsiteY0" fmla="*/ 921327 h 921327"/>
              <a:gd name="connsiteX1" fmla="*/ 845128 w 3366655"/>
              <a:gd name="connsiteY1" fmla="*/ 6927 h 921327"/>
              <a:gd name="connsiteX2" fmla="*/ 3366655 w 3366655"/>
              <a:gd name="connsiteY2" fmla="*/ 879764 h 92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5" h="921327">
                <a:moveTo>
                  <a:pt x="0" y="921327"/>
                </a:moveTo>
                <a:cubicBezTo>
                  <a:pt x="142009" y="467590"/>
                  <a:pt x="284019" y="13854"/>
                  <a:pt x="845128" y="6927"/>
                </a:cubicBezTo>
                <a:cubicBezTo>
                  <a:pt x="1406237" y="0"/>
                  <a:pt x="2386446" y="439882"/>
                  <a:pt x="3366655" y="87976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228600" y="333369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speed at the bottom is greater for the steeper hill because it is more difficult to carry it even though it has smaller height.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228600" y="4171890"/>
            <a:ext cx="922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</a:rPr>
              <a:t> 	The speed at the bottom is the same for both.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28600" y="4884003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speed at the bottom is greater for the original case because it has a bigger height.</a:t>
            </a: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228600" y="57150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Not enough information given to determine it.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800100" y="2475706"/>
            <a:ext cx="5334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073727" y="2043546"/>
            <a:ext cx="374073" cy="394854"/>
          </a:xfrm>
          <a:custGeom>
            <a:avLst/>
            <a:gdLst>
              <a:gd name="connsiteX0" fmla="*/ 0 w 526473"/>
              <a:gd name="connsiteY0" fmla="*/ 304800 h 471054"/>
              <a:gd name="connsiteX1" fmla="*/ 277091 w 526473"/>
              <a:gd name="connsiteY1" fmla="*/ 360218 h 471054"/>
              <a:gd name="connsiteX2" fmla="*/ 498764 w 526473"/>
              <a:gd name="connsiteY2" fmla="*/ 471054 h 471054"/>
              <a:gd name="connsiteX3" fmla="*/ 526473 w 526473"/>
              <a:gd name="connsiteY3" fmla="*/ 138545 h 471054"/>
              <a:gd name="connsiteX4" fmla="*/ 304800 w 526473"/>
              <a:gd name="connsiteY4" fmla="*/ 27709 h 471054"/>
              <a:gd name="connsiteX5" fmla="*/ 13855 w 526473"/>
              <a:gd name="connsiteY5" fmla="*/ 0 h 471054"/>
              <a:gd name="connsiteX6" fmla="*/ 0 w 526473"/>
              <a:gd name="connsiteY6" fmla="*/ 304800 h 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473" h="471054">
                <a:moveTo>
                  <a:pt x="0" y="304800"/>
                </a:moveTo>
                <a:lnTo>
                  <a:pt x="277091" y="360218"/>
                </a:lnTo>
                <a:lnTo>
                  <a:pt x="498764" y="471054"/>
                </a:lnTo>
                <a:lnTo>
                  <a:pt x="526473" y="138545"/>
                </a:lnTo>
                <a:cubicBezTo>
                  <a:pt x="314580" y="25536"/>
                  <a:pt x="397164" y="27709"/>
                  <a:pt x="304800" y="27709"/>
                </a:cubicBezTo>
                <a:lnTo>
                  <a:pt x="13855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/>
          <p:cNvSpPr/>
          <p:nvPr/>
        </p:nvSpPr>
        <p:spPr>
          <a:xfrm rot="19064044">
            <a:off x="104188" y="2818935"/>
            <a:ext cx="609600" cy="152400"/>
          </a:xfrm>
          <a:prstGeom prst="snip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40784" y="1890372"/>
            <a:ext cx="502216" cy="929028"/>
            <a:chOff x="3383984" y="3380509"/>
            <a:chExt cx="502216" cy="929028"/>
          </a:xfrm>
        </p:grpSpPr>
        <p:sp>
          <p:nvSpPr>
            <p:cNvPr id="28" name="Freeform 27"/>
            <p:cNvSpPr/>
            <p:nvPr/>
          </p:nvSpPr>
          <p:spPr>
            <a:xfrm>
              <a:off x="3547929" y="3380509"/>
              <a:ext cx="258231" cy="295943"/>
            </a:xfrm>
            <a:custGeom>
              <a:avLst/>
              <a:gdLst>
                <a:gd name="connsiteX0" fmla="*/ 16164 w 258231"/>
                <a:gd name="connsiteY0" fmla="*/ 83127 h 295943"/>
                <a:gd name="connsiteX1" fmla="*/ 99291 w 258231"/>
                <a:gd name="connsiteY1" fmla="*/ 13855 h 295943"/>
                <a:gd name="connsiteX2" fmla="*/ 154709 w 258231"/>
                <a:gd name="connsiteY2" fmla="*/ 0 h 295943"/>
                <a:gd name="connsiteX3" fmla="*/ 210127 w 258231"/>
                <a:gd name="connsiteY3" fmla="*/ 13855 h 295943"/>
                <a:gd name="connsiteX4" fmla="*/ 237837 w 258231"/>
                <a:gd name="connsiteY4" fmla="*/ 69273 h 295943"/>
                <a:gd name="connsiteX5" fmla="*/ 182418 w 258231"/>
                <a:gd name="connsiteY5" fmla="*/ 290946 h 295943"/>
                <a:gd name="connsiteX6" fmla="*/ 16164 w 258231"/>
                <a:gd name="connsiteY6" fmla="*/ 249382 h 295943"/>
                <a:gd name="connsiteX7" fmla="*/ 2309 w 258231"/>
                <a:gd name="connsiteY7" fmla="*/ 207818 h 295943"/>
                <a:gd name="connsiteX8" fmla="*/ 16164 w 258231"/>
                <a:gd name="connsiteY8" fmla="*/ 83127 h 29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231" h="295943">
                  <a:moveTo>
                    <a:pt x="16164" y="83127"/>
                  </a:moveTo>
                  <a:cubicBezTo>
                    <a:pt x="32328" y="50800"/>
                    <a:pt x="65535" y="28322"/>
                    <a:pt x="99291" y="13855"/>
                  </a:cubicBezTo>
                  <a:cubicBezTo>
                    <a:pt x="116793" y="6354"/>
                    <a:pt x="136236" y="4618"/>
                    <a:pt x="154709" y="0"/>
                  </a:cubicBezTo>
                  <a:cubicBezTo>
                    <a:pt x="173182" y="4618"/>
                    <a:pt x="195499" y="1665"/>
                    <a:pt x="210127" y="13855"/>
                  </a:cubicBezTo>
                  <a:cubicBezTo>
                    <a:pt x="225993" y="27077"/>
                    <a:pt x="236624" y="48655"/>
                    <a:pt x="237837" y="69273"/>
                  </a:cubicBezTo>
                  <a:cubicBezTo>
                    <a:pt x="248075" y="243321"/>
                    <a:pt x="258231" y="215133"/>
                    <a:pt x="182418" y="290946"/>
                  </a:cubicBezTo>
                  <a:cubicBezTo>
                    <a:pt x="139406" y="286167"/>
                    <a:pt x="53412" y="295943"/>
                    <a:pt x="16164" y="249382"/>
                  </a:cubicBezTo>
                  <a:cubicBezTo>
                    <a:pt x="7041" y="237978"/>
                    <a:pt x="6927" y="221673"/>
                    <a:pt x="2309" y="207818"/>
                  </a:cubicBezTo>
                  <a:cubicBezTo>
                    <a:pt x="16755" y="48914"/>
                    <a:pt x="0" y="115454"/>
                    <a:pt x="16164" y="83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57042" y="3699164"/>
              <a:ext cx="329158" cy="610373"/>
            </a:xfrm>
            <a:custGeom>
              <a:avLst/>
              <a:gdLst>
                <a:gd name="connsiteX0" fmla="*/ 117887 w 329158"/>
                <a:gd name="connsiteY0" fmla="*/ 0 h 610373"/>
                <a:gd name="connsiteX1" fmla="*/ 48614 w 329158"/>
                <a:gd name="connsiteY1" fmla="*/ 484909 h 610373"/>
                <a:gd name="connsiteX2" fmla="*/ 7051 w 329158"/>
                <a:gd name="connsiteY2" fmla="*/ 498763 h 610373"/>
                <a:gd name="connsiteX3" fmla="*/ 20905 w 329158"/>
                <a:gd name="connsiteY3" fmla="*/ 595745 h 610373"/>
                <a:gd name="connsiteX4" fmla="*/ 76324 w 329158"/>
                <a:gd name="connsiteY4" fmla="*/ 581891 h 610373"/>
                <a:gd name="connsiteX5" fmla="*/ 104033 w 329158"/>
                <a:gd name="connsiteY5" fmla="*/ 554181 h 610373"/>
                <a:gd name="connsiteX6" fmla="*/ 187160 w 329158"/>
                <a:gd name="connsiteY6" fmla="*/ 512618 h 610373"/>
                <a:gd name="connsiteX7" fmla="*/ 201014 w 329158"/>
                <a:gd name="connsiteY7" fmla="*/ 415636 h 610373"/>
                <a:gd name="connsiteX8" fmla="*/ 228724 w 329158"/>
                <a:gd name="connsiteY8" fmla="*/ 332509 h 610373"/>
                <a:gd name="connsiteX9" fmla="*/ 311851 w 329158"/>
                <a:gd name="connsiteY9" fmla="*/ 346363 h 610373"/>
                <a:gd name="connsiteX10" fmla="*/ 297996 w 329158"/>
                <a:gd name="connsiteY10" fmla="*/ 443345 h 610373"/>
                <a:gd name="connsiteX11" fmla="*/ 104033 w 329158"/>
                <a:gd name="connsiteY11" fmla="*/ 443345 h 61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158" h="610373">
                  <a:moveTo>
                    <a:pt x="117887" y="0"/>
                  </a:moveTo>
                  <a:cubicBezTo>
                    <a:pt x="101657" y="551824"/>
                    <a:pt x="256649" y="425471"/>
                    <a:pt x="48614" y="484909"/>
                  </a:cubicBezTo>
                  <a:cubicBezTo>
                    <a:pt x="34572" y="488921"/>
                    <a:pt x="20905" y="494145"/>
                    <a:pt x="7051" y="498763"/>
                  </a:cubicBezTo>
                  <a:cubicBezTo>
                    <a:pt x="11669" y="531090"/>
                    <a:pt x="0" y="570658"/>
                    <a:pt x="20905" y="595745"/>
                  </a:cubicBezTo>
                  <a:cubicBezTo>
                    <a:pt x="33095" y="610373"/>
                    <a:pt x="59293" y="590407"/>
                    <a:pt x="76324" y="581891"/>
                  </a:cubicBezTo>
                  <a:cubicBezTo>
                    <a:pt x="88007" y="576049"/>
                    <a:pt x="93833" y="562341"/>
                    <a:pt x="104033" y="554181"/>
                  </a:cubicBezTo>
                  <a:cubicBezTo>
                    <a:pt x="142400" y="523487"/>
                    <a:pt x="143260" y="527251"/>
                    <a:pt x="187160" y="512618"/>
                  </a:cubicBezTo>
                  <a:cubicBezTo>
                    <a:pt x="191778" y="480291"/>
                    <a:pt x="193671" y="447455"/>
                    <a:pt x="201014" y="415636"/>
                  </a:cubicBezTo>
                  <a:cubicBezTo>
                    <a:pt x="207582" y="387176"/>
                    <a:pt x="228724" y="332509"/>
                    <a:pt x="228724" y="332509"/>
                  </a:cubicBezTo>
                  <a:cubicBezTo>
                    <a:pt x="256433" y="337127"/>
                    <a:pt x="296963" y="322542"/>
                    <a:pt x="311851" y="346363"/>
                  </a:cubicBezTo>
                  <a:cubicBezTo>
                    <a:pt x="329158" y="374055"/>
                    <a:pt x="327588" y="429535"/>
                    <a:pt x="297996" y="443345"/>
                  </a:cubicBezTo>
                  <a:cubicBezTo>
                    <a:pt x="239407" y="470686"/>
                    <a:pt x="168687" y="443345"/>
                    <a:pt x="104033" y="44334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480966" y="3823855"/>
              <a:ext cx="180109" cy="280932"/>
            </a:xfrm>
            <a:custGeom>
              <a:avLst/>
              <a:gdLst>
                <a:gd name="connsiteX0" fmla="*/ 180109 w 180109"/>
                <a:gd name="connsiteY0" fmla="*/ 0 h 280932"/>
                <a:gd name="connsiteX1" fmla="*/ 166254 w 180109"/>
                <a:gd name="connsiteY1" fmla="*/ 69272 h 280932"/>
                <a:gd name="connsiteX2" fmla="*/ 110836 w 180109"/>
                <a:gd name="connsiteY2" fmla="*/ 152400 h 280932"/>
                <a:gd name="connsiteX3" fmla="*/ 83127 w 180109"/>
                <a:gd name="connsiteY3" fmla="*/ 193963 h 280932"/>
                <a:gd name="connsiteX4" fmla="*/ 41563 w 180109"/>
                <a:gd name="connsiteY4" fmla="*/ 235527 h 280932"/>
                <a:gd name="connsiteX5" fmla="*/ 0 w 180109"/>
                <a:gd name="connsiteY5" fmla="*/ 277090 h 28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109" h="280932">
                  <a:moveTo>
                    <a:pt x="180109" y="0"/>
                  </a:moveTo>
                  <a:cubicBezTo>
                    <a:pt x="175491" y="23091"/>
                    <a:pt x="175998" y="47835"/>
                    <a:pt x="166254" y="69272"/>
                  </a:cubicBezTo>
                  <a:cubicBezTo>
                    <a:pt x="152473" y="99589"/>
                    <a:pt x="129309" y="124691"/>
                    <a:pt x="110836" y="152400"/>
                  </a:cubicBezTo>
                  <a:cubicBezTo>
                    <a:pt x="101600" y="166254"/>
                    <a:pt x="94901" y="182189"/>
                    <a:pt x="83127" y="193963"/>
                  </a:cubicBezTo>
                  <a:cubicBezTo>
                    <a:pt x="69272" y="207818"/>
                    <a:pt x="54106" y="220475"/>
                    <a:pt x="41563" y="235527"/>
                  </a:cubicBezTo>
                  <a:cubicBezTo>
                    <a:pt x="3725" y="280932"/>
                    <a:pt x="32604" y="277090"/>
                    <a:pt x="0" y="27709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446119" y="3893127"/>
              <a:ext cx="214956" cy="318655"/>
            </a:xfrm>
            <a:custGeom>
              <a:avLst/>
              <a:gdLst>
                <a:gd name="connsiteX0" fmla="*/ 48701 w 214956"/>
                <a:gd name="connsiteY0" fmla="*/ 207818 h 318655"/>
                <a:gd name="connsiteX1" fmla="*/ 62556 w 214956"/>
                <a:gd name="connsiteY1" fmla="*/ 277091 h 318655"/>
                <a:gd name="connsiteX2" fmla="*/ 76410 w 214956"/>
                <a:gd name="connsiteY2" fmla="*/ 318655 h 318655"/>
                <a:gd name="connsiteX3" fmla="*/ 117974 w 214956"/>
                <a:gd name="connsiteY3" fmla="*/ 138546 h 318655"/>
                <a:gd name="connsiteX4" fmla="*/ 173392 w 214956"/>
                <a:gd name="connsiteY4" fmla="*/ 55418 h 318655"/>
                <a:gd name="connsiteX5" fmla="*/ 214956 w 214956"/>
                <a:gd name="connsiteY5" fmla="*/ 0 h 31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956" h="318655">
                  <a:moveTo>
                    <a:pt x="48701" y="207818"/>
                  </a:moveTo>
                  <a:cubicBezTo>
                    <a:pt x="0" y="280870"/>
                    <a:pt x="18893" y="222512"/>
                    <a:pt x="62556" y="277091"/>
                  </a:cubicBezTo>
                  <a:cubicBezTo>
                    <a:pt x="71679" y="288495"/>
                    <a:pt x="71792" y="304800"/>
                    <a:pt x="76410" y="318655"/>
                  </a:cubicBezTo>
                  <a:cubicBezTo>
                    <a:pt x="82798" y="273943"/>
                    <a:pt x="90312" y="180039"/>
                    <a:pt x="117974" y="138546"/>
                  </a:cubicBezTo>
                  <a:cubicBezTo>
                    <a:pt x="136447" y="110837"/>
                    <a:pt x="162860" y="87011"/>
                    <a:pt x="173392" y="55418"/>
                  </a:cubicBezTo>
                  <a:cubicBezTo>
                    <a:pt x="190513" y="4058"/>
                    <a:pt x="174185" y="20386"/>
                    <a:pt x="21495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383984" y="4170218"/>
              <a:ext cx="115419" cy="51088"/>
            </a:xfrm>
            <a:custGeom>
              <a:avLst/>
              <a:gdLst>
                <a:gd name="connsiteX0" fmla="*/ 0 w 115419"/>
                <a:gd name="connsiteY0" fmla="*/ 27709 h 51088"/>
                <a:gd name="connsiteX1" fmla="*/ 110836 w 115419"/>
                <a:gd name="connsiteY1" fmla="*/ 0 h 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19" h="51088">
                  <a:moveTo>
                    <a:pt x="0" y="27709"/>
                  </a:moveTo>
                  <a:cubicBezTo>
                    <a:pt x="115419" y="13282"/>
                    <a:pt x="110836" y="51088"/>
                    <a:pt x="11083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661075" y="3505200"/>
              <a:ext cx="96981" cy="116677"/>
            </a:xfrm>
            <a:custGeom>
              <a:avLst/>
              <a:gdLst>
                <a:gd name="connsiteX0" fmla="*/ 13854 w 96981"/>
                <a:gd name="connsiteY0" fmla="*/ 0 h 116677"/>
                <a:gd name="connsiteX1" fmla="*/ 69272 w 96981"/>
                <a:gd name="connsiteY1" fmla="*/ 55418 h 116677"/>
                <a:gd name="connsiteX2" fmla="*/ 96981 w 96981"/>
                <a:gd name="connsiteY2" fmla="*/ 96982 h 116677"/>
                <a:gd name="connsiteX3" fmla="*/ 0 w 96981"/>
                <a:gd name="connsiteY3" fmla="*/ 110836 h 11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981" h="116677">
                  <a:moveTo>
                    <a:pt x="13854" y="0"/>
                  </a:moveTo>
                  <a:cubicBezTo>
                    <a:pt x="44084" y="90687"/>
                    <a:pt x="2098" y="1679"/>
                    <a:pt x="69272" y="55418"/>
                  </a:cubicBezTo>
                  <a:cubicBezTo>
                    <a:pt x="82274" y="65820"/>
                    <a:pt x="87745" y="83127"/>
                    <a:pt x="96981" y="96982"/>
                  </a:cubicBezTo>
                  <a:cubicBezTo>
                    <a:pt x="37893" y="116677"/>
                    <a:pt x="70022" y="110836"/>
                    <a:pt x="0" y="1108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617202" y="3429000"/>
              <a:ext cx="31829" cy="116970"/>
            </a:xfrm>
            <a:custGeom>
              <a:avLst/>
              <a:gdLst>
                <a:gd name="connsiteX0" fmla="*/ 2309 w 31829"/>
                <a:gd name="connsiteY0" fmla="*/ 6927 h 116970"/>
                <a:gd name="connsiteX1" fmla="*/ 16164 w 31829"/>
                <a:gd name="connsiteY1" fmla="*/ 103908 h 116970"/>
                <a:gd name="connsiteX2" fmla="*/ 30018 w 31829"/>
                <a:gd name="connsiteY2" fmla="*/ 62345 h 116970"/>
                <a:gd name="connsiteX3" fmla="*/ 2309 w 31829"/>
                <a:gd name="connsiteY3" fmla="*/ 6927 h 11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9" h="116970">
                  <a:moveTo>
                    <a:pt x="2309" y="6927"/>
                  </a:moveTo>
                  <a:cubicBezTo>
                    <a:pt x="0" y="13854"/>
                    <a:pt x="1560" y="74700"/>
                    <a:pt x="16164" y="103908"/>
                  </a:cubicBezTo>
                  <a:cubicBezTo>
                    <a:pt x="22695" y="116970"/>
                    <a:pt x="27154" y="76665"/>
                    <a:pt x="30018" y="62345"/>
                  </a:cubicBezTo>
                  <a:cubicBezTo>
                    <a:pt x="31829" y="53288"/>
                    <a:pt x="4618" y="0"/>
                    <a:pt x="2309" y="6927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695711" y="3429000"/>
              <a:ext cx="31829" cy="116970"/>
            </a:xfrm>
            <a:custGeom>
              <a:avLst/>
              <a:gdLst>
                <a:gd name="connsiteX0" fmla="*/ 2309 w 31829"/>
                <a:gd name="connsiteY0" fmla="*/ 6927 h 116970"/>
                <a:gd name="connsiteX1" fmla="*/ 16164 w 31829"/>
                <a:gd name="connsiteY1" fmla="*/ 103908 h 116970"/>
                <a:gd name="connsiteX2" fmla="*/ 30018 w 31829"/>
                <a:gd name="connsiteY2" fmla="*/ 62345 h 116970"/>
                <a:gd name="connsiteX3" fmla="*/ 2309 w 31829"/>
                <a:gd name="connsiteY3" fmla="*/ 6927 h 11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9" h="116970">
                  <a:moveTo>
                    <a:pt x="2309" y="6927"/>
                  </a:moveTo>
                  <a:cubicBezTo>
                    <a:pt x="0" y="13854"/>
                    <a:pt x="1560" y="74700"/>
                    <a:pt x="16164" y="103908"/>
                  </a:cubicBezTo>
                  <a:cubicBezTo>
                    <a:pt x="22695" y="116970"/>
                    <a:pt x="27154" y="76665"/>
                    <a:pt x="30018" y="62345"/>
                  </a:cubicBezTo>
                  <a:cubicBezTo>
                    <a:pt x="31829" y="53288"/>
                    <a:pt x="4618" y="0"/>
                    <a:pt x="2309" y="6927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84238" y="1600200"/>
            <a:ext cx="8278762" cy="1371600"/>
          </a:xfrm>
          <a:custGeom>
            <a:avLst/>
            <a:gdLst>
              <a:gd name="connsiteX0" fmla="*/ 0 w 9497962"/>
              <a:gd name="connsiteY0" fmla="*/ 1147917 h 1310149"/>
              <a:gd name="connsiteX1" fmla="*/ 6518787 w 9497962"/>
              <a:gd name="connsiteY1" fmla="*/ 27039 h 1310149"/>
              <a:gd name="connsiteX2" fmla="*/ 9497962 w 9497962"/>
              <a:gd name="connsiteY2" fmla="*/ 1310149 h 13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7962" h="1310149">
                <a:moveTo>
                  <a:pt x="0" y="1147917"/>
                </a:moveTo>
                <a:cubicBezTo>
                  <a:pt x="2467896" y="573958"/>
                  <a:pt x="4935793" y="0"/>
                  <a:pt x="6518787" y="27039"/>
                </a:cubicBezTo>
                <a:cubicBezTo>
                  <a:pt x="8101781" y="54078"/>
                  <a:pt x="8799871" y="682113"/>
                  <a:pt x="9497962" y="13101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 rot="21050257">
            <a:off x="4123045" y="1705037"/>
            <a:ext cx="609600" cy="152400"/>
          </a:xfrm>
          <a:prstGeom prst="snip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141027" y="1366569"/>
            <a:ext cx="5334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6414654" y="934409"/>
            <a:ext cx="374073" cy="394854"/>
          </a:xfrm>
          <a:custGeom>
            <a:avLst/>
            <a:gdLst>
              <a:gd name="connsiteX0" fmla="*/ 0 w 526473"/>
              <a:gd name="connsiteY0" fmla="*/ 304800 h 471054"/>
              <a:gd name="connsiteX1" fmla="*/ 277091 w 526473"/>
              <a:gd name="connsiteY1" fmla="*/ 360218 h 471054"/>
              <a:gd name="connsiteX2" fmla="*/ 498764 w 526473"/>
              <a:gd name="connsiteY2" fmla="*/ 471054 h 471054"/>
              <a:gd name="connsiteX3" fmla="*/ 526473 w 526473"/>
              <a:gd name="connsiteY3" fmla="*/ 138545 h 471054"/>
              <a:gd name="connsiteX4" fmla="*/ 304800 w 526473"/>
              <a:gd name="connsiteY4" fmla="*/ 27709 h 471054"/>
              <a:gd name="connsiteX5" fmla="*/ 13855 w 526473"/>
              <a:gd name="connsiteY5" fmla="*/ 0 h 471054"/>
              <a:gd name="connsiteX6" fmla="*/ 0 w 526473"/>
              <a:gd name="connsiteY6" fmla="*/ 304800 h 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473" h="471054">
                <a:moveTo>
                  <a:pt x="0" y="304800"/>
                </a:moveTo>
                <a:lnTo>
                  <a:pt x="277091" y="360218"/>
                </a:lnTo>
                <a:lnTo>
                  <a:pt x="498764" y="471054"/>
                </a:lnTo>
                <a:lnTo>
                  <a:pt x="526473" y="138545"/>
                </a:lnTo>
                <a:cubicBezTo>
                  <a:pt x="314580" y="25536"/>
                  <a:pt x="397164" y="27709"/>
                  <a:pt x="304800" y="27709"/>
                </a:cubicBezTo>
                <a:lnTo>
                  <a:pt x="13855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724400" y="975972"/>
            <a:ext cx="502216" cy="929028"/>
            <a:chOff x="2355273" y="3380509"/>
            <a:chExt cx="502216" cy="929028"/>
          </a:xfrm>
        </p:grpSpPr>
        <p:sp>
          <p:nvSpPr>
            <p:cNvPr id="8" name="Freeform 7"/>
            <p:cNvSpPr/>
            <p:nvPr/>
          </p:nvSpPr>
          <p:spPr>
            <a:xfrm>
              <a:off x="2519218" y="3380509"/>
              <a:ext cx="258231" cy="295943"/>
            </a:xfrm>
            <a:custGeom>
              <a:avLst/>
              <a:gdLst>
                <a:gd name="connsiteX0" fmla="*/ 16164 w 258231"/>
                <a:gd name="connsiteY0" fmla="*/ 83127 h 295943"/>
                <a:gd name="connsiteX1" fmla="*/ 99291 w 258231"/>
                <a:gd name="connsiteY1" fmla="*/ 13855 h 295943"/>
                <a:gd name="connsiteX2" fmla="*/ 154709 w 258231"/>
                <a:gd name="connsiteY2" fmla="*/ 0 h 295943"/>
                <a:gd name="connsiteX3" fmla="*/ 210127 w 258231"/>
                <a:gd name="connsiteY3" fmla="*/ 13855 h 295943"/>
                <a:gd name="connsiteX4" fmla="*/ 237837 w 258231"/>
                <a:gd name="connsiteY4" fmla="*/ 69273 h 295943"/>
                <a:gd name="connsiteX5" fmla="*/ 182418 w 258231"/>
                <a:gd name="connsiteY5" fmla="*/ 290946 h 295943"/>
                <a:gd name="connsiteX6" fmla="*/ 16164 w 258231"/>
                <a:gd name="connsiteY6" fmla="*/ 249382 h 295943"/>
                <a:gd name="connsiteX7" fmla="*/ 2309 w 258231"/>
                <a:gd name="connsiteY7" fmla="*/ 207818 h 295943"/>
                <a:gd name="connsiteX8" fmla="*/ 16164 w 258231"/>
                <a:gd name="connsiteY8" fmla="*/ 83127 h 29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231" h="295943">
                  <a:moveTo>
                    <a:pt x="16164" y="83127"/>
                  </a:moveTo>
                  <a:cubicBezTo>
                    <a:pt x="32328" y="50800"/>
                    <a:pt x="65535" y="28322"/>
                    <a:pt x="99291" y="13855"/>
                  </a:cubicBezTo>
                  <a:cubicBezTo>
                    <a:pt x="116793" y="6354"/>
                    <a:pt x="136236" y="4618"/>
                    <a:pt x="154709" y="0"/>
                  </a:cubicBezTo>
                  <a:cubicBezTo>
                    <a:pt x="173182" y="4618"/>
                    <a:pt x="195499" y="1665"/>
                    <a:pt x="210127" y="13855"/>
                  </a:cubicBezTo>
                  <a:cubicBezTo>
                    <a:pt x="225993" y="27077"/>
                    <a:pt x="236624" y="48655"/>
                    <a:pt x="237837" y="69273"/>
                  </a:cubicBezTo>
                  <a:cubicBezTo>
                    <a:pt x="248075" y="243321"/>
                    <a:pt x="258231" y="215133"/>
                    <a:pt x="182418" y="290946"/>
                  </a:cubicBezTo>
                  <a:cubicBezTo>
                    <a:pt x="139406" y="286167"/>
                    <a:pt x="53412" y="295943"/>
                    <a:pt x="16164" y="249382"/>
                  </a:cubicBezTo>
                  <a:cubicBezTo>
                    <a:pt x="7041" y="237978"/>
                    <a:pt x="6927" y="221673"/>
                    <a:pt x="2309" y="207818"/>
                  </a:cubicBezTo>
                  <a:cubicBezTo>
                    <a:pt x="16755" y="48914"/>
                    <a:pt x="0" y="115454"/>
                    <a:pt x="16164" y="83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528331" y="3699164"/>
              <a:ext cx="329158" cy="610373"/>
            </a:xfrm>
            <a:custGeom>
              <a:avLst/>
              <a:gdLst>
                <a:gd name="connsiteX0" fmla="*/ 117887 w 329158"/>
                <a:gd name="connsiteY0" fmla="*/ 0 h 610373"/>
                <a:gd name="connsiteX1" fmla="*/ 48614 w 329158"/>
                <a:gd name="connsiteY1" fmla="*/ 484909 h 610373"/>
                <a:gd name="connsiteX2" fmla="*/ 7051 w 329158"/>
                <a:gd name="connsiteY2" fmla="*/ 498763 h 610373"/>
                <a:gd name="connsiteX3" fmla="*/ 20905 w 329158"/>
                <a:gd name="connsiteY3" fmla="*/ 595745 h 610373"/>
                <a:gd name="connsiteX4" fmla="*/ 76324 w 329158"/>
                <a:gd name="connsiteY4" fmla="*/ 581891 h 610373"/>
                <a:gd name="connsiteX5" fmla="*/ 104033 w 329158"/>
                <a:gd name="connsiteY5" fmla="*/ 554181 h 610373"/>
                <a:gd name="connsiteX6" fmla="*/ 187160 w 329158"/>
                <a:gd name="connsiteY6" fmla="*/ 512618 h 610373"/>
                <a:gd name="connsiteX7" fmla="*/ 201014 w 329158"/>
                <a:gd name="connsiteY7" fmla="*/ 415636 h 610373"/>
                <a:gd name="connsiteX8" fmla="*/ 228724 w 329158"/>
                <a:gd name="connsiteY8" fmla="*/ 332509 h 610373"/>
                <a:gd name="connsiteX9" fmla="*/ 311851 w 329158"/>
                <a:gd name="connsiteY9" fmla="*/ 346363 h 610373"/>
                <a:gd name="connsiteX10" fmla="*/ 297996 w 329158"/>
                <a:gd name="connsiteY10" fmla="*/ 443345 h 610373"/>
                <a:gd name="connsiteX11" fmla="*/ 104033 w 329158"/>
                <a:gd name="connsiteY11" fmla="*/ 443345 h 61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158" h="610373">
                  <a:moveTo>
                    <a:pt x="117887" y="0"/>
                  </a:moveTo>
                  <a:cubicBezTo>
                    <a:pt x="101657" y="551824"/>
                    <a:pt x="256649" y="425471"/>
                    <a:pt x="48614" y="484909"/>
                  </a:cubicBezTo>
                  <a:cubicBezTo>
                    <a:pt x="34572" y="488921"/>
                    <a:pt x="20905" y="494145"/>
                    <a:pt x="7051" y="498763"/>
                  </a:cubicBezTo>
                  <a:cubicBezTo>
                    <a:pt x="11669" y="531090"/>
                    <a:pt x="0" y="570658"/>
                    <a:pt x="20905" y="595745"/>
                  </a:cubicBezTo>
                  <a:cubicBezTo>
                    <a:pt x="33095" y="610373"/>
                    <a:pt x="59293" y="590407"/>
                    <a:pt x="76324" y="581891"/>
                  </a:cubicBezTo>
                  <a:cubicBezTo>
                    <a:pt x="88007" y="576049"/>
                    <a:pt x="93833" y="562341"/>
                    <a:pt x="104033" y="554181"/>
                  </a:cubicBezTo>
                  <a:cubicBezTo>
                    <a:pt x="142400" y="523487"/>
                    <a:pt x="143260" y="527251"/>
                    <a:pt x="187160" y="512618"/>
                  </a:cubicBezTo>
                  <a:cubicBezTo>
                    <a:pt x="191778" y="480291"/>
                    <a:pt x="193671" y="447455"/>
                    <a:pt x="201014" y="415636"/>
                  </a:cubicBezTo>
                  <a:cubicBezTo>
                    <a:pt x="207582" y="387176"/>
                    <a:pt x="228724" y="332509"/>
                    <a:pt x="228724" y="332509"/>
                  </a:cubicBezTo>
                  <a:cubicBezTo>
                    <a:pt x="256433" y="337127"/>
                    <a:pt x="296963" y="322542"/>
                    <a:pt x="311851" y="346363"/>
                  </a:cubicBezTo>
                  <a:cubicBezTo>
                    <a:pt x="329158" y="374055"/>
                    <a:pt x="327588" y="429535"/>
                    <a:pt x="297996" y="443345"/>
                  </a:cubicBezTo>
                  <a:cubicBezTo>
                    <a:pt x="239407" y="470686"/>
                    <a:pt x="168687" y="443345"/>
                    <a:pt x="104033" y="44334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452255" y="3823855"/>
              <a:ext cx="180109" cy="280932"/>
            </a:xfrm>
            <a:custGeom>
              <a:avLst/>
              <a:gdLst>
                <a:gd name="connsiteX0" fmla="*/ 180109 w 180109"/>
                <a:gd name="connsiteY0" fmla="*/ 0 h 280932"/>
                <a:gd name="connsiteX1" fmla="*/ 166254 w 180109"/>
                <a:gd name="connsiteY1" fmla="*/ 69272 h 280932"/>
                <a:gd name="connsiteX2" fmla="*/ 110836 w 180109"/>
                <a:gd name="connsiteY2" fmla="*/ 152400 h 280932"/>
                <a:gd name="connsiteX3" fmla="*/ 83127 w 180109"/>
                <a:gd name="connsiteY3" fmla="*/ 193963 h 280932"/>
                <a:gd name="connsiteX4" fmla="*/ 41563 w 180109"/>
                <a:gd name="connsiteY4" fmla="*/ 235527 h 280932"/>
                <a:gd name="connsiteX5" fmla="*/ 0 w 180109"/>
                <a:gd name="connsiteY5" fmla="*/ 277090 h 28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109" h="280932">
                  <a:moveTo>
                    <a:pt x="180109" y="0"/>
                  </a:moveTo>
                  <a:cubicBezTo>
                    <a:pt x="175491" y="23091"/>
                    <a:pt x="175998" y="47835"/>
                    <a:pt x="166254" y="69272"/>
                  </a:cubicBezTo>
                  <a:cubicBezTo>
                    <a:pt x="152473" y="99589"/>
                    <a:pt x="129309" y="124691"/>
                    <a:pt x="110836" y="152400"/>
                  </a:cubicBezTo>
                  <a:cubicBezTo>
                    <a:pt x="101600" y="166254"/>
                    <a:pt x="94901" y="182189"/>
                    <a:pt x="83127" y="193963"/>
                  </a:cubicBezTo>
                  <a:cubicBezTo>
                    <a:pt x="69272" y="207818"/>
                    <a:pt x="54106" y="220475"/>
                    <a:pt x="41563" y="235527"/>
                  </a:cubicBezTo>
                  <a:cubicBezTo>
                    <a:pt x="3725" y="280932"/>
                    <a:pt x="32604" y="277090"/>
                    <a:pt x="0" y="27709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417408" y="3893127"/>
              <a:ext cx="214956" cy="318655"/>
            </a:xfrm>
            <a:custGeom>
              <a:avLst/>
              <a:gdLst>
                <a:gd name="connsiteX0" fmla="*/ 48701 w 214956"/>
                <a:gd name="connsiteY0" fmla="*/ 207818 h 318655"/>
                <a:gd name="connsiteX1" fmla="*/ 62556 w 214956"/>
                <a:gd name="connsiteY1" fmla="*/ 277091 h 318655"/>
                <a:gd name="connsiteX2" fmla="*/ 76410 w 214956"/>
                <a:gd name="connsiteY2" fmla="*/ 318655 h 318655"/>
                <a:gd name="connsiteX3" fmla="*/ 117974 w 214956"/>
                <a:gd name="connsiteY3" fmla="*/ 138546 h 318655"/>
                <a:gd name="connsiteX4" fmla="*/ 173392 w 214956"/>
                <a:gd name="connsiteY4" fmla="*/ 55418 h 318655"/>
                <a:gd name="connsiteX5" fmla="*/ 214956 w 214956"/>
                <a:gd name="connsiteY5" fmla="*/ 0 h 31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956" h="318655">
                  <a:moveTo>
                    <a:pt x="48701" y="207818"/>
                  </a:moveTo>
                  <a:cubicBezTo>
                    <a:pt x="0" y="280870"/>
                    <a:pt x="18893" y="222512"/>
                    <a:pt x="62556" y="277091"/>
                  </a:cubicBezTo>
                  <a:cubicBezTo>
                    <a:pt x="71679" y="288495"/>
                    <a:pt x="71792" y="304800"/>
                    <a:pt x="76410" y="318655"/>
                  </a:cubicBezTo>
                  <a:cubicBezTo>
                    <a:pt x="82798" y="273943"/>
                    <a:pt x="90312" y="180039"/>
                    <a:pt x="117974" y="138546"/>
                  </a:cubicBezTo>
                  <a:cubicBezTo>
                    <a:pt x="136447" y="110837"/>
                    <a:pt x="162860" y="87011"/>
                    <a:pt x="173392" y="55418"/>
                  </a:cubicBezTo>
                  <a:cubicBezTo>
                    <a:pt x="190513" y="4058"/>
                    <a:pt x="174185" y="20386"/>
                    <a:pt x="21495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355273" y="4170218"/>
              <a:ext cx="115419" cy="51088"/>
            </a:xfrm>
            <a:custGeom>
              <a:avLst/>
              <a:gdLst>
                <a:gd name="connsiteX0" fmla="*/ 0 w 115419"/>
                <a:gd name="connsiteY0" fmla="*/ 27709 h 51088"/>
                <a:gd name="connsiteX1" fmla="*/ 110836 w 115419"/>
                <a:gd name="connsiteY1" fmla="*/ 0 h 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19" h="51088">
                  <a:moveTo>
                    <a:pt x="0" y="27709"/>
                  </a:moveTo>
                  <a:cubicBezTo>
                    <a:pt x="115419" y="13282"/>
                    <a:pt x="110836" y="51088"/>
                    <a:pt x="11083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632364" y="3505200"/>
              <a:ext cx="96981" cy="116677"/>
            </a:xfrm>
            <a:custGeom>
              <a:avLst/>
              <a:gdLst>
                <a:gd name="connsiteX0" fmla="*/ 13854 w 96981"/>
                <a:gd name="connsiteY0" fmla="*/ 0 h 116677"/>
                <a:gd name="connsiteX1" fmla="*/ 69272 w 96981"/>
                <a:gd name="connsiteY1" fmla="*/ 55418 h 116677"/>
                <a:gd name="connsiteX2" fmla="*/ 96981 w 96981"/>
                <a:gd name="connsiteY2" fmla="*/ 96982 h 116677"/>
                <a:gd name="connsiteX3" fmla="*/ 0 w 96981"/>
                <a:gd name="connsiteY3" fmla="*/ 110836 h 11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981" h="116677">
                  <a:moveTo>
                    <a:pt x="13854" y="0"/>
                  </a:moveTo>
                  <a:cubicBezTo>
                    <a:pt x="44084" y="90687"/>
                    <a:pt x="2098" y="1679"/>
                    <a:pt x="69272" y="55418"/>
                  </a:cubicBezTo>
                  <a:cubicBezTo>
                    <a:pt x="82274" y="65820"/>
                    <a:pt x="87745" y="83127"/>
                    <a:pt x="96981" y="96982"/>
                  </a:cubicBezTo>
                  <a:cubicBezTo>
                    <a:pt x="37893" y="116677"/>
                    <a:pt x="70022" y="110836"/>
                    <a:pt x="0" y="1108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88491" y="3429000"/>
              <a:ext cx="31829" cy="116970"/>
            </a:xfrm>
            <a:custGeom>
              <a:avLst/>
              <a:gdLst>
                <a:gd name="connsiteX0" fmla="*/ 2309 w 31829"/>
                <a:gd name="connsiteY0" fmla="*/ 6927 h 116970"/>
                <a:gd name="connsiteX1" fmla="*/ 16164 w 31829"/>
                <a:gd name="connsiteY1" fmla="*/ 103908 h 116970"/>
                <a:gd name="connsiteX2" fmla="*/ 30018 w 31829"/>
                <a:gd name="connsiteY2" fmla="*/ 62345 h 116970"/>
                <a:gd name="connsiteX3" fmla="*/ 2309 w 31829"/>
                <a:gd name="connsiteY3" fmla="*/ 6927 h 11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9" h="116970">
                  <a:moveTo>
                    <a:pt x="2309" y="6927"/>
                  </a:moveTo>
                  <a:cubicBezTo>
                    <a:pt x="0" y="13854"/>
                    <a:pt x="1560" y="74700"/>
                    <a:pt x="16164" y="103908"/>
                  </a:cubicBezTo>
                  <a:cubicBezTo>
                    <a:pt x="22695" y="116970"/>
                    <a:pt x="27154" y="76665"/>
                    <a:pt x="30018" y="62345"/>
                  </a:cubicBezTo>
                  <a:cubicBezTo>
                    <a:pt x="31829" y="53288"/>
                    <a:pt x="4618" y="0"/>
                    <a:pt x="2309" y="6927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67000" y="3429000"/>
              <a:ext cx="31829" cy="116970"/>
            </a:xfrm>
            <a:custGeom>
              <a:avLst/>
              <a:gdLst>
                <a:gd name="connsiteX0" fmla="*/ 2309 w 31829"/>
                <a:gd name="connsiteY0" fmla="*/ 6927 h 116970"/>
                <a:gd name="connsiteX1" fmla="*/ 16164 w 31829"/>
                <a:gd name="connsiteY1" fmla="*/ 103908 h 116970"/>
                <a:gd name="connsiteX2" fmla="*/ 30018 w 31829"/>
                <a:gd name="connsiteY2" fmla="*/ 62345 h 116970"/>
                <a:gd name="connsiteX3" fmla="*/ 2309 w 31829"/>
                <a:gd name="connsiteY3" fmla="*/ 6927 h 11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9" h="116970">
                  <a:moveTo>
                    <a:pt x="2309" y="6927"/>
                  </a:moveTo>
                  <a:cubicBezTo>
                    <a:pt x="0" y="13854"/>
                    <a:pt x="1560" y="74700"/>
                    <a:pt x="16164" y="103908"/>
                  </a:cubicBezTo>
                  <a:cubicBezTo>
                    <a:pt x="22695" y="116970"/>
                    <a:pt x="27154" y="76665"/>
                    <a:pt x="30018" y="62345"/>
                  </a:cubicBezTo>
                  <a:cubicBezTo>
                    <a:pt x="31829" y="53288"/>
                    <a:pt x="4618" y="0"/>
                    <a:pt x="2309" y="6927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400" y="62805"/>
            <a:ext cx="8915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If you climbed up a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higher hill 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that is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less steep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 than the original. Compared with the original case, which one of the following is correct?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228600" y="63816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Answer: </a:t>
            </a:r>
            <a:r>
              <a:rPr lang="en-US" sz="2000" b="1" dirty="0" smtClean="0">
                <a:latin typeface="Times New Roman" pitchFamily="18" charset="0"/>
              </a:rPr>
              <a:t>A</a:t>
            </a:r>
            <a:r>
              <a:rPr lang="en-US" sz="2000" b="1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∆PE=mg(height)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228600" y="3330714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speed at the bottom is greater for the higher but less steep hill.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228600" y="4016514"/>
            <a:ext cx="922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</a:rPr>
              <a:t> 	The speed at the bottom is the same for both hills.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28600" y="4884003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speed at the bottom is greater for the original hill which was steeper than what is given above.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228600" y="57150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Not enough information given to determine it.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84238" y="1600200"/>
            <a:ext cx="8278762" cy="1371600"/>
          </a:xfrm>
          <a:custGeom>
            <a:avLst/>
            <a:gdLst>
              <a:gd name="connsiteX0" fmla="*/ 0 w 9497962"/>
              <a:gd name="connsiteY0" fmla="*/ 1147917 h 1310149"/>
              <a:gd name="connsiteX1" fmla="*/ 6518787 w 9497962"/>
              <a:gd name="connsiteY1" fmla="*/ 27039 h 1310149"/>
              <a:gd name="connsiteX2" fmla="*/ 9497962 w 9497962"/>
              <a:gd name="connsiteY2" fmla="*/ 1310149 h 13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7962" h="1310149">
                <a:moveTo>
                  <a:pt x="0" y="1147917"/>
                </a:moveTo>
                <a:cubicBezTo>
                  <a:pt x="2467896" y="573958"/>
                  <a:pt x="4935793" y="0"/>
                  <a:pt x="6518787" y="27039"/>
                </a:cubicBezTo>
                <a:cubicBezTo>
                  <a:pt x="8101781" y="54078"/>
                  <a:pt x="8799871" y="682113"/>
                  <a:pt x="9497962" y="13101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 rot="21050257">
            <a:off x="4123045" y="1705037"/>
            <a:ext cx="609600" cy="152400"/>
          </a:xfrm>
          <a:prstGeom prst="snip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141027" y="1366569"/>
            <a:ext cx="5334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6414654" y="934409"/>
            <a:ext cx="374073" cy="394854"/>
          </a:xfrm>
          <a:custGeom>
            <a:avLst/>
            <a:gdLst>
              <a:gd name="connsiteX0" fmla="*/ 0 w 526473"/>
              <a:gd name="connsiteY0" fmla="*/ 304800 h 471054"/>
              <a:gd name="connsiteX1" fmla="*/ 277091 w 526473"/>
              <a:gd name="connsiteY1" fmla="*/ 360218 h 471054"/>
              <a:gd name="connsiteX2" fmla="*/ 498764 w 526473"/>
              <a:gd name="connsiteY2" fmla="*/ 471054 h 471054"/>
              <a:gd name="connsiteX3" fmla="*/ 526473 w 526473"/>
              <a:gd name="connsiteY3" fmla="*/ 138545 h 471054"/>
              <a:gd name="connsiteX4" fmla="*/ 304800 w 526473"/>
              <a:gd name="connsiteY4" fmla="*/ 27709 h 471054"/>
              <a:gd name="connsiteX5" fmla="*/ 13855 w 526473"/>
              <a:gd name="connsiteY5" fmla="*/ 0 h 471054"/>
              <a:gd name="connsiteX6" fmla="*/ 0 w 526473"/>
              <a:gd name="connsiteY6" fmla="*/ 304800 h 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473" h="471054">
                <a:moveTo>
                  <a:pt x="0" y="304800"/>
                </a:moveTo>
                <a:lnTo>
                  <a:pt x="277091" y="360218"/>
                </a:lnTo>
                <a:lnTo>
                  <a:pt x="498764" y="471054"/>
                </a:lnTo>
                <a:lnTo>
                  <a:pt x="526473" y="138545"/>
                </a:lnTo>
                <a:cubicBezTo>
                  <a:pt x="314580" y="25536"/>
                  <a:pt x="397164" y="27709"/>
                  <a:pt x="304800" y="27709"/>
                </a:cubicBezTo>
                <a:lnTo>
                  <a:pt x="13855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975972"/>
            <a:ext cx="502216" cy="929028"/>
            <a:chOff x="2355273" y="3380509"/>
            <a:chExt cx="502216" cy="929028"/>
          </a:xfrm>
        </p:grpSpPr>
        <p:sp>
          <p:nvSpPr>
            <p:cNvPr id="9" name="Freeform 8"/>
            <p:cNvSpPr/>
            <p:nvPr/>
          </p:nvSpPr>
          <p:spPr>
            <a:xfrm>
              <a:off x="2519218" y="3380509"/>
              <a:ext cx="258231" cy="295943"/>
            </a:xfrm>
            <a:custGeom>
              <a:avLst/>
              <a:gdLst>
                <a:gd name="connsiteX0" fmla="*/ 16164 w 258231"/>
                <a:gd name="connsiteY0" fmla="*/ 83127 h 295943"/>
                <a:gd name="connsiteX1" fmla="*/ 99291 w 258231"/>
                <a:gd name="connsiteY1" fmla="*/ 13855 h 295943"/>
                <a:gd name="connsiteX2" fmla="*/ 154709 w 258231"/>
                <a:gd name="connsiteY2" fmla="*/ 0 h 295943"/>
                <a:gd name="connsiteX3" fmla="*/ 210127 w 258231"/>
                <a:gd name="connsiteY3" fmla="*/ 13855 h 295943"/>
                <a:gd name="connsiteX4" fmla="*/ 237837 w 258231"/>
                <a:gd name="connsiteY4" fmla="*/ 69273 h 295943"/>
                <a:gd name="connsiteX5" fmla="*/ 182418 w 258231"/>
                <a:gd name="connsiteY5" fmla="*/ 290946 h 295943"/>
                <a:gd name="connsiteX6" fmla="*/ 16164 w 258231"/>
                <a:gd name="connsiteY6" fmla="*/ 249382 h 295943"/>
                <a:gd name="connsiteX7" fmla="*/ 2309 w 258231"/>
                <a:gd name="connsiteY7" fmla="*/ 207818 h 295943"/>
                <a:gd name="connsiteX8" fmla="*/ 16164 w 258231"/>
                <a:gd name="connsiteY8" fmla="*/ 83127 h 29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231" h="295943">
                  <a:moveTo>
                    <a:pt x="16164" y="83127"/>
                  </a:moveTo>
                  <a:cubicBezTo>
                    <a:pt x="32328" y="50800"/>
                    <a:pt x="65535" y="28322"/>
                    <a:pt x="99291" y="13855"/>
                  </a:cubicBezTo>
                  <a:cubicBezTo>
                    <a:pt x="116793" y="6354"/>
                    <a:pt x="136236" y="4618"/>
                    <a:pt x="154709" y="0"/>
                  </a:cubicBezTo>
                  <a:cubicBezTo>
                    <a:pt x="173182" y="4618"/>
                    <a:pt x="195499" y="1665"/>
                    <a:pt x="210127" y="13855"/>
                  </a:cubicBezTo>
                  <a:cubicBezTo>
                    <a:pt x="225993" y="27077"/>
                    <a:pt x="236624" y="48655"/>
                    <a:pt x="237837" y="69273"/>
                  </a:cubicBezTo>
                  <a:cubicBezTo>
                    <a:pt x="248075" y="243321"/>
                    <a:pt x="258231" y="215133"/>
                    <a:pt x="182418" y="290946"/>
                  </a:cubicBezTo>
                  <a:cubicBezTo>
                    <a:pt x="139406" y="286167"/>
                    <a:pt x="53412" y="295943"/>
                    <a:pt x="16164" y="249382"/>
                  </a:cubicBezTo>
                  <a:cubicBezTo>
                    <a:pt x="7041" y="237978"/>
                    <a:pt x="6927" y="221673"/>
                    <a:pt x="2309" y="207818"/>
                  </a:cubicBezTo>
                  <a:cubicBezTo>
                    <a:pt x="16755" y="48914"/>
                    <a:pt x="0" y="115454"/>
                    <a:pt x="16164" y="83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528331" y="3699164"/>
              <a:ext cx="329158" cy="610373"/>
            </a:xfrm>
            <a:custGeom>
              <a:avLst/>
              <a:gdLst>
                <a:gd name="connsiteX0" fmla="*/ 117887 w 329158"/>
                <a:gd name="connsiteY0" fmla="*/ 0 h 610373"/>
                <a:gd name="connsiteX1" fmla="*/ 48614 w 329158"/>
                <a:gd name="connsiteY1" fmla="*/ 484909 h 610373"/>
                <a:gd name="connsiteX2" fmla="*/ 7051 w 329158"/>
                <a:gd name="connsiteY2" fmla="*/ 498763 h 610373"/>
                <a:gd name="connsiteX3" fmla="*/ 20905 w 329158"/>
                <a:gd name="connsiteY3" fmla="*/ 595745 h 610373"/>
                <a:gd name="connsiteX4" fmla="*/ 76324 w 329158"/>
                <a:gd name="connsiteY4" fmla="*/ 581891 h 610373"/>
                <a:gd name="connsiteX5" fmla="*/ 104033 w 329158"/>
                <a:gd name="connsiteY5" fmla="*/ 554181 h 610373"/>
                <a:gd name="connsiteX6" fmla="*/ 187160 w 329158"/>
                <a:gd name="connsiteY6" fmla="*/ 512618 h 610373"/>
                <a:gd name="connsiteX7" fmla="*/ 201014 w 329158"/>
                <a:gd name="connsiteY7" fmla="*/ 415636 h 610373"/>
                <a:gd name="connsiteX8" fmla="*/ 228724 w 329158"/>
                <a:gd name="connsiteY8" fmla="*/ 332509 h 610373"/>
                <a:gd name="connsiteX9" fmla="*/ 311851 w 329158"/>
                <a:gd name="connsiteY9" fmla="*/ 346363 h 610373"/>
                <a:gd name="connsiteX10" fmla="*/ 297996 w 329158"/>
                <a:gd name="connsiteY10" fmla="*/ 443345 h 610373"/>
                <a:gd name="connsiteX11" fmla="*/ 104033 w 329158"/>
                <a:gd name="connsiteY11" fmla="*/ 443345 h 61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158" h="610373">
                  <a:moveTo>
                    <a:pt x="117887" y="0"/>
                  </a:moveTo>
                  <a:cubicBezTo>
                    <a:pt x="101657" y="551824"/>
                    <a:pt x="256649" y="425471"/>
                    <a:pt x="48614" y="484909"/>
                  </a:cubicBezTo>
                  <a:cubicBezTo>
                    <a:pt x="34572" y="488921"/>
                    <a:pt x="20905" y="494145"/>
                    <a:pt x="7051" y="498763"/>
                  </a:cubicBezTo>
                  <a:cubicBezTo>
                    <a:pt x="11669" y="531090"/>
                    <a:pt x="0" y="570658"/>
                    <a:pt x="20905" y="595745"/>
                  </a:cubicBezTo>
                  <a:cubicBezTo>
                    <a:pt x="33095" y="610373"/>
                    <a:pt x="59293" y="590407"/>
                    <a:pt x="76324" y="581891"/>
                  </a:cubicBezTo>
                  <a:cubicBezTo>
                    <a:pt x="88007" y="576049"/>
                    <a:pt x="93833" y="562341"/>
                    <a:pt x="104033" y="554181"/>
                  </a:cubicBezTo>
                  <a:cubicBezTo>
                    <a:pt x="142400" y="523487"/>
                    <a:pt x="143260" y="527251"/>
                    <a:pt x="187160" y="512618"/>
                  </a:cubicBezTo>
                  <a:cubicBezTo>
                    <a:pt x="191778" y="480291"/>
                    <a:pt x="193671" y="447455"/>
                    <a:pt x="201014" y="415636"/>
                  </a:cubicBezTo>
                  <a:cubicBezTo>
                    <a:pt x="207582" y="387176"/>
                    <a:pt x="228724" y="332509"/>
                    <a:pt x="228724" y="332509"/>
                  </a:cubicBezTo>
                  <a:cubicBezTo>
                    <a:pt x="256433" y="337127"/>
                    <a:pt x="296963" y="322542"/>
                    <a:pt x="311851" y="346363"/>
                  </a:cubicBezTo>
                  <a:cubicBezTo>
                    <a:pt x="329158" y="374055"/>
                    <a:pt x="327588" y="429535"/>
                    <a:pt x="297996" y="443345"/>
                  </a:cubicBezTo>
                  <a:cubicBezTo>
                    <a:pt x="239407" y="470686"/>
                    <a:pt x="168687" y="443345"/>
                    <a:pt x="104033" y="44334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452255" y="3823855"/>
              <a:ext cx="180109" cy="280932"/>
            </a:xfrm>
            <a:custGeom>
              <a:avLst/>
              <a:gdLst>
                <a:gd name="connsiteX0" fmla="*/ 180109 w 180109"/>
                <a:gd name="connsiteY0" fmla="*/ 0 h 280932"/>
                <a:gd name="connsiteX1" fmla="*/ 166254 w 180109"/>
                <a:gd name="connsiteY1" fmla="*/ 69272 h 280932"/>
                <a:gd name="connsiteX2" fmla="*/ 110836 w 180109"/>
                <a:gd name="connsiteY2" fmla="*/ 152400 h 280932"/>
                <a:gd name="connsiteX3" fmla="*/ 83127 w 180109"/>
                <a:gd name="connsiteY3" fmla="*/ 193963 h 280932"/>
                <a:gd name="connsiteX4" fmla="*/ 41563 w 180109"/>
                <a:gd name="connsiteY4" fmla="*/ 235527 h 280932"/>
                <a:gd name="connsiteX5" fmla="*/ 0 w 180109"/>
                <a:gd name="connsiteY5" fmla="*/ 277090 h 28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109" h="280932">
                  <a:moveTo>
                    <a:pt x="180109" y="0"/>
                  </a:moveTo>
                  <a:cubicBezTo>
                    <a:pt x="175491" y="23091"/>
                    <a:pt x="175998" y="47835"/>
                    <a:pt x="166254" y="69272"/>
                  </a:cubicBezTo>
                  <a:cubicBezTo>
                    <a:pt x="152473" y="99589"/>
                    <a:pt x="129309" y="124691"/>
                    <a:pt x="110836" y="152400"/>
                  </a:cubicBezTo>
                  <a:cubicBezTo>
                    <a:pt x="101600" y="166254"/>
                    <a:pt x="94901" y="182189"/>
                    <a:pt x="83127" y="193963"/>
                  </a:cubicBezTo>
                  <a:cubicBezTo>
                    <a:pt x="69272" y="207818"/>
                    <a:pt x="54106" y="220475"/>
                    <a:pt x="41563" y="235527"/>
                  </a:cubicBezTo>
                  <a:cubicBezTo>
                    <a:pt x="3725" y="280932"/>
                    <a:pt x="32604" y="277090"/>
                    <a:pt x="0" y="27709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417408" y="3893127"/>
              <a:ext cx="214956" cy="318655"/>
            </a:xfrm>
            <a:custGeom>
              <a:avLst/>
              <a:gdLst>
                <a:gd name="connsiteX0" fmla="*/ 48701 w 214956"/>
                <a:gd name="connsiteY0" fmla="*/ 207818 h 318655"/>
                <a:gd name="connsiteX1" fmla="*/ 62556 w 214956"/>
                <a:gd name="connsiteY1" fmla="*/ 277091 h 318655"/>
                <a:gd name="connsiteX2" fmla="*/ 76410 w 214956"/>
                <a:gd name="connsiteY2" fmla="*/ 318655 h 318655"/>
                <a:gd name="connsiteX3" fmla="*/ 117974 w 214956"/>
                <a:gd name="connsiteY3" fmla="*/ 138546 h 318655"/>
                <a:gd name="connsiteX4" fmla="*/ 173392 w 214956"/>
                <a:gd name="connsiteY4" fmla="*/ 55418 h 318655"/>
                <a:gd name="connsiteX5" fmla="*/ 214956 w 214956"/>
                <a:gd name="connsiteY5" fmla="*/ 0 h 31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956" h="318655">
                  <a:moveTo>
                    <a:pt x="48701" y="207818"/>
                  </a:moveTo>
                  <a:cubicBezTo>
                    <a:pt x="0" y="280870"/>
                    <a:pt x="18893" y="222512"/>
                    <a:pt x="62556" y="277091"/>
                  </a:cubicBezTo>
                  <a:cubicBezTo>
                    <a:pt x="71679" y="288495"/>
                    <a:pt x="71792" y="304800"/>
                    <a:pt x="76410" y="318655"/>
                  </a:cubicBezTo>
                  <a:cubicBezTo>
                    <a:pt x="82798" y="273943"/>
                    <a:pt x="90312" y="180039"/>
                    <a:pt x="117974" y="138546"/>
                  </a:cubicBezTo>
                  <a:cubicBezTo>
                    <a:pt x="136447" y="110837"/>
                    <a:pt x="162860" y="87011"/>
                    <a:pt x="173392" y="55418"/>
                  </a:cubicBezTo>
                  <a:cubicBezTo>
                    <a:pt x="190513" y="4058"/>
                    <a:pt x="174185" y="20386"/>
                    <a:pt x="21495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55273" y="4170218"/>
              <a:ext cx="115419" cy="51088"/>
            </a:xfrm>
            <a:custGeom>
              <a:avLst/>
              <a:gdLst>
                <a:gd name="connsiteX0" fmla="*/ 0 w 115419"/>
                <a:gd name="connsiteY0" fmla="*/ 27709 h 51088"/>
                <a:gd name="connsiteX1" fmla="*/ 110836 w 115419"/>
                <a:gd name="connsiteY1" fmla="*/ 0 h 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19" h="51088">
                  <a:moveTo>
                    <a:pt x="0" y="27709"/>
                  </a:moveTo>
                  <a:cubicBezTo>
                    <a:pt x="115419" y="13282"/>
                    <a:pt x="110836" y="51088"/>
                    <a:pt x="11083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632364" y="3505200"/>
              <a:ext cx="96981" cy="116677"/>
            </a:xfrm>
            <a:custGeom>
              <a:avLst/>
              <a:gdLst>
                <a:gd name="connsiteX0" fmla="*/ 13854 w 96981"/>
                <a:gd name="connsiteY0" fmla="*/ 0 h 116677"/>
                <a:gd name="connsiteX1" fmla="*/ 69272 w 96981"/>
                <a:gd name="connsiteY1" fmla="*/ 55418 h 116677"/>
                <a:gd name="connsiteX2" fmla="*/ 96981 w 96981"/>
                <a:gd name="connsiteY2" fmla="*/ 96982 h 116677"/>
                <a:gd name="connsiteX3" fmla="*/ 0 w 96981"/>
                <a:gd name="connsiteY3" fmla="*/ 110836 h 11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981" h="116677">
                  <a:moveTo>
                    <a:pt x="13854" y="0"/>
                  </a:moveTo>
                  <a:cubicBezTo>
                    <a:pt x="44084" y="90687"/>
                    <a:pt x="2098" y="1679"/>
                    <a:pt x="69272" y="55418"/>
                  </a:cubicBezTo>
                  <a:cubicBezTo>
                    <a:pt x="82274" y="65820"/>
                    <a:pt x="87745" y="83127"/>
                    <a:pt x="96981" y="96982"/>
                  </a:cubicBezTo>
                  <a:cubicBezTo>
                    <a:pt x="37893" y="116677"/>
                    <a:pt x="70022" y="110836"/>
                    <a:pt x="0" y="1108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88491" y="3429000"/>
              <a:ext cx="31829" cy="116970"/>
            </a:xfrm>
            <a:custGeom>
              <a:avLst/>
              <a:gdLst>
                <a:gd name="connsiteX0" fmla="*/ 2309 w 31829"/>
                <a:gd name="connsiteY0" fmla="*/ 6927 h 116970"/>
                <a:gd name="connsiteX1" fmla="*/ 16164 w 31829"/>
                <a:gd name="connsiteY1" fmla="*/ 103908 h 116970"/>
                <a:gd name="connsiteX2" fmla="*/ 30018 w 31829"/>
                <a:gd name="connsiteY2" fmla="*/ 62345 h 116970"/>
                <a:gd name="connsiteX3" fmla="*/ 2309 w 31829"/>
                <a:gd name="connsiteY3" fmla="*/ 6927 h 11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9" h="116970">
                  <a:moveTo>
                    <a:pt x="2309" y="6927"/>
                  </a:moveTo>
                  <a:cubicBezTo>
                    <a:pt x="0" y="13854"/>
                    <a:pt x="1560" y="74700"/>
                    <a:pt x="16164" y="103908"/>
                  </a:cubicBezTo>
                  <a:cubicBezTo>
                    <a:pt x="22695" y="116970"/>
                    <a:pt x="27154" y="76665"/>
                    <a:pt x="30018" y="62345"/>
                  </a:cubicBezTo>
                  <a:cubicBezTo>
                    <a:pt x="31829" y="53288"/>
                    <a:pt x="4618" y="0"/>
                    <a:pt x="2309" y="6927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667000" y="3429000"/>
              <a:ext cx="31829" cy="116970"/>
            </a:xfrm>
            <a:custGeom>
              <a:avLst/>
              <a:gdLst>
                <a:gd name="connsiteX0" fmla="*/ 2309 w 31829"/>
                <a:gd name="connsiteY0" fmla="*/ 6927 h 116970"/>
                <a:gd name="connsiteX1" fmla="*/ 16164 w 31829"/>
                <a:gd name="connsiteY1" fmla="*/ 103908 h 116970"/>
                <a:gd name="connsiteX2" fmla="*/ 30018 w 31829"/>
                <a:gd name="connsiteY2" fmla="*/ 62345 h 116970"/>
                <a:gd name="connsiteX3" fmla="*/ 2309 w 31829"/>
                <a:gd name="connsiteY3" fmla="*/ 6927 h 11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9" h="116970">
                  <a:moveTo>
                    <a:pt x="2309" y="6927"/>
                  </a:moveTo>
                  <a:cubicBezTo>
                    <a:pt x="0" y="13854"/>
                    <a:pt x="1560" y="74700"/>
                    <a:pt x="16164" y="103908"/>
                  </a:cubicBezTo>
                  <a:cubicBezTo>
                    <a:pt x="22695" y="116970"/>
                    <a:pt x="27154" y="76665"/>
                    <a:pt x="30018" y="62345"/>
                  </a:cubicBezTo>
                  <a:cubicBezTo>
                    <a:pt x="31829" y="53288"/>
                    <a:pt x="4618" y="0"/>
                    <a:pt x="2309" y="6927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2400" y="62805"/>
            <a:ext cx="8915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If you climbed up a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higher hill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 that is </a:t>
            </a:r>
            <a:r>
              <a:rPr lang="en-US" sz="2800" u="sng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less steep</a:t>
            </a: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 than the original. Compared with the original case, which one of the following is correct?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28600" y="63816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Answer: </a:t>
            </a:r>
            <a:r>
              <a:rPr lang="en-US" sz="2000" b="1" dirty="0" smtClean="0">
                <a:latin typeface="Times New Roman" pitchFamily="18" charset="0"/>
              </a:rPr>
              <a:t>A</a:t>
            </a:r>
            <a:r>
              <a:rPr lang="en-US" sz="2000" b="1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KE=1/2 mv</a:t>
            </a:r>
            <a:r>
              <a:rPr lang="en-US" sz="2000" baseline="30000" dirty="0" smtClean="0">
                <a:latin typeface="Times New Roman" pitchFamily="18" charset="0"/>
              </a:rPr>
              <a:t>2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228600" y="3330714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KE at the bottom is greater for the higher but less steep hill.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228600" y="4016514"/>
            <a:ext cx="922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</a:rPr>
              <a:t> 	The KE at the bottom is the same for both hills.</a:t>
            </a: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228600" y="4884003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KE at the bottom is greater for the original hill which was steeper than what is given above.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28600" y="57150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Not enough information given to determine it.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szorba\Local Settings\Temporary Internet Files\Content.IE5\DFYZOIXE\MPj03144070000[1]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171446">
            <a:off x="5925678" y="3552663"/>
            <a:ext cx="2335162" cy="1447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" y="417493"/>
            <a:ext cx="8915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FF"/>
                </a:solidFill>
                <a:latin typeface="+mn-lt"/>
                <a:ea typeface="+mj-ea"/>
                <a:cs typeface="+mj-cs"/>
              </a:rPr>
              <a:t>Potential energy only depends on the height difference, not anything else such as steepness, length of the hill etc.</a:t>
            </a:r>
            <a:endParaRPr lang="en-US" sz="2800" dirty="0">
              <a:solidFill>
                <a:srgbClr val="0000FF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73182" y="1600200"/>
            <a:ext cx="5008418" cy="5029200"/>
          </a:xfrm>
          <a:custGeom>
            <a:avLst/>
            <a:gdLst>
              <a:gd name="connsiteX0" fmla="*/ 0 w 4050146"/>
              <a:gd name="connsiteY0" fmla="*/ 3022600 h 3022600"/>
              <a:gd name="connsiteX1" fmla="*/ 429491 w 4050146"/>
              <a:gd name="connsiteY1" fmla="*/ 2288309 h 3022600"/>
              <a:gd name="connsiteX2" fmla="*/ 997527 w 4050146"/>
              <a:gd name="connsiteY2" fmla="*/ 1900382 h 3022600"/>
              <a:gd name="connsiteX3" fmla="*/ 1399309 w 4050146"/>
              <a:gd name="connsiteY3" fmla="*/ 930564 h 3022600"/>
              <a:gd name="connsiteX4" fmla="*/ 2244436 w 4050146"/>
              <a:gd name="connsiteY4" fmla="*/ 1069109 h 3022600"/>
              <a:gd name="connsiteX5" fmla="*/ 2632363 w 4050146"/>
              <a:gd name="connsiteY5" fmla="*/ 113145 h 3022600"/>
              <a:gd name="connsiteX6" fmla="*/ 3006436 w 4050146"/>
              <a:gd name="connsiteY6" fmla="*/ 1747982 h 3022600"/>
              <a:gd name="connsiteX7" fmla="*/ 3879273 w 4050146"/>
              <a:gd name="connsiteY7" fmla="*/ 2066636 h 3022600"/>
              <a:gd name="connsiteX8" fmla="*/ 4031673 w 4050146"/>
              <a:gd name="connsiteY8" fmla="*/ 3008745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0146" h="3022600">
                <a:moveTo>
                  <a:pt x="0" y="3022600"/>
                </a:moveTo>
                <a:cubicBezTo>
                  <a:pt x="131618" y="2748972"/>
                  <a:pt x="263237" y="2475345"/>
                  <a:pt x="429491" y="2288309"/>
                </a:cubicBezTo>
                <a:cubicBezTo>
                  <a:pt x="595745" y="2101273"/>
                  <a:pt x="835891" y="2126673"/>
                  <a:pt x="997527" y="1900382"/>
                </a:cubicBezTo>
                <a:cubicBezTo>
                  <a:pt x="1159163" y="1674091"/>
                  <a:pt x="1191491" y="1069109"/>
                  <a:pt x="1399309" y="930564"/>
                </a:cubicBezTo>
                <a:cubicBezTo>
                  <a:pt x="1607127" y="792019"/>
                  <a:pt x="2038927" y="1205346"/>
                  <a:pt x="2244436" y="1069109"/>
                </a:cubicBezTo>
                <a:cubicBezTo>
                  <a:pt x="2449945" y="932872"/>
                  <a:pt x="2505363" y="0"/>
                  <a:pt x="2632363" y="113145"/>
                </a:cubicBezTo>
                <a:cubicBezTo>
                  <a:pt x="2759363" y="226290"/>
                  <a:pt x="2798618" y="1422400"/>
                  <a:pt x="3006436" y="1747982"/>
                </a:cubicBezTo>
                <a:cubicBezTo>
                  <a:pt x="3214254" y="2073564"/>
                  <a:pt x="3708400" y="1856509"/>
                  <a:pt x="3879273" y="2066636"/>
                </a:cubicBezTo>
                <a:cubicBezTo>
                  <a:pt x="4050146" y="2276763"/>
                  <a:pt x="4040909" y="2642754"/>
                  <a:pt x="4031673" y="3008745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4636" y="4800600"/>
            <a:ext cx="2225964" cy="1817976"/>
          </a:xfrm>
          <a:custGeom>
            <a:avLst/>
            <a:gdLst>
              <a:gd name="connsiteX0" fmla="*/ 92364 w 2225964"/>
              <a:gd name="connsiteY0" fmla="*/ 1133764 h 1133764"/>
              <a:gd name="connsiteX1" fmla="*/ 133927 w 2225964"/>
              <a:gd name="connsiteY1" fmla="*/ 191654 h 1133764"/>
              <a:gd name="connsiteX2" fmla="*/ 895927 w 2225964"/>
              <a:gd name="connsiteY2" fmla="*/ 53109 h 1133764"/>
              <a:gd name="connsiteX3" fmla="*/ 1325418 w 2225964"/>
              <a:gd name="connsiteY3" fmla="*/ 510309 h 1133764"/>
              <a:gd name="connsiteX4" fmla="*/ 1699491 w 2225964"/>
              <a:gd name="connsiteY4" fmla="*/ 621145 h 1133764"/>
              <a:gd name="connsiteX5" fmla="*/ 1796473 w 2225964"/>
              <a:gd name="connsiteY5" fmla="*/ 898236 h 1133764"/>
              <a:gd name="connsiteX6" fmla="*/ 2156691 w 2225964"/>
              <a:gd name="connsiteY6" fmla="*/ 912091 h 1133764"/>
              <a:gd name="connsiteX7" fmla="*/ 2212109 w 2225964"/>
              <a:gd name="connsiteY7" fmla="*/ 1106054 h 113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964" h="1133764">
                <a:moveTo>
                  <a:pt x="92364" y="1133764"/>
                </a:moveTo>
                <a:cubicBezTo>
                  <a:pt x="46182" y="752763"/>
                  <a:pt x="0" y="371763"/>
                  <a:pt x="133927" y="191654"/>
                </a:cubicBezTo>
                <a:cubicBezTo>
                  <a:pt x="267854" y="11545"/>
                  <a:pt x="697345" y="0"/>
                  <a:pt x="895927" y="53109"/>
                </a:cubicBezTo>
                <a:cubicBezTo>
                  <a:pt x="1094509" y="106218"/>
                  <a:pt x="1191491" y="415636"/>
                  <a:pt x="1325418" y="510309"/>
                </a:cubicBezTo>
                <a:cubicBezTo>
                  <a:pt x="1459345" y="604982"/>
                  <a:pt x="1620982" y="556491"/>
                  <a:pt x="1699491" y="621145"/>
                </a:cubicBezTo>
                <a:cubicBezTo>
                  <a:pt x="1778000" y="685799"/>
                  <a:pt x="1720273" y="849745"/>
                  <a:pt x="1796473" y="898236"/>
                </a:cubicBezTo>
                <a:cubicBezTo>
                  <a:pt x="1872673" y="946727"/>
                  <a:pt x="2087418" y="877455"/>
                  <a:pt x="2156691" y="912091"/>
                </a:cubicBezTo>
                <a:cubicBezTo>
                  <a:pt x="2225964" y="946727"/>
                  <a:pt x="2219036" y="1026390"/>
                  <a:pt x="2212109" y="1106054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24400" y="4876800"/>
            <a:ext cx="2057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" y="6629400"/>
            <a:ext cx="8686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Documents and Settings\szorba\Local Settings\Temporary Internet Files\Content.IE5\0SM41OW9\MCj04362090000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3886362" y="3124428"/>
            <a:ext cx="1295238" cy="1828572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/>
          <p:nvPr/>
        </p:nvCxnSpPr>
        <p:spPr>
          <a:xfrm rot="5400000">
            <a:off x="4382294" y="5753100"/>
            <a:ext cx="1752600" cy="158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371306" y="5752306"/>
            <a:ext cx="1752600" cy="158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49999 0.30243 C -0.49739 0.27885 -0.49079 0.26729 -0.48003 0.24694 C -0.4743 0.23584 -0.471 0.2185 -0.46909 0.20555 C -0.46753 0.17503 -0.47204 0.15283 -0.45277 0.13549 C -0.44322 0.1163 -0.43871 0.11098 -0.4217 0.10405 C -0.41614 0.09203 -0.40624 0.08416 -0.39635 0.07954 C -0.39357 0.06914 -0.38993 0.05896 -0.38715 0.04809 C -0.38697 0.04578 -0.38611 0.00833 -0.38368 -0.00254 C -0.38159 -0.01225 -0.37465 -0.02335 -0.37083 -0.03167 C -0.36909 -0.03954 -0.36284 -0.08208 -0.3618 -0.08485 C -0.35572 -0.10081 -0.34843 -0.11537 -0.34183 -0.13086 C -0.33663 -0.14312 -0.33315 -0.15584 -0.32725 -0.1674 C -0.31805 -0.2037 -0.32951 -0.16786 -0.31822 -0.18682 C -0.31197 -0.19722 -0.32152 -0.19121 -0.31267 -0.20115 C -0.31058 -0.20347 -0.30781 -0.20439 -0.30538 -0.20601 C -0.30121 -0.20508 -0.2967 -0.20555 -0.2927 -0.20347 C -0.28819 -0.20115 -0.28489 -0.19029 -0.28177 -0.18682 C -0.28124 -0.18589 -0.27135 -0.18196 -0.27083 -0.18173 C -0.26354 -0.17526 -0.26163 -0.1704 -0.25277 -0.1674 C -0.24392 -0.15607 -0.23454 -0.14821 -0.22361 -0.14058 C -0.1967 -0.14913 -0.21284 -0.17711 -0.20729 -0.20832 C -0.20538 -0.24347 -0.20503 -0.2393 -0.19808 -0.26636 C -0.19687 -0.27769 -0.19513 -0.28902 -0.19444 -0.30034 C -0.1934 -0.31722 -0.19583 -0.3348 -0.1927 -0.35121 C -0.19149 -0.35792 -0.18541 -0.36092 -0.18177 -0.36578 C -0.17968 -0.36855 -0.17847 -0.37248 -0.17638 -0.37549 C -0.16874 -0.38682 -0.15954 -0.39699 -0.15277 -0.40925 C -0.1493 -0.41549 -0.1467 -0.42219 -0.14357 -0.42867 C -0.14236 -0.43121 -0.13993 -0.43607 -0.13993 -0.43607 C -0.13697 -0.43445 -0.1335 -0.43375 -0.1309 -0.43121 C -0.12552 -0.42566 -0.11631 -0.41179 -0.11631 -0.41179 C -0.11076 -0.38219 -0.11215 -0.35237 -0.10902 -0.32208 C -0.10763 -0.30751 -0.10208 -0.29341 -0.09999 -0.27861 C -0.09479 -0.24092 -0.09288 -0.20277 -0.08906 -0.16485 C -0.08836 -0.15214 -0.08836 -0.13896 -0.08715 -0.12601 C -0.08663 -0.12092 -0.08454 -0.1163 -0.08368 -0.11144 C -0.07968 -0.08809 -0.07534 -0.06705 -0.07083 -0.0437 C -0.06718 -0.02451 -0.06631 -0.00462 -0.0618 0.01434 C -0.06111 0.02405 -0.06319 0.03468 -0.05989 0.04347 C -0.05815 0.04809 -0.04913 0.04809 -0.04913 0.04809 C -0.04496 0.05642 -0.04079 0.0622 -0.03454 0.06752 C -0.02968 0.06682 -0.0243 0.06844 -0.01996 0.0652 C -0.0177 0.06335 -0.01927 0.0585 -0.01822 0.05549 C -0.00954 0.03214 8.05556E-6 0.02798 8.05556E-6 -4.16185E-6 " pathEditMode="fixed" ptsTypes="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oll and Cra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36 0.26151 C 0.22483 0.25249 0.22553 0.24324 0.22362 0.23469 C 0.2224 0.22867 0.21181 0.22081 0.2073 0.22035 C 0.19393 0.21896 0.18056 0.21873 0.1672 0.21781 C 0.15869 0.20648 0.1632 0.21341 0.15452 0.19607 C 0.15244 0.19191 0.15088 0.18151 0.15088 0.18151 C 0.15018 0.17272 0.15036 0.1637 0.14897 0.15492 C 0.14584 0.1355 0.12275 0.13457 0.11268 0.13318 C 0.11095 0.13156 0.10886 0.13018 0.1073 0.12833 C 0.10348 0.1237 0.09636 0.11376 0.09636 0.11376 C 0.09411 0.10474 0.09081 0.09896 0.08907 0.08948 C 0.08681 0.05781 0.08421 0.02798 0.05817 0.01688 C 0.05053 0.01018 0.04254 0.00995 0.03456 0.00463 C 0.03265 0.00324 0.03126 0.00024 0.029 5.78035E-8 C 0.01945 -0.00138 0.00973 5.78035E-8 6.66667E-6 5.78035E-8 " pathEditMode="fixed" ptsTypes="ffffffffffffffA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eha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C -0.00416 -0.02731 -0.01302 -0.04907 -0.02587 -0.07083 C -0.03298 -0.09468 -0.04409 -0.10625 -0.06215 -0.11111 C -0.07274 -0.11829 -0.06632 -0.11343 -0.08038 -0.12731 C -0.0809 -0.12778 -0.08889 -0.13102 -0.08941 -0.13125 C -0.09687 -0.13403 -0.10451 -0.13704 -0.11215 -0.13935 C -0.12847 -0.13796 -0.13941 -0.13727 -0.15451 -0.13125 C -0.16198 -0.12384 -0.17135 -0.11296 -0.17882 -0.10718 C -0.18524 -0.10208 -0.18715 -0.10116 -0.19253 -0.09491 C -0.20243 -0.08333 -0.21163 -0.07037 -0.22274 -0.06065 C -0.22465 -0.05324 -0.22778 -0.05185 -0.23194 -0.04653 C -0.23593 -0.0294 -0.24861 -0.02014 -0.25764 -0.0081 " pathEditMode="relative" ptsTypes="fffffffffffA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aking Glas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292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Whittier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hockey puck is sliding at constant velocity across a flat horizontal ice surface that is assumed to be frictionless. Which of the sketches is the correct free-body diagram for this puck?</dc:title>
  <dc:creator>szorba</dc:creator>
  <cp:lastModifiedBy>serkan zorba</cp:lastModifiedBy>
  <cp:revision>91</cp:revision>
  <dcterms:created xsi:type="dcterms:W3CDTF">2008-11-06T04:31:21Z</dcterms:created>
  <dcterms:modified xsi:type="dcterms:W3CDTF">2015-01-24T05:13:21Z</dcterms:modified>
</cp:coreProperties>
</file>