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14F94-E160-41B8-BDBF-D3D3830CC4AF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C06F4-F001-416C-A283-752F72AEA3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F90D-F4E4-49DF-8535-7C661A044780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E902-590B-4DBD-B9C0-8ECA1BC73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18E1C-4484-42D0-8EF8-4D5A2369D243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30559-7006-40B9-BB14-274CC2921A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C99A6-0D19-4475-836D-43ECBD54B100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C1E0C-A7BF-40B9-9B68-793D76AE5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4F62D-357A-4FBF-8420-8414726A881B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5B4AD-42EE-4158-9EA4-7E7A918F1C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A44D-D290-4F5D-86A6-09BA39716B8E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8390D-FDD5-4BC5-88B4-AA958E883F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FBACE-B72E-4F4E-B839-4BFB54689FFC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C2237-6795-4FF5-B835-DF21B8266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C8CC-A251-4D2A-9079-4B768F263F34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A9F68-A5D9-4E8C-A70D-B0406D904F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080C3-7081-4848-943C-653829FFC5F0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3FFB5-F885-4393-9149-84172F3CDB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6415-E06B-4CCC-901B-4E32BB5841CD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E4F21-FB42-4537-A634-0777BAC64C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A1FEE-CA29-45BE-9DD4-122BD9C5A776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9C524-D000-400B-BB27-87C7C0CFD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12FB9A-835E-4543-AD46-CFD11344249B}" type="datetimeFigureOut">
              <a:rPr lang="en-US"/>
              <a:pPr>
                <a:defRPr/>
              </a:pPr>
              <a:t>12/3/14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8ACD1C-44E4-48C8-87EC-2FD97DC80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76071"/>
            <a:ext cx="8305800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A 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crate is sliding down an inclined surface with friction at constant velocity.  What is the net work done on the crate as it descends the incline?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1524000" y="2286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A 	Zero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1524000" y="3657600"/>
            <a:ext cx="5562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	Not enough info is given, hence 	cannot be determined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76200" y="60198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Answer: A	</a:t>
            </a:r>
            <a:r>
              <a:rPr lang="en-US" sz="2000" b="1" dirty="0" smtClean="0">
                <a:latin typeface="Times New Roman" pitchFamily="18" charset="0"/>
              </a:rPr>
              <a:t>Recall the Work-Energy Theorem </a:t>
            </a:r>
            <a:r>
              <a:rPr lang="en-US" sz="2000" b="1" dirty="0" err="1" smtClean="0">
                <a:latin typeface="Times New Roman" pitchFamily="18" charset="0"/>
              </a:rPr>
              <a:t>W</a:t>
            </a:r>
            <a:r>
              <a:rPr lang="en-US" sz="2000" b="1" baseline="-25000" dirty="0" err="1" smtClean="0">
                <a:latin typeface="Times New Roman" pitchFamily="18" charset="0"/>
              </a:rPr>
              <a:t>net</a:t>
            </a:r>
            <a:r>
              <a:rPr lang="en-US" sz="2000" b="1" dirty="0" smtClean="0">
                <a:latin typeface="Times New Roman" pitchFamily="18" charset="0"/>
              </a:rPr>
              <a:t> = ∆KE</a:t>
            </a:r>
            <a:endParaRPr lang="en-US" sz="1600" b="1" dirty="0">
              <a:latin typeface="Times New Roman" pitchFamily="18" charset="0"/>
            </a:endParaRP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1524000" y="2971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B 	Nonzero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64403"/>
            <a:ext cx="8915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Suppose you lift a box of mass m from ground to a height of h with constant velocity. The net work done on the mass is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075" name="Text Box 34"/>
          <p:cNvSpPr txBox="1">
            <a:spLocks noChangeArrowheads="1"/>
          </p:cNvSpPr>
          <p:nvPr/>
        </p:nvSpPr>
        <p:spPr bwMode="auto">
          <a:xfrm>
            <a:off x="381000" y="1828800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A 	</a:t>
            </a:r>
            <a:r>
              <a:rPr lang="en-US" sz="2400" b="1" dirty="0" smtClean="0">
                <a:latin typeface="Times New Roman" pitchFamily="18" charset="0"/>
              </a:rPr>
              <a:t>Zero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381000" y="2971800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B </a:t>
            </a:r>
            <a:r>
              <a:rPr lang="en-US" sz="2400" b="1" dirty="0">
                <a:latin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</a:rPr>
              <a:t>Non-zero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457200" y="412200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C	Don’t know </a:t>
            </a:r>
            <a:r>
              <a:rPr lang="en-US" sz="2400" b="1" dirty="0">
                <a:latin typeface="Times New Roman" pitchFamily="18" charset="0"/>
              </a:rPr>
              <a:t>	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228600" y="59436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Answer: A	</a:t>
            </a:r>
            <a:r>
              <a:rPr lang="en-US" sz="2000" b="1" dirty="0" smtClean="0">
                <a:latin typeface="Times New Roman" pitchFamily="18" charset="0"/>
              </a:rPr>
              <a:t>Recall the Work-Energy Theorem </a:t>
            </a:r>
            <a:r>
              <a:rPr lang="en-US" sz="2000" b="1" dirty="0" err="1" smtClean="0">
                <a:latin typeface="Times New Roman" pitchFamily="18" charset="0"/>
              </a:rPr>
              <a:t>W</a:t>
            </a:r>
            <a:r>
              <a:rPr lang="en-US" sz="2000" b="1" baseline="-25000" dirty="0" err="1" smtClean="0">
                <a:latin typeface="Times New Roman" pitchFamily="18" charset="0"/>
              </a:rPr>
              <a:t>net</a:t>
            </a:r>
            <a:r>
              <a:rPr lang="en-US" sz="2000" b="1" dirty="0" smtClean="0">
                <a:latin typeface="Times New Roman" pitchFamily="18" charset="0"/>
              </a:rPr>
              <a:t> = ∆KE</a:t>
            </a:r>
            <a:endParaRPr lang="en-US" sz="16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93693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Suppose you lift a box of mass m from ground to a height of h with constant velocity. Which one of the following is correct?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304800" y="1828800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A 	</a:t>
            </a:r>
            <a:r>
              <a:rPr lang="en-US" sz="2400" b="1" dirty="0" smtClean="0">
                <a:latin typeface="Times New Roman" pitchFamily="18" charset="0"/>
              </a:rPr>
              <a:t>You did not do any work on the mass because there is no 	change in the kinetic energy of the mass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228600" y="2971800"/>
            <a:ext cx="9220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B </a:t>
            </a:r>
            <a:r>
              <a:rPr lang="en-US" sz="2400" b="1" dirty="0">
                <a:latin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</a:rPr>
              <a:t>You did a nonzero positive work on the mass but because 	the gravity did a nonzero negative work on it, they cancelled 	out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228600" y="4198203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C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</a:rPr>
              <a:t>There is a net work done on the mass because of you 	doing a nonzero work  on it.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228600" y="5177135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D </a:t>
            </a:r>
            <a:r>
              <a:rPr lang="en-US" sz="2400" b="1" dirty="0">
                <a:latin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</a:rPr>
              <a:t>None of the above.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228600" y="62292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Answer: </a:t>
            </a:r>
            <a:r>
              <a:rPr lang="en-US" sz="2000" b="1" dirty="0" smtClean="0">
                <a:latin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</a:rPr>
              <a:t>Recall the Work-Energy Theorem </a:t>
            </a:r>
            <a:r>
              <a:rPr lang="en-US" sz="2000" b="1" dirty="0" err="1" smtClean="0">
                <a:latin typeface="Times New Roman" pitchFamily="18" charset="0"/>
              </a:rPr>
              <a:t>W</a:t>
            </a:r>
            <a:r>
              <a:rPr lang="en-US" sz="2000" b="1" baseline="-25000" dirty="0" err="1" smtClean="0">
                <a:latin typeface="Times New Roman" pitchFamily="18" charset="0"/>
              </a:rPr>
              <a:t>net</a:t>
            </a:r>
            <a:r>
              <a:rPr lang="en-US" sz="2000" b="1" dirty="0" smtClean="0">
                <a:latin typeface="Times New Roman" pitchFamily="18" charset="0"/>
              </a:rPr>
              <a:t> = ∆KE</a:t>
            </a:r>
            <a:endParaRPr lang="en-US" sz="16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628650"/>
            <a:ext cx="8305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Which one of the following is correct?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56" name="Text Box 34"/>
          <p:cNvSpPr txBox="1">
            <a:spLocks noChangeArrowheads="1"/>
          </p:cNvSpPr>
          <p:nvPr/>
        </p:nvSpPr>
        <p:spPr bwMode="auto">
          <a:xfrm>
            <a:off x="304800" y="1828800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A 	</a:t>
            </a:r>
            <a:r>
              <a:rPr lang="en-US" sz="2400" b="1" dirty="0" smtClean="0">
                <a:latin typeface="Times New Roman" pitchFamily="18" charset="0"/>
              </a:rPr>
              <a:t>Friction is a conservative force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7" name="Text Box 34"/>
          <p:cNvSpPr txBox="1">
            <a:spLocks noChangeArrowheads="1"/>
          </p:cNvSpPr>
          <p:nvPr/>
        </p:nvSpPr>
        <p:spPr bwMode="auto">
          <a:xfrm>
            <a:off x="228600" y="2971800"/>
            <a:ext cx="922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B	Potential energy can only exist in association with a non-	conservative force </a:t>
            </a:r>
            <a:r>
              <a:rPr lang="en-US" sz="2400" b="1" dirty="0">
                <a:latin typeface="Times New Roman" pitchFamily="18" charset="0"/>
              </a:rPr>
              <a:t>	</a:t>
            </a: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228600" y="4198203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C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</a:rPr>
              <a:t> Potential energy can only exist in association with a 	conservative force 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228600" y="5177135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D </a:t>
            </a:r>
            <a:r>
              <a:rPr lang="en-US" sz="2400" b="1" dirty="0">
                <a:latin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</a:rPr>
              <a:t>None of the above.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228600" y="62292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Answer: </a:t>
            </a:r>
            <a:r>
              <a:rPr lang="en-US" sz="2000" b="1" dirty="0" smtClean="0">
                <a:latin typeface="Times New Roman" pitchFamily="18" charset="0"/>
              </a:rPr>
              <a:t>C</a:t>
            </a:r>
            <a:r>
              <a:rPr lang="en-US" sz="2000" b="1" dirty="0">
                <a:latin typeface="Times New Roman" pitchFamily="18" charset="0"/>
              </a:rPr>
              <a:t>	</a:t>
            </a:r>
            <a:endParaRPr lang="en-US" sz="16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0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Conservative Forces:</a:t>
            </a:r>
          </a:p>
          <a:p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Potential Energy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762000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Non-conservative Forces:</a:t>
            </a:r>
          </a:p>
          <a:p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smtClean="0">
                <a:solidFill>
                  <a:srgbClr val="0000FF"/>
                </a:solidFill>
              </a:rPr>
              <a:t> </a:t>
            </a:r>
            <a:r>
              <a:rPr lang="en-US" sz="2800" smtClean="0">
                <a:solidFill>
                  <a:srgbClr val="0000FF"/>
                </a:solidFill>
              </a:rPr>
              <a:t>No </a:t>
            </a:r>
            <a:r>
              <a:rPr lang="en-US" sz="2800" dirty="0" smtClean="0">
                <a:solidFill>
                  <a:srgbClr val="0000FF"/>
                </a:solidFill>
              </a:rPr>
              <a:t>potential </a:t>
            </a:r>
            <a:r>
              <a:rPr lang="en-US" sz="2800" dirty="0">
                <a:solidFill>
                  <a:srgbClr val="0000FF"/>
                </a:solidFill>
              </a:rPr>
              <a:t>e</a:t>
            </a:r>
            <a:r>
              <a:rPr lang="en-US" sz="2800" dirty="0" smtClean="0">
                <a:solidFill>
                  <a:srgbClr val="0000FF"/>
                </a:solidFill>
              </a:rPr>
              <a:t>nergy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18435" name="Picture 3" descr="C:\Documents and Settings\szorba\Local Settings\Temporary Internet Files\Content.IE5\HY0584OI\MCj043682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41895"/>
            <a:ext cx="2990320" cy="3177905"/>
          </a:xfrm>
          <a:prstGeom prst="rect">
            <a:avLst/>
          </a:prstGeom>
          <a:noFill/>
        </p:spPr>
      </p:pic>
      <p:pic>
        <p:nvPicPr>
          <p:cNvPr id="18436" name="Picture 4" descr="C:\Documents and Settings\szorba\Desktop\vendingmachi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5292" y="2318894"/>
            <a:ext cx="3745308" cy="39295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131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Whittier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hockey puck is sliding at constant velocity across a flat horizontal ice surface that is assumed to be frictionless. Which of the sketches is the correct free-body diagram for this puck?</dc:title>
  <dc:creator>szorba</dc:creator>
  <cp:lastModifiedBy>serkan zorba</cp:lastModifiedBy>
  <cp:revision>52</cp:revision>
  <dcterms:created xsi:type="dcterms:W3CDTF">2008-11-06T04:31:21Z</dcterms:created>
  <dcterms:modified xsi:type="dcterms:W3CDTF">2014-12-04T07:32:03Z</dcterms:modified>
</cp:coreProperties>
</file>