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66"/>
  </p:handoutMasterIdLst>
  <p:sldIdLst>
    <p:sldId id="256" r:id="rId2"/>
    <p:sldId id="277" r:id="rId3"/>
    <p:sldId id="281" r:id="rId4"/>
    <p:sldId id="282" r:id="rId5"/>
    <p:sldId id="286" r:id="rId6"/>
    <p:sldId id="287" r:id="rId7"/>
    <p:sldId id="285" r:id="rId8"/>
    <p:sldId id="288" r:id="rId9"/>
    <p:sldId id="284" r:id="rId10"/>
    <p:sldId id="290" r:id="rId11"/>
    <p:sldId id="291" r:id="rId12"/>
    <p:sldId id="283" r:id="rId13"/>
    <p:sldId id="292" r:id="rId14"/>
    <p:sldId id="293" r:id="rId15"/>
    <p:sldId id="297" r:id="rId16"/>
    <p:sldId id="294" r:id="rId17"/>
    <p:sldId id="295" r:id="rId18"/>
    <p:sldId id="296" r:id="rId19"/>
    <p:sldId id="280" r:id="rId20"/>
    <p:sldId id="279" r:id="rId21"/>
    <p:sldId id="298" r:id="rId22"/>
    <p:sldId id="299" r:id="rId23"/>
    <p:sldId id="300" r:id="rId24"/>
    <p:sldId id="301" r:id="rId25"/>
    <p:sldId id="289" r:id="rId26"/>
    <p:sldId id="302" r:id="rId27"/>
    <p:sldId id="303" r:id="rId28"/>
    <p:sldId id="304" r:id="rId29"/>
    <p:sldId id="305" r:id="rId30"/>
    <p:sldId id="306" r:id="rId31"/>
    <p:sldId id="308" r:id="rId32"/>
    <p:sldId id="309" r:id="rId33"/>
    <p:sldId id="310" r:id="rId34"/>
    <p:sldId id="321" r:id="rId35"/>
    <p:sldId id="322" r:id="rId36"/>
    <p:sldId id="311" r:id="rId37"/>
    <p:sldId id="323" r:id="rId38"/>
    <p:sldId id="324" r:id="rId39"/>
    <p:sldId id="312" r:id="rId40"/>
    <p:sldId id="325" r:id="rId41"/>
    <p:sldId id="326" r:id="rId42"/>
    <p:sldId id="307" r:id="rId43"/>
    <p:sldId id="313" r:id="rId44"/>
    <p:sldId id="314" r:id="rId45"/>
    <p:sldId id="315" r:id="rId46"/>
    <p:sldId id="316" r:id="rId47"/>
    <p:sldId id="317" r:id="rId48"/>
    <p:sldId id="318" r:id="rId49"/>
    <p:sldId id="319" r:id="rId50"/>
    <p:sldId id="320"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592" autoAdjust="0"/>
  </p:normalViewPr>
  <p:slideViewPr>
    <p:cSldViewPr snapToGrid="0" snapToObjects="1">
      <p:cViewPr varScale="1">
        <p:scale>
          <a:sx n="41" d="100"/>
          <a:sy n="41" d="100"/>
        </p:scale>
        <p:origin x="26" y="9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6,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6,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6,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INTRODUCTORY STATISTICS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2 DESCRIPTIVE STATISTICS</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7" name="Picture 6"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5775853"/>
            <a:ext cx="1226434" cy="833592"/>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Placeholder 8" descr="This is an overlay frequency polygon that matches the supplied data. The x-axis shows the grades, and the y-axis shows the frequenc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6261" r="-46261"/>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49485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2.10</a:t>
            </a:r>
          </a:p>
        </p:txBody>
      </p:sp>
      <p:pic>
        <p:nvPicPr>
          <p:cNvPr id="2" name="Picture Placeholder 1" descr="This is a times series graph that matches the supplied data. The x-axis shows years from 2003 to 2012, and the y-axis shows the annual CPI."/>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943" b="-594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66151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2.11</a:t>
            </a:r>
          </a:p>
        </p:txBody>
      </p:sp>
      <p:pic>
        <p:nvPicPr>
          <p:cNvPr id="2" name="Picture Placeholder 1" descr="Horizontal boxplot's first whisker extends from the smallest value, 1, to the first quartile, 2, the box begins at the first quartile and extends to the third quartile, 9, a vertical dashed line is drawn at the median, 7, and the second whisker extends from the third quartile to the largest value of 11.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7603" b="-7760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38447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2.12</a:t>
            </a:r>
          </a:p>
        </p:txBody>
      </p:sp>
      <p:pic>
        <p:nvPicPr>
          <p:cNvPr id="2" name="Picture Placeholder 1" descr="Horizontal boxplot with first whisker extending from smallest value, 59, to Q1, 64.5, box beginning from Q1 to Q3, 70, median dashed line at Q2, 66, and second whisker extending from Q3 to largest value, 7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7603" b="-7760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4533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2.13</a:t>
            </a:r>
          </a:p>
        </p:txBody>
      </p:sp>
      <p:pic>
        <p:nvPicPr>
          <p:cNvPr id="2" name="Picture Placeholder 1" descr="Horizontal boxplot box begins at the smallest value and Q1, 1, until the Q3 and median, 5, no median line is designated, and has its lone whisker extending from the Q3 to the largest value,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5244" b="-3524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75787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wo box plots over a number line from 0 to 100.  The top plot shows a whisker from 32 to 56, a solid line at 56, a dashed line at 74.5, a solid line at 82.5, and a whisker from 82.5 to 99.  The lower plot shows a whisker from 25.5 to 78, solid line at 78, dashed line at 81, solid line at 89, and a whisker from 89 to 9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829" b="-682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615336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2_M05_015.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8548" b="-4854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14169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2.16</a:t>
            </a:r>
          </a:p>
        </p:txBody>
      </p:sp>
      <p:pic>
        <p:nvPicPr>
          <p:cNvPr id="2" name="Picture Placeholder 1" descr="This histogram matches the supplied data. It consists of 7 adjacent bars with the x-axis split into intervals of 1 from 4 to 10. The heighs of the bars peak in the middle and taper symmetrically to the right and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273" r="-1227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45480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2.17</a:t>
            </a:r>
          </a:p>
        </p:txBody>
      </p:sp>
      <p:pic>
        <p:nvPicPr>
          <p:cNvPr id="2" name="Picture Placeholder 1" descr="This histogram matches the supplied data. It consists of 5 adjacent bars with the x-axis split into intervals of 1 from 4 to 8. The peak is to the right, and the heights of the bars taper down to the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515" r="-3351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38436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2.18</a:t>
            </a:r>
          </a:p>
        </p:txBody>
      </p:sp>
      <p:pic>
        <p:nvPicPr>
          <p:cNvPr id="2" name="Picture Placeholder 1" descr="This histogram matches the supplied data. It consists of 5 adjacent bars with the x-axis split into intervals of 1 from 6 to 10. The peak is to the left, and the heights of the bars taper down to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067" r="-3306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6282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a:t>
            </a:r>
          </a:p>
        </p:txBody>
      </p:sp>
      <p:pic>
        <p:nvPicPr>
          <p:cNvPr id="2" name="Picture Placeholder 1" descr="This photo shows about 26 rolls of paper piled together. The rolls are different siz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788" r="-26788"/>
          <a:stretch>
            <a:fillRect/>
          </a:stretch>
        </p:blipFill>
        <p:spPr/>
      </p:pic>
      <p:sp>
        <p:nvSpPr>
          <p:cNvPr id="7" name="Text Placeholder 6"/>
          <p:cNvSpPr>
            <a:spLocks noGrp="1"/>
          </p:cNvSpPr>
          <p:nvPr>
            <p:ph type="body" sz="quarter" idx="14"/>
          </p:nvPr>
        </p:nvSpPr>
        <p:spPr/>
        <p:txBody>
          <a:bodyPr>
            <a:normAutofit/>
          </a:bodyPr>
          <a:lstStyle/>
          <a:p>
            <a:r>
              <a:rPr lang="en-US" sz="1600" dirty="0"/>
              <a:t>When you have large amounts of data, you will need to organize it in a way that makes sense. These ballots from an election are rolled together with similar ballots to keep them organized. (credit: William </a:t>
            </a:r>
            <a:r>
              <a:rPr lang="en-US" sz="1600" dirty="0" err="1"/>
              <a:t>Greeson</a:t>
            </a:r>
            <a:r>
              <a:rPr lang="en-US" sz="1600" dirty="0"/>
              <a:t>)</a:t>
            </a:r>
          </a:p>
        </p:txBody>
      </p:sp>
      <p:pic>
        <p:nvPicPr>
          <p:cNvPr id="10" name="Picture 9"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2.19</a:t>
            </a:r>
          </a:p>
        </p:txBody>
      </p:sp>
      <p:pic>
        <p:nvPicPr>
          <p:cNvPr id="2" name="Picture Placeholder 1" descr="This dot plot matches the supplied data for Terry. The plot uses a number line from 1 to 10. It shows one  x over 1, two x's over 2, four x's over 3, one  x over 4, one x over 7, and one x over 9. There are no x's over the numbers 5, 6, 8, and 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010" b="-24010"/>
          <a:stretch>
            <a:fillRect/>
          </a:stretch>
        </p:blipFill>
        <p:spPr/>
      </p:pic>
      <p:sp>
        <p:nvSpPr>
          <p:cNvPr id="7" name="Text Placeholder 6"/>
          <p:cNvSpPr>
            <a:spLocks noGrp="1"/>
          </p:cNvSpPr>
          <p:nvPr>
            <p:ph type="body" sz="quarter" idx="14"/>
          </p:nvPr>
        </p:nvSpPr>
        <p:spPr/>
        <p:txBody>
          <a:bodyPr>
            <a:normAutofit/>
          </a:bodyPr>
          <a:lstStyle/>
          <a:p>
            <a:r>
              <a:rPr lang="en-US" sz="1600" dirty="0"/>
              <a:t>Terry’s distribution has a right (positive) skew.</a:t>
            </a:r>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157386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2.20</a:t>
            </a:r>
          </a:p>
        </p:txBody>
      </p:sp>
      <p:pic>
        <p:nvPicPr>
          <p:cNvPr id="2" name="Picture Placeholder 1" descr="This dot plot matches the supplied data for Davi. The plot uses a number line from 1 to 10. It shows two  x's over 1, one x over 2, five x's over 3, and two x's over 4. There are no x's over the numbers 5, 6, 7, 8, 9, and 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7156" b="-17156"/>
          <a:stretch>
            <a:fillRect/>
          </a:stretch>
        </p:blipFill>
        <p:spPr/>
      </p:pic>
      <p:sp>
        <p:nvSpPr>
          <p:cNvPr id="7" name="Text Placeholder 6"/>
          <p:cNvSpPr>
            <a:spLocks noGrp="1"/>
          </p:cNvSpPr>
          <p:nvPr>
            <p:ph type="body" sz="quarter" idx="14"/>
          </p:nvPr>
        </p:nvSpPr>
        <p:spPr/>
        <p:txBody>
          <a:bodyPr>
            <a:normAutofit/>
          </a:bodyPr>
          <a:lstStyle/>
          <a:p>
            <a:r>
              <a:rPr lang="en-US" sz="1600" dirty="0"/>
              <a:t>Davis’ distribution has a left (negative) skew</a:t>
            </a:r>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59588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2.21</a:t>
            </a:r>
          </a:p>
        </p:txBody>
      </p:sp>
      <p:pic>
        <p:nvPicPr>
          <p:cNvPr id="3" name="Picture Placeholder 2" descr="This dot plot matches the supplied data for Mari. The plot uses a number line from 1 to 10. It shows one x over 2, two x's over 3, three x's over 4, three x's over 6, and one  x over 8. There are no x's over the numbers 1, 5, 7, 9, and 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784" b="-34784"/>
          <a:stretch>
            <a:fillRect/>
          </a:stretch>
        </p:blipFill>
        <p:spPr/>
      </p:pic>
      <p:sp>
        <p:nvSpPr>
          <p:cNvPr id="7" name="Text Placeholder 6"/>
          <p:cNvSpPr>
            <a:spLocks noGrp="1"/>
          </p:cNvSpPr>
          <p:nvPr>
            <p:ph type="body" sz="quarter" idx="14"/>
          </p:nvPr>
        </p:nvSpPr>
        <p:spPr/>
        <p:txBody>
          <a:bodyPr>
            <a:normAutofit/>
          </a:bodyPr>
          <a:lstStyle/>
          <a:p>
            <a:r>
              <a:rPr lang="en-US" sz="1600" dirty="0"/>
              <a:t>Maris’ distribution is symmetrically shaped.</a:t>
            </a:r>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704097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2.22</a:t>
            </a:r>
          </a:p>
        </p:txBody>
      </p:sp>
      <p:pic>
        <p:nvPicPr>
          <p:cNvPr id="2" name="Picture Placeholder 1" descr="This dot plot matches the supplied data. The plot uses a number line from 0 to 14. It shows two  x's over 0, four x's over 1, three x's over 2, one x over 3, two x's over the number 4, 5, 6, and 9, and 1 x each over 10 and 14. There are no x's over the numbers 7, 8, 11, 12, and 1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7230" b="-1723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933343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2.23</a:t>
            </a:r>
          </a:p>
        </p:txBody>
      </p:sp>
      <p:pic>
        <p:nvPicPr>
          <p:cNvPr id="2" name="Picture Placeholder 1" descr="This is a histogram titled Hours Spent Playing Video Games on Weekends. The x-axis shows the number  of hours spent playing video games with bars showing values at intervals of 5. The y-axis shows the number of students. The first bar for 0 - 4.99 hours has a height of 2. The second bar from 5 - 9.99 has a height of 3. The third bar from 10 - 14.99 has a height of 4. The fourth bar from 15 - 19.99 has a height of 7. The fifth bar from 20 - 24.99 has a height of 9."/>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3657" r="-1365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184118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2.24</a:t>
            </a:r>
          </a:p>
        </p:txBody>
      </p:sp>
      <p:pic>
        <p:nvPicPr>
          <p:cNvPr id="2" name="Picture Placeholder 1" descr="This shows a number line in intervals of 1 from 0 to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70213" b="-17021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87686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2.25</a:t>
            </a:r>
          </a:p>
        </p:txBody>
      </p:sp>
      <p:pic>
        <p:nvPicPr>
          <p:cNvPr id="2" name="Picture Placeholder 1" descr="A hybrid image displaying both a histogram and box plot described in detail in the answer solution abo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211" r="-2521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75872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2.26</a:t>
            </a:r>
          </a:p>
        </p:txBody>
      </p:sp>
      <p:pic>
        <p:nvPicPr>
          <p:cNvPr id="2" name="Picture Placeholder 1" descr="CNX_Stats_C02_Fig2_Replacement_Screenshot.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709" r="-2670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653847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2.27</a:t>
            </a:r>
          </a:p>
        </p:txBody>
      </p:sp>
      <p:pic>
        <p:nvPicPr>
          <p:cNvPr id="2" name="Picture Placeholder 1" descr="CNX_Stats_C02_Fig3_Replacement_Screenshot.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709" r="-2670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250183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2.28</a:t>
            </a:r>
          </a:p>
        </p:txBody>
      </p:sp>
      <p:pic>
        <p:nvPicPr>
          <p:cNvPr id="2" name="Picture Placeholder 1" descr="CNX_Stats_C02_Fig4_Replacement_Screenshot.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709" r="-2670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14240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a:t>
            </a:r>
          </a:p>
        </p:txBody>
      </p:sp>
      <p:pic>
        <p:nvPicPr>
          <p:cNvPr id="2" name="Picture Placeholder 1" descr="A line graph showing the number of times a teenager needs to be reminded to do chores on the x-axis and frequency on the y-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373" r="-2237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39933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2.29</a:t>
            </a:r>
          </a:p>
        </p:txBody>
      </p:sp>
      <p:pic>
        <p:nvPicPr>
          <p:cNvPr id="2" name="Picture Placeholder 1" descr="CNX_Stats_C02_Fig5_Replacement_Screenshot.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709" r="-2670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713422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2.30</a:t>
            </a:r>
          </a:p>
        </p:txBody>
      </p:sp>
      <p:pic>
        <p:nvPicPr>
          <p:cNvPr id="2" name="Picture Placeholder 1" descr="A blank graph template for use with this proble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304" r="-1130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994920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2.31</a:t>
            </a:r>
          </a:p>
        </p:txBody>
      </p:sp>
      <p:pic>
        <p:nvPicPr>
          <p:cNvPr id="2" name="Picture Placeholder 1" descr="An empty graph template for use with this ques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512" r="-751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288583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2.32</a:t>
            </a:r>
          </a:p>
        </p:txBody>
      </p:sp>
      <p:pic>
        <p:nvPicPr>
          <p:cNvPr id="2" name="Picture Placeholder 1" descr="This is a historgram which consists of 5 adjacent bars with the x-axis split into intervals of 1 from 3 to 7. The bar heights peak at the first bar and taper lower to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278" r="-1527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397941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2.33</a:t>
            </a:r>
          </a:p>
        </p:txBody>
      </p:sp>
      <p:pic>
        <p:nvPicPr>
          <p:cNvPr id="2" name="Picture Placeholder 1" descr="This is a histogram which consists of 5 adjacent bars with the x-axis split into intervals of 1 from 3 to 7. The bar heights peak at the first bar and taper lower to the right. The bar ehighs from left to right are: 8, 4, 2, 2,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278" r="-1527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261933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2.34</a:t>
            </a:r>
          </a:p>
        </p:txBody>
      </p:sp>
      <p:pic>
        <p:nvPicPr>
          <p:cNvPr id="2" name="Picture Placeholder 1" descr="This is a histogram which  consists of 5 adjacent bars with the x-axis split into intervals of 1 from 3 to 7. The bar heights peak at the first bar and taper lower to the right. The bar heights from left to right are: 8, 4, 2, 2,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278" r="-1527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47203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2.35</a:t>
            </a:r>
          </a:p>
        </p:txBody>
      </p:sp>
      <p:pic>
        <p:nvPicPr>
          <p:cNvPr id="2" name="Picture Placeholder 1" descr="This is a histogram which consists of 5 adjacent bars with the x-axis split into intervals of 1 from 3 to 7. The bar heights peak in the middle and taper down to the right and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088" r="-1608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557057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2.36</a:t>
            </a:r>
          </a:p>
        </p:txBody>
      </p:sp>
      <p:pic>
        <p:nvPicPr>
          <p:cNvPr id="2" name="Picture Placeholder 1" descr="This is a histogram which consists of 5 adjacent bars with the x-axis split intervals of 1 from 3 to 7. The bar heights peak in the middle and taper down to the right and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088" r="-1608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680785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2.37</a:t>
            </a:r>
          </a:p>
        </p:txBody>
      </p:sp>
      <p:pic>
        <p:nvPicPr>
          <p:cNvPr id="2" name="Picture Placeholder 1" descr="This is a histogram which consists of 5 adjacent bars with the x-axis split into intervals of 1 from 3 to 7. The bar heights from left to right are: 2, 4, 8, 5,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088" r="-1608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211915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2.38</a:t>
            </a:r>
          </a:p>
        </p:txBody>
      </p:sp>
      <p:pic>
        <p:nvPicPr>
          <p:cNvPr id="2" name="Picture Placeholder 1" descr="This is a histogram which consists of 5 adjacent bars over an x-axis split into intervals of 1 from 3 to 7. The bar heights from left to right are: 1, 1, 2, 4,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514" r="-155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52470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a:t>
            </a:r>
          </a:p>
        </p:txBody>
      </p:sp>
      <p:pic>
        <p:nvPicPr>
          <p:cNvPr id="2" name="Picture Placeholder 1" descr="This is a bar graph that matches the supplied data. The x-axis shows age groups, and the y-axis shows the percentages of Facebook us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5618" r="-3561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842214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2.39</a:t>
            </a:r>
          </a:p>
        </p:txBody>
      </p:sp>
      <p:pic>
        <p:nvPicPr>
          <p:cNvPr id="2" name="Picture Placeholder 1" descr="This is a histogram which consists of 5 adjacent bars over an x-axis split into intervals of 1 from 3 to 7. The bar heights from left to right are: 1, 1, 2, 4,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514" r="-155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641387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2.40</a:t>
            </a:r>
          </a:p>
        </p:txBody>
      </p:sp>
      <p:pic>
        <p:nvPicPr>
          <p:cNvPr id="2" name="Picture Placeholder 1" descr="This is a histogram which consists of 5 adjacent bars over an x-axis split into intervals of 1 from 3 to 7. The bar heights from left to right are: 1, 1, 2, 4,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514" r="-155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345077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2.41</a:t>
            </a:r>
          </a:p>
        </p:txBody>
      </p:sp>
      <p:pic>
        <p:nvPicPr>
          <p:cNvPr id="3" name="Picture Placeholder 2" descr="This is a horizontal boxplot graphed over a number line from 0 to 13. The first whisker extends from the smallest value, 0, to the first quartile, 2. The box begins at the first quartile and extends to third quartile, 12. A vertical, dashed line is drawn at median, 10. The second whisker extends from the third quartile to largest value, 1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7953" b="-7795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69287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2.42</a:t>
            </a:r>
          </a:p>
        </p:txBody>
      </p:sp>
      <p:pic>
        <p:nvPicPr>
          <p:cNvPr id="2" name="Picture Placeholder 1" descr="A box plot with values from 0 to 105, with Q1 at 17, M at 33, and Q3 at 5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3295" b="-4329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136928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2.43</a:t>
            </a:r>
          </a:p>
        </p:txBody>
      </p:sp>
      <p:pic>
        <p:nvPicPr>
          <p:cNvPr id="2" name="Picture Placeholder 1" descr="This shows three boxplots graphed over a number line from 0 to 11. The boxplots match the supplied data, and compare the countries' results. The China boxplot has a single whisker from 0 to 5. The Germany box plot's median is equal to the third quartile, so there is a dashed line at right edge of box. The America boxplot does not have a left whisk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21" b="-342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753070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2.44</a:t>
            </a:r>
          </a:p>
        </p:txBody>
      </p:sp>
      <p:pic>
        <p:nvPicPr>
          <p:cNvPr id="2" name="Picture Placeholder 1" descr="This is a boxplot graphed over a number line from 0 to 150. There is no first, or left, whisker. The box starts at the first quartile, 0, and ends at the third quartile, 80. A vertical, dashed line marks the median, 20. The second whisker extends the third quartile to the largest value, 15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7953" b="-7795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241392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2.45</a:t>
            </a:r>
          </a:p>
        </p:txBody>
      </p:sp>
      <p:pic>
        <p:nvPicPr>
          <p:cNvPr id="2" name="Picture Placeholder 1" descr="This shows two boxplots graphed over number lines from 0 to 7. The first whisker in the data 1 boxplot extends from 0 to 2. The box begins at the firs quartile, 2, and ends at the third quartile, 5. A vertical, dashed line marks the median at 4. The second whisker extends from the third quartile to the largest value, 7. The first whisker in the data 2 box plot extends from 0 to 1.3. The box begins at the first quartile, 1.3, and ends at the third quartile, 2.5. A vertical, dashed line marks the medial at 2. The second whisker extends from the third quartile to the largest value,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211" r="-2521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810167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2.46</a:t>
            </a:r>
          </a:p>
        </p:txBody>
      </p:sp>
      <p:pic>
        <p:nvPicPr>
          <p:cNvPr id="2" name="Picture Placeholder 1" descr="This shows three boxplots graphed over a number line from 25 to 80.  The first whisker on the BMW 3 plot extends from 25 to 30. The box begins at the firs quartile, 30 and ends at the thir quartile, 41. A verical, dashed line marks the median at 34. The second whisker extends from the third quartile to 66. The first whisker on the BMW 5 plot extends from 31 to 40. The box begins at the firs quartile, 40, and ends at the third quartile, 55. A vertical, dashed line marks the median at 41. The second whisker extends from 55 to 64. The first whisker on the BMW 7 plot extends from 35 to 41. The box begins at the first quartile, 41, and ends at the third quartile, 59. A vertical, dashed line marks the median at 46. The second whisker extends from 59  to 6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81" b="-118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64466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2.47</a:t>
            </a:r>
          </a:p>
        </p:txBody>
      </p:sp>
      <p:pic>
        <p:nvPicPr>
          <p:cNvPr id="2" name="Picture Placeholder 1" descr="Three box plots with values between 0 and 100.  Plot i has Q1 at 24, M at 34, and Q3 at 53; Plot ii has Q1 at 18, M at 34, and Q3 at 45; Plot iii has Q1 at 24, M at 25, and Q3 at 54."/>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4929" r="-3492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909112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2.48</a:t>
            </a:r>
          </a:p>
        </p:txBody>
      </p:sp>
      <p:pic>
        <p:nvPicPr>
          <p:cNvPr id="2" name="Picture Placeholder 1" descr="This shows two histograms. The first histogram shows a fairly symmetrical distribution with a mode of 6. The second histogram shows a uniform distribu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095" b="-1809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99304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a:t>
            </a:r>
          </a:p>
        </p:txBody>
      </p:sp>
      <p:pic>
        <p:nvPicPr>
          <p:cNvPr id="2" name="Picture Placeholder 1" descr="This is a bar graph that matches the supplied data. The x-axis shows race and ethnicity, and the y-axis shows the percentages of AP examine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178" r="-3017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76767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2.49</a:t>
            </a:r>
          </a:p>
        </p:txBody>
      </p:sp>
      <p:pic>
        <p:nvPicPr>
          <p:cNvPr id="2" name="Picture Placeholder 1" descr="This shows two horizontal boxplots. The first boxplot is graphed over a number line from 0 to 21. The first whisker extends from 0 to 1. The box begins at the first quartile, 1, and ends at the third quartile, 14. A vertical, dashed line marks the median at 6. The second whisker extends from the third quartile to the largest value, 21. The second boxplot is graphed over a number line from 0 to 12.  The first whisker extends from 0 to 4. The box begins at the first quartile, 4, and ends at the third quartile, 9. A vertical, dashed line marks the median at 6. The second whisker extends from the third quartile to the largest value, 1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9164" b="-4916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720069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2.50</a:t>
            </a:r>
          </a:p>
        </p:txBody>
      </p:sp>
      <p:pic>
        <p:nvPicPr>
          <p:cNvPr id="2" name="Picture Placeholder 1" descr="This shows three graphs. The first is a histogram with a mode of 3 and fairly symmetrical distribution between 1 (minimum value) and 5 (maximum value). The second graph is a histogram with peaks at 1 (minimum value) and 5 (maximum value) with 3 having the lowest frequency. The third graph is a box plot. The first whisker extends from 0 to 1. The box begins at the firs quartile, 1, and ends at the third quartile,6. A vertical, dashed line marks the median at 3. The second whisker extends from 6 on. "/>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4311" b="-3431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079509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2.51</a:t>
            </a:r>
          </a:p>
        </p:txBody>
      </p:sp>
      <p:pic>
        <p:nvPicPr>
          <p:cNvPr id="2" name="Picture Placeholder 1" descr="This is a line graph that matches the supplied data. The x-axis shows the number of times people reported visiting a store before making a major purchase, and the y-axis shows the frequenc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648" r="-3164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09825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2.52</a:t>
            </a:r>
          </a:p>
        </p:txBody>
      </p:sp>
      <p:pic>
        <p:nvPicPr>
          <p:cNvPr id="2" name="Picture Placeholder 1" descr="This is a line graph that matches the supplied data. The x-axis shows the number of TV shows a kid watches each day, and the y-axis shows the frequenc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648" r="-3164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81335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2.53</a:t>
            </a:r>
          </a:p>
        </p:txBody>
      </p:sp>
      <p:pic>
        <p:nvPicPr>
          <p:cNvPr id="3" name="Picture Placeholder 2" descr="This is a bar graph that matches the supplied data. The x-axis shows the seasons of the year, and the y-axis shows the proportion of birthday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604" r="-3060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838306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bar graph that matches the supplied data. The x-axis shows the county high schools, and the y-axis shows the proportion of county student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191" r="-10191"/>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726748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2.55</a:t>
            </a:r>
          </a:p>
        </p:txBody>
      </p:sp>
      <p:pic>
        <p:nvPicPr>
          <p:cNvPr id="2" name="Picture Placeholder 1" descr="Figure2.55-01.jp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769" r="-3376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0573961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2.56</a:t>
            </a:r>
          </a:p>
        </p:txBody>
      </p:sp>
      <p:pic>
        <p:nvPicPr>
          <p:cNvPr id="2" name="Picture Placeholder 1" descr="This is a frequency polygon that matches the supplied data. The x-axis shows the depth of hunger, and the y-axis shows the frequenc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867" b="-586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917573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2.57</a:t>
            </a:r>
          </a:p>
        </p:txBody>
      </p:sp>
      <p:pic>
        <p:nvPicPr>
          <p:cNvPr id="2" name="Picture Placeholder 1" descr="CNX_Stats_C02_M05a_028anno.jp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096" r="-3009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343278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2.58</a:t>
            </a:r>
          </a:p>
        </p:txBody>
      </p:sp>
      <p:pic>
        <p:nvPicPr>
          <p:cNvPr id="3" name="Picture Placeholder 2" descr="A bar graph showing 8 states on the x-axis and corresponding obesity rates on the y-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177" r="-2717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59292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a:t>
            </a:r>
          </a:p>
        </p:txBody>
      </p:sp>
      <p:pic>
        <p:nvPicPr>
          <p:cNvPr id="2" name="Picture Placeholder 1" descr="Histogram consists of 8 bars with the y-axis in increments of 0.05 from 0-0.4 and the x-axis in intervals of 2 from 59.95-75.9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098" r="-3109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2535335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5.59</a:t>
            </a:r>
          </a:p>
        </p:txBody>
      </p:sp>
      <p:pic>
        <p:nvPicPr>
          <p:cNvPr id="2" name="Picture Placeholder 1" descr="This is a bar graph that matches the supplied data. The x-axis shows states, and the y-axis shows percentag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502" r="-2450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29089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2.60</a:t>
            </a:r>
          </a:p>
        </p:txBody>
      </p:sp>
      <p:pic>
        <p:nvPicPr>
          <p:cNvPr id="2" name="Picture Placeholder 1" descr="This is a bar graph that matches the supplied data. The x-axis shows states, and the y-axis shows percentag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536" r="-3353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20640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2.61</a:t>
            </a:r>
          </a:p>
        </p:txBody>
      </p:sp>
      <p:pic>
        <p:nvPicPr>
          <p:cNvPr id="2" name="Picture Placeholder 1" descr="This is a histogram that matches the supplied data supplied for singles. The x-axis shows the total charges in intervals of 50 from 50 to 350, and the y-axis shows the relative frequency in increments of 0.05 from 0 to 0.3."/>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118" r="-4111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6746983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2.62</a:t>
            </a:r>
          </a:p>
        </p:txBody>
      </p:sp>
      <p:pic>
        <p:nvPicPr>
          <p:cNvPr id="2" name="Picture Placeholder 1" descr="This is a histogram that matches the supplied data for couples. The x-axis shows the total charges in intervals of 50 from 100 to 650, and the y-axis shows the relative frequency in increments of 0.02 from 0 to 0.1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355" r="-735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404728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sz="quarter" idx="13"/>
          </p:nvPr>
        </p:nvSpPr>
        <p:spPr/>
      </p:sp>
      <p:sp>
        <p:nvSpPr>
          <p:cNvPr id="4" name="Text Placeholder 3"/>
          <p:cNvSpPr>
            <a:spLocks noGrp="1"/>
          </p:cNvSpPr>
          <p:nvPr>
            <p:ph type="body" sz="quarter" idx="14"/>
          </p:nvPr>
        </p:nvSpPr>
        <p:spPr/>
        <p:txBody>
          <a:bodyPr>
            <a:normAutofit fontScale="92500"/>
          </a:bodyPr>
          <a:lstStyle/>
          <a:p>
            <a:pPr algn="ctr"/>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a:t>
            </a:r>
          </a:p>
        </p:txBody>
      </p:sp>
    </p:spTree>
    <p:extLst>
      <p:ext uri="{BB962C8B-B14F-4D97-AF65-F5344CB8AC3E}">
        <p14:creationId xmlns:p14="http://schemas.microsoft.com/office/powerpoint/2010/main" val="105546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2.6</a:t>
            </a:r>
          </a:p>
        </p:txBody>
      </p:sp>
      <p:pic>
        <p:nvPicPr>
          <p:cNvPr id="2" name="Picture Placeholder 1" descr="Histogram consists of 6 bars with the y-axis in increments of 2 from 0-16 and the x-axis in intervals of 1 from 0.5-6.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900" r="-2190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32908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2.7</a:t>
            </a:r>
          </a:p>
        </p:txBody>
      </p:sp>
      <p:pic>
        <p:nvPicPr>
          <p:cNvPr id="2" name="Picture Placeholder 1" descr="This is a histogram that matches the supplied data. The x-axis consists of 5 bars in intervals of 5 from 0 to 25. The y-axis is marked in increments of 1 from 0 to 10. The x-axis shows the number of hours spent playing video games on the weekends, and the y-axis shows the number of student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8496" r="-4849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96107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2.8</a:t>
            </a:r>
          </a:p>
        </p:txBody>
      </p:sp>
      <p:pic>
        <p:nvPicPr>
          <p:cNvPr id="2" name="Picture Placeholder 1" descr="A frequency polygon was constructed from the frequency table below."/>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037" r="-3703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726597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467</TotalTime>
  <Words>240</Words>
  <Application>Microsoft Office PowerPoint</Application>
  <PresentationFormat>全屏显示(4:3)</PresentationFormat>
  <Paragraphs>71</Paragraphs>
  <Slides>64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64</vt:i4>
      </vt:variant>
    </vt:vector>
  </HeadingPairs>
  <TitlesOfParts>
    <vt:vector size="68" baseType="lpstr">
      <vt:lpstr>Arial</vt:lpstr>
      <vt:lpstr>Arial Black</vt:lpstr>
      <vt:lpstr>Calibri</vt:lpstr>
      <vt:lpstr>Essential</vt:lpstr>
      <vt:lpstr>PowerPoint 演示文稿</vt:lpstr>
      <vt:lpstr>Figure 2.1</vt:lpstr>
      <vt:lpstr>Figure 2.2</vt:lpstr>
      <vt:lpstr>Figure 2.3</vt:lpstr>
      <vt:lpstr>Figure 2.4</vt:lpstr>
      <vt:lpstr>Figure 2.5</vt:lpstr>
      <vt:lpstr>Figure 2.6</vt:lpstr>
      <vt:lpstr>Figure 2.7</vt:lpstr>
      <vt:lpstr>Figure 2.8</vt:lpstr>
      <vt:lpstr>Figure 2.9</vt:lpstr>
      <vt:lpstr>Figure 2.10</vt:lpstr>
      <vt:lpstr>Figure 2.11</vt:lpstr>
      <vt:lpstr>Figure 2.12</vt:lpstr>
      <vt:lpstr>Figure 2.13</vt:lpstr>
      <vt:lpstr>Figure 2.14</vt:lpstr>
      <vt:lpstr>Figure 2.15</vt:lpstr>
      <vt:lpstr>Figure 2.16</vt:lpstr>
      <vt:lpstr>Figure 2.17</vt:lpstr>
      <vt:lpstr>Figure 2.18</vt:lpstr>
      <vt:lpstr>Figure 2.19</vt:lpstr>
      <vt:lpstr>Figure 2.20</vt:lpstr>
      <vt:lpstr>Figure 2.21</vt:lpstr>
      <vt:lpstr>Figure 2.22</vt:lpstr>
      <vt:lpstr>Figure 2.23</vt:lpstr>
      <vt:lpstr>Figure 2.24</vt:lpstr>
      <vt:lpstr>Figure 2.25</vt:lpstr>
      <vt:lpstr>Figure 2.26</vt:lpstr>
      <vt:lpstr>Figure 2.27</vt:lpstr>
      <vt:lpstr>Figure 2.28</vt:lpstr>
      <vt:lpstr>Figure 2.29</vt:lpstr>
      <vt:lpstr>Figure 2.30</vt:lpstr>
      <vt:lpstr>Figure 2.31</vt:lpstr>
      <vt:lpstr>Figure 2.32</vt:lpstr>
      <vt:lpstr>Figure 2.33</vt:lpstr>
      <vt:lpstr>Figure 2.34</vt:lpstr>
      <vt:lpstr>Figure 2.35</vt:lpstr>
      <vt:lpstr>Figure 2.36</vt:lpstr>
      <vt:lpstr>Figure 2.37</vt:lpstr>
      <vt:lpstr>Figure 2.38</vt:lpstr>
      <vt:lpstr>Figure 2.39</vt:lpstr>
      <vt:lpstr>Figure 2.40</vt:lpstr>
      <vt:lpstr>Figure 2.41</vt:lpstr>
      <vt:lpstr>Figure 2.42</vt:lpstr>
      <vt:lpstr>Figure 2.43</vt:lpstr>
      <vt:lpstr>Figure 2.44</vt:lpstr>
      <vt:lpstr>Figure 2.45</vt:lpstr>
      <vt:lpstr>Figure 2.46</vt:lpstr>
      <vt:lpstr>Figure 2.47</vt:lpstr>
      <vt:lpstr>Figure 2.48</vt:lpstr>
      <vt:lpstr>Figure 2.49</vt:lpstr>
      <vt:lpstr>Figure 2.50</vt:lpstr>
      <vt:lpstr>Figure 2.51</vt:lpstr>
      <vt:lpstr>Figure 2.52</vt:lpstr>
      <vt:lpstr>Figure 2.53</vt:lpstr>
      <vt:lpstr>Figure 2.54</vt:lpstr>
      <vt:lpstr>Figure 2.55</vt:lpstr>
      <vt:lpstr>Figure 2.56</vt:lpstr>
      <vt:lpstr>Figure 2.57</vt:lpstr>
      <vt:lpstr>Figure 2.58</vt:lpstr>
      <vt:lpstr>Figure 5.59</vt:lpstr>
      <vt:lpstr>Figure 2.60</vt:lpstr>
      <vt:lpstr>Figure 2.61</vt:lpstr>
      <vt:lpstr>Figure 2.62</vt:lpstr>
      <vt:lpstr>PowerPoint 演示文稿</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wangyidi2000@yeah.net</cp:lastModifiedBy>
  <cp:revision>86</cp:revision>
  <dcterms:created xsi:type="dcterms:W3CDTF">2012-06-04T02:13:36Z</dcterms:created>
  <dcterms:modified xsi:type="dcterms:W3CDTF">2019-06-06T18:32:32Z</dcterms:modified>
</cp:coreProperties>
</file>