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1"/>
  </p:handout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4" r:id="rId16"/>
    <p:sldId id="291" r:id="rId17"/>
    <p:sldId id="292" r:id="rId18"/>
    <p:sldId id="293"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2" d="100"/>
          <a:sy n="42" d="100"/>
        </p:scale>
        <p:origin x="26" y="972"/>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6,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6,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6,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3 PROBABILITY TOPICS </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22380"/>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3.9</a:t>
            </a:r>
          </a:p>
        </p:txBody>
      </p:sp>
      <p:pic>
        <p:nvPicPr>
          <p:cNvPr id="2" name="Picture Placeholder 1" descr="This is an empty Venn diagram showing two overlapping circles. The left circle is labeled O and the right circle is labeled R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570" r="-3657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50810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3.10</a:t>
            </a:r>
          </a:p>
        </p:txBody>
      </p:sp>
      <p:pic>
        <p:nvPicPr>
          <p:cNvPr id="2" name="Picture Placeholder 1" descr="CNX_Stats_C03_M01_02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355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
        <p:nvSpPr>
          <p:cNvPr id="4" name="图片占位符 3">
            <a:extLst>
              <a:ext uri="{FF2B5EF4-FFF2-40B4-BE49-F238E27FC236}">
                <a16:creationId xmlns:a16="http://schemas.microsoft.com/office/drawing/2014/main" id="{1BDA3889-6501-4E1A-A4DE-C580D66A0A06}"/>
              </a:ext>
            </a:extLst>
          </p:cNvPr>
          <p:cNvSpPr>
            <a:spLocks noGrp="1"/>
          </p:cNvSpPr>
          <p:nvPr>
            <p:ph type="pic" sz="quarter" idx="13"/>
          </p:nvPr>
        </p:nvSpPr>
        <p:spPr/>
      </p:sp>
      <p:pic>
        <p:nvPicPr>
          <p:cNvPr id="1026" name="Picture 2" descr="This is a bar graph with three bars for each category on the x-axis: age groups, gender, and total. The first bar shows the number of people in the category. The second bar shows the percent in the category that approve, and the third bar shows percent in the category that disapprove. The y-axis has intervals of 200 from 0â1200.">
            <a:extLst>
              <a:ext uri="{FF2B5EF4-FFF2-40B4-BE49-F238E27FC236}">
                <a16:creationId xmlns:a16="http://schemas.microsoft.com/office/drawing/2014/main" id="{82A01A43-13EF-4E72-9BD1-583418F5DC8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6225" y="1241861"/>
            <a:ext cx="7973887" cy="338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02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3.12</a:t>
            </a:r>
          </a:p>
        </p:txBody>
      </p:sp>
      <p:pic>
        <p:nvPicPr>
          <p:cNvPr id="2" name="Picture Placeholder 1" descr="CNX_Stats_C03_RWP_001.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010" r="-2501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3304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3.13</a:t>
            </a:r>
          </a:p>
        </p:txBody>
      </p:sp>
      <p:pic>
        <p:nvPicPr>
          <p:cNvPr id="2" name="Picture Placeholder 1" descr="CNX_Stats_C03_RWP_003.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918" r="-14918"/>
          <a:stretch>
            <a:fillRect/>
          </a:stretch>
        </p:blipFill>
        <p:spPr/>
      </p:pic>
      <p:sp>
        <p:nvSpPr>
          <p:cNvPr id="7" name="Text Placeholder 6"/>
          <p:cNvSpPr>
            <a:spLocks noGrp="1"/>
          </p:cNvSpPr>
          <p:nvPr>
            <p:ph type="body" sz="quarter" idx="14"/>
          </p:nvPr>
        </p:nvSpPr>
        <p:spPr/>
        <p:txBody>
          <a:bodyPr>
            <a:normAutofit/>
          </a:bodyPr>
          <a:lstStyle/>
          <a:p>
            <a:r>
              <a:rPr lang="en-US" sz="1600" dirty="0"/>
              <a:t>(credit: film8ker/</a:t>
            </a:r>
            <a:r>
              <a:rPr lang="en-US" sz="1600" dirty="0" err="1"/>
              <a:t>wikibooks</a:t>
            </a:r>
            <a:r>
              <a:rPr lang="en-US" sz="1600" dirty="0"/>
              <a:t>)</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58288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3.14</a:t>
            </a:r>
          </a:p>
        </p:txBody>
      </p:sp>
      <p:pic>
        <p:nvPicPr>
          <p:cNvPr id="2" name="Picture Placeholder 1" descr="Tree diagram with 2 branches. The first branch consists of 2 lines of H=2/3 and T=1/3. The second branch consists of 2 sets of 3 lines each with the both sets containing R=3/12, Y=4/12, and B=5/1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39" r="-613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4631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3.15</a:t>
            </a:r>
          </a:p>
        </p:txBody>
      </p:sp>
      <p:pic>
        <p:nvPicPr>
          <p:cNvPr id="4" name="Picture Placeholder 3" descr="This is a tree diagram with two branches. The first branch, labeled Cancer, shows two lines: 0.4567 C and 0.5433 C'. The second branch is labeled False Positive. From C, there are two lines: 0 P and 1 P'. From C', there are two lines: 0.51 P and 0.49 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215" r="-3321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7891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3.16</a:t>
            </a:r>
          </a:p>
        </p:txBody>
      </p:sp>
      <p:pic>
        <p:nvPicPr>
          <p:cNvPr id="2" name="Picture Placeholder 1" descr="This is a tree diagram with branches showing probabilities of each draw. The first branch shows two lines: 5/8 Green and 3/8 Yellow. The second branch has a set of two lines (5/8 Green and 3/8 Yellow) for each line of the first branc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465" r="-3346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8447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3.17</a:t>
            </a:r>
          </a:p>
        </p:txBody>
      </p:sp>
      <p:pic>
        <p:nvPicPr>
          <p:cNvPr id="2" name="Picture Placeholder 1" descr="CNX_Stats_C03_M06_100.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360" r="-1436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3839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a:t>
            </a:r>
          </a:p>
        </p:txBody>
      </p:sp>
      <p:pic>
        <p:nvPicPr>
          <p:cNvPr id="2" name="Picture Placeholder 1" descr="This is a photo taken of the night sky. A meteor and its tail are shown entering the earth's atmosphe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8" r="-208"/>
          <a:stretch>
            <a:fillRect/>
          </a:stretch>
        </p:blipFill>
        <p:spPr/>
      </p:pic>
      <p:sp>
        <p:nvSpPr>
          <p:cNvPr id="7" name="Text Placeholder 6"/>
          <p:cNvSpPr>
            <a:spLocks noGrp="1"/>
          </p:cNvSpPr>
          <p:nvPr>
            <p:ph type="body" sz="quarter" idx="14"/>
          </p:nvPr>
        </p:nvSpPr>
        <p:spPr/>
        <p:txBody>
          <a:bodyPr>
            <a:normAutofit/>
          </a:bodyPr>
          <a:lstStyle/>
          <a:p>
            <a:r>
              <a:rPr lang="en-US" sz="1600" dirty="0"/>
              <a:t>Meteor showers are rare, but the probability of them occurring can be calculated. (credit: </a:t>
            </a:r>
            <a:r>
              <a:rPr lang="en-US" sz="1600" dirty="0" err="1"/>
              <a:t>Navicore</a:t>
            </a:r>
            <a:r>
              <a:rPr lang="en-US" sz="1600" dirty="0"/>
              <a:t>/</a:t>
            </a:r>
            <a:r>
              <a:rPr lang="en-US" sz="1600" dirty="0" err="1"/>
              <a:t>flickr</a:t>
            </a:r>
            <a:r>
              <a:rPr lang="en-US" sz="1600" dirty="0"/>
              <a:t>)</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a:t>
            </a:r>
          </a:p>
        </p:txBody>
      </p:sp>
      <p:pic>
        <p:nvPicPr>
          <p:cNvPr id="4" name="Picture Placeholder 3" descr="This is a tree diagram with branches showing frequencies of each draw. The first branch shows two lines: 8B and 3R. The second branch has a set of two lines (8B and 3R) for each line of the first branch. Multiply along each line to find 64BB, 24BR, 24RB, and 9R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256" r="-13256"/>
          <a:stretch>
            <a:fillRect/>
          </a:stretch>
        </p:blipFill>
        <p:spPr/>
      </p:pic>
      <p:sp>
        <p:nvSpPr>
          <p:cNvPr id="7" name="Text Placeholder 6"/>
          <p:cNvSpPr>
            <a:spLocks noGrp="1"/>
          </p:cNvSpPr>
          <p:nvPr>
            <p:ph type="body" sz="quarter" idx="14"/>
          </p:nvPr>
        </p:nvSpPr>
        <p:spPr/>
        <p:txBody>
          <a:bodyPr>
            <a:normAutofit/>
          </a:bodyPr>
          <a:lstStyle/>
          <a:p>
            <a:r>
              <a:rPr lang="en-US" sz="1600" dirty="0"/>
              <a:t>Total = 64 + 24 + 24 + 9 = 121</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171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3.3</a:t>
            </a:r>
          </a:p>
        </p:txBody>
      </p:sp>
      <p:pic>
        <p:nvPicPr>
          <p:cNvPr id="2" name="Picture Placeholder 1" descr="This is a tree diagram with branches showing frequencies of each draw. The first branch shows two lines: 12F and 40N. The second branch has a set of two lines (12F and 40N) for each line of the first branch. Multiply along each line to find 144FF, 480FN, 480NF, and 1,600N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964" r="-1396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8940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This is a tree diagram with branches showing probabilities of each draw. The first branch shows 2 lines: B 8/11 and R 3/11. The second branch has a set of 2 lines for each first branch line. Below B 8/11 are B 7/10 and R 3/10. Below R 3/11 are B 8/10 and R 2/10. Multiply along each line to find BB 56/110, BR 24/110, RB 24/110, and RR 6/11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132" r="-44132"/>
          <a:stretch>
            <a:fillRect/>
          </a:stretch>
        </p:blipFill>
        <p:spPr/>
      </p:pic>
      <p:sp>
        <p:nvSpPr>
          <p:cNvPr id="5" name="Title 4"/>
          <p:cNvSpPr>
            <a:spLocks noGrp="1"/>
          </p:cNvSpPr>
          <p:nvPr>
            <p:ph type="title"/>
          </p:nvPr>
        </p:nvSpPr>
        <p:spPr/>
        <p:txBody>
          <a:bodyPr/>
          <a:lstStyle/>
          <a:p>
            <a:r>
              <a:rPr lang="en-US" dirty="0"/>
              <a:t>Figure 3.4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199" y="4843982"/>
                <a:ext cx="8062912" cy="1166382"/>
              </a:xfrm>
            </p:spPr>
            <p:txBody>
              <a:bodyPr>
                <a:normAutofit/>
              </a:bodyPr>
              <a:lstStyle/>
              <a:p>
                <a:r>
                  <a:rPr lang="en-US" sz="1600" dirty="0"/>
                  <a:t>Total =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m:rPr>
                            <m:nor/>
                          </m:rPr>
                          <a:rPr lang="en-US" sz="1600" i="0">
                            <a:ea typeface="Cambria Math" panose="02040503050406030204" pitchFamily="18" charset="0"/>
                          </a:rPr>
                          <m:t>56</m:t>
                        </m:r>
                        <m:r>
                          <m:rPr>
                            <m:nor/>
                          </m:rPr>
                          <a:rPr lang="en-US" sz="1600" b="0" i="0" smtClean="0">
                            <a:ea typeface="Cambria Math" panose="02040503050406030204" pitchFamily="18" charset="0"/>
                          </a:rPr>
                          <m:t> </m:t>
                        </m:r>
                        <m:r>
                          <m:rPr>
                            <m:nor/>
                          </m:rPr>
                          <a:rPr lang="en-US" sz="1600" i="0">
                            <a:ea typeface="Cambria Math" panose="02040503050406030204" pitchFamily="18" charset="0"/>
                          </a:rPr>
                          <m:t>+</m:t>
                        </m:r>
                        <m:r>
                          <m:rPr>
                            <m:nor/>
                          </m:rPr>
                          <a:rPr lang="en-US" sz="1600" b="0" i="0" smtClean="0">
                            <a:ea typeface="Cambria Math" panose="02040503050406030204" pitchFamily="18" charset="0"/>
                          </a:rPr>
                          <m:t> </m:t>
                        </m:r>
                        <m:r>
                          <m:rPr>
                            <m:nor/>
                          </m:rPr>
                          <a:rPr lang="en-US" sz="1600" i="0">
                            <a:ea typeface="Cambria Math" panose="02040503050406030204" pitchFamily="18" charset="0"/>
                          </a:rPr>
                          <m:t>24</m:t>
                        </m:r>
                        <m:r>
                          <m:rPr>
                            <m:nor/>
                          </m:rPr>
                          <a:rPr lang="en-US" sz="1600" b="0" i="0" smtClean="0">
                            <a:ea typeface="Cambria Math" panose="02040503050406030204" pitchFamily="18" charset="0"/>
                          </a:rPr>
                          <m:t> </m:t>
                        </m:r>
                        <m:r>
                          <m:rPr>
                            <m:nor/>
                          </m:rPr>
                          <a:rPr lang="en-US" sz="1600" i="0">
                            <a:ea typeface="Cambria Math" panose="02040503050406030204" pitchFamily="18" charset="0"/>
                          </a:rPr>
                          <m:t>+</m:t>
                        </m:r>
                        <m:r>
                          <m:rPr>
                            <m:nor/>
                          </m:rPr>
                          <a:rPr lang="en-US" sz="1600" b="0" i="0" smtClean="0">
                            <a:ea typeface="Cambria Math" panose="02040503050406030204" pitchFamily="18" charset="0"/>
                          </a:rPr>
                          <m:t> </m:t>
                        </m:r>
                        <m:r>
                          <m:rPr>
                            <m:nor/>
                          </m:rPr>
                          <a:rPr lang="en-US" sz="1600" i="0">
                            <a:ea typeface="Cambria Math" panose="02040503050406030204" pitchFamily="18" charset="0"/>
                          </a:rPr>
                          <m:t>24</m:t>
                        </m:r>
                        <m:r>
                          <m:rPr>
                            <m:nor/>
                          </m:rPr>
                          <a:rPr lang="en-US" sz="1600" b="0" i="0" smtClean="0">
                            <a:ea typeface="Cambria Math" panose="02040503050406030204" pitchFamily="18" charset="0"/>
                          </a:rPr>
                          <m:t> </m:t>
                        </m:r>
                        <m:r>
                          <m:rPr>
                            <m:nor/>
                          </m:rPr>
                          <a:rPr lang="en-US" sz="1600" i="0">
                            <a:ea typeface="Cambria Math" panose="02040503050406030204" pitchFamily="18" charset="0"/>
                          </a:rPr>
                          <m:t>+</m:t>
                        </m:r>
                        <m:r>
                          <m:rPr>
                            <m:nor/>
                          </m:rPr>
                          <a:rPr lang="en-US" sz="1600" b="0" i="0" smtClean="0">
                            <a:ea typeface="Cambria Math" panose="02040503050406030204" pitchFamily="18" charset="0"/>
                          </a:rPr>
                          <m:t> </m:t>
                        </m:r>
                        <m:r>
                          <m:rPr>
                            <m:nor/>
                          </m:rPr>
                          <a:rPr lang="en-US" sz="1600" i="0">
                            <a:ea typeface="Cambria Math" panose="02040503050406030204" pitchFamily="18" charset="0"/>
                          </a:rPr>
                          <m:t>6</m:t>
                        </m:r>
                      </m:num>
                      <m:den>
                        <m:r>
                          <m:rPr>
                            <m:nor/>
                          </m:rPr>
                          <a:rPr lang="en-US" sz="1600" i="0">
                            <a:ea typeface="Cambria Math" panose="02040503050406030204" pitchFamily="18" charset="0"/>
                          </a:rPr>
                          <m:t>110</m:t>
                        </m:r>
                      </m:den>
                    </m:f>
                  </m:oMath>
                </a14:m>
                <a:r>
                  <a:rPr lang="en-US" sz="1600" dirty="0"/>
                  <a:t> = </a:t>
                </a:r>
                <a14:m>
                  <m:oMath xmlns:m="http://schemas.openxmlformats.org/officeDocument/2006/math">
                    <m:f>
                      <m:fPr>
                        <m:ctrlPr>
                          <a:rPr lang="en-US" sz="1600" i="1">
                            <a:latin typeface="Cambria Math" panose="02040503050406030204" pitchFamily="18" charset="0"/>
                          </a:rPr>
                        </m:ctrlPr>
                      </m:fPr>
                      <m:num>
                        <m:r>
                          <m:rPr>
                            <m:nor/>
                          </m:rPr>
                          <a:rPr lang="en-US" sz="1600" b="0" i="0" smtClean="0"/>
                          <m:t>110</m:t>
                        </m:r>
                      </m:num>
                      <m:den>
                        <m:r>
                          <m:rPr>
                            <m:nor/>
                          </m:rPr>
                          <a:rPr lang="en-US" sz="1600" i="0"/>
                          <m:t>110</m:t>
                        </m:r>
                      </m:den>
                    </m:f>
                    <m:r>
                      <a:rPr lang="en-US" sz="1600" b="0" i="0" smtClean="0">
                        <a:latin typeface="Cambria Math" panose="02040503050406030204" pitchFamily="18" charset="0"/>
                      </a:rPr>
                      <m:t>=</m:t>
                    </m:r>
                    <m:r>
                      <a:rPr lang="en-US" sz="1600" i="0">
                        <a:latin typeface="Cambria Math" panose="02040503050406030204" pitchFamily="18" charset="0"/>
                      </a:rPr>
                      <m:t> </m:t>
                    </m:r>
                  </m:oMath>
                </a14:m>
                <a:r>
                  <a:rPr lang="en-US" sz="1600" dirty="0"/>
                  <a:t>1</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199" y="4843982"/>
                <a:ext cx="8062912" cy="1166382"/>
              </a:xfrm>
              <a:blipFill rotWithShape="1">
                <a:blip r:embed="rId3"/>
                <a:stretch>
                  <a:fillRect l="-378"/>
                </a:stretch>
              </a:blipFill>
            </p:spPr>
            <p:txBody>
              <a:bodyPr/>
              <a:lstStyle/>
              <a:p>
                <a:r>
                  <a:rPr lang="en-US">
                    <a:noFill/>
                  </a:rPr>
                  <a:t> </a:t>
                </a:r>
              </a:p>
            </p:txBody>
          </p:sp>
        </mc:Fallback>
      </mc:AlternateContent>
      <p:pic>
        <p:nvPicPr>
          <p:cNvPr id="6" name="Picture 5" descr="OSX-Stacked-TM-RGB-300dpi-2016.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6546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3.5</a:t>
            </a:r>
          </a:p>
        </p:txBody>
      </p:sp>
      <p:pic>
        <p:nvPicPr>
          <p:cNvPr id="2" name="Picture Placeholder 1" descr="This is a tree diagram with branches showing frequencies of each draw. The first branch shows 2 lines: F 12/52 and N 40/52. The second branch has a set of 2 lines (F 11/52 and N 40/51) for each line of the first branch. Multiply along each line to find FF 121/2652, FN 480/2652, NF 480/2652, and NN 1560/265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132" r="-4413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0927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3.6</a:t>
            </a:r>
          </a:p>
        </p:txBody>
      </p:sp>
      <p:pic>
        <p:nvPicPr>
          <p:cNvPr id="2" name="Picture Placeholder 1" descr="A Venn diagram. An oval representing set A contains the values 1, 2, 3, 4, 5, and 6. An oval representing set B also contains the 6, along with 7, 8, and 9. The values 10, 11, and 12 are present but not contained in either se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768" b="-476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2970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3.7</a:t>
            </a:r>
          </a:p>
        </p:txBody>
      </p:sp>
      <p:pic>
        <p:nvPicPr>
          <p:cNvPr id="2" name="Picture Placeholder 1" descr="This is a venn diagram. An oval representing set A contains Tails + Heads and Tails + Tails. An oval representing set B also contains Tails + Tails, along with Heads + Tails. The universe S contains Heads + Heads, but this value is not contained in either set A or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890" r="-2789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04942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3.8</a:t>
            </a:r>
          </a:p>
        </p:txBody>
      </p:sp>
      <p:pic>
        <p:nvPicPr>
          <p:cNvPr id="2" name="Picture Placeholder 1" descr="This is a venn diagram with one set containing students in clubs and another set containing students working  part-time. Both sets share students who are members of clubs and also work part-time. The universe is labeled 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983" r="-3898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106194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127</Words>
  <Application>Microsoft Office PowerPoint</Application>
  <PresentationFormat>全屏显示(4:3)</PresentationFormat>
  <Paragraphs>26</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Arial Black</vt:lpstr>
      <vt:lpstr>Calibri</vt:lpstr>
      <vt:lpstr>Cambria Math</vt:lpstr>
      <vt:lpstr>Essential</vt:lpstr>
      <vt:lpstr>PowerPoint 演示文稿</vt:lpstr>
      <vt:lpstr>Figure 3.1</vt:lpstr>
      <vt:lpstr>Figure 3.2</vt:lpstr>
      <vt:lpstr>Figure 3.3</vt:lpstr>
      <vt:lpstr>Figure 3.4</vt:lpstr>
      <vt:lpstr>Figure 3.5</vt:lpstr>
      <vt:lpstr>Figure 3.6</vt:lpstr>
      <vt:lpstr>Figure 3.7</vt:lpstr>
      <vt:lpstr>Figure 3.8</vt:lpstr>
      <vt:lpstr>Figure 3.9</vt:lpstr>
      <vt:lpstr>Figure 3.10</vt:lpstr>
      <vt:lpstr>Figure 3.11</vt:lpstr>
      <vt:lpstr>Figure 3.12</vt:lpstr>
      <vt:lpstr>Figure 3.13</vt:lpstr>
      <vt:lpstr>Figure 3.14</vt:lpstr>
      <vt:lpstr>Figure 3.15</vt:lpstr>
      <vt:lpstr>Figure 3.16</vt:lpstr>
      <vt:lpstr>Figure 3.17</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47</cp:revision>
  <dcterms:created xsi:type="dcterms:W3CDTF">2012-06-04T02:13:36Z</dcterms:created>
  <dcterms:modified xsi:type="dcterms:W3CDTF">2019-06-06T18:57:19Z</dcterms:modified>
</cp:coreProperties>
</file>