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handoutMasterIdLst>
    <p:handoutMasterId r:id="rId14"/>
  </p:handoutMasterIdLst>
  <p:sldIdLst>
    <p:sldId id="256" r:id="rId2"/>
    <p:sldId id="277" r:id="rId3"/>
    <p:sldId id="279" r:id="rId4"/>
    <p:sldId id="282" r:id="rId5"/>
    <p:sldId id="281" r:id="rId6"/>
    <p:sldId id="280" r:id="rId7"/>
    <p:sldId id="286" r:id="rId8"/>
    <p:sldId id="283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419"/>
    <a:srgbClr val="6CB255"/>
    <a:srgbClr val="212F62"/>
    <a:srgbClr val="72A510"/>
    <a:srgbClr val="A4E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92" autoAdjust="0"/>
  </p:normalViewPr>
  <p:slideViewPr>
    <p:cSldViewPr snapToGrid="0" snapToObjects="1">
      <p:cViewPr varScale="1">
        <p:scale>
          <a:sx n="42" d="100"/>
          <a:sy n="42" d="100"/>
        </p:scale>
        <p:origin x="26" y="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041A-73BB-E643-A8C7-50D88C2F22F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EC5-3018-A548-B247-453C6EC1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07618"/>
            <a:ext cx="4031619" cy="46076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06925" y="1107618"/>
            <a:ext cx="3913188" cy="4607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212F62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22386"/>
            <a:ext cx="8062913" cy="35000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843982"/>
            <a:ext cx="8062912" cy="1166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000000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 marL="788670" indent="-514350">
              <a:buFont typeface="+mj-lt"/>
              <a:buAutoNum type="alphaLcParenR"/>
              <a:defRPr sz="2800"/>
            </a:lvl2pPr>
            <a:lvl3pPr marL="1371600" indent="-457200">
              <a:buFont typeface="+mj-lt"/>
              <a:buAutoNum type="alphaLcParenR"/>
              <a:defRPr sz="2400"/>
            </a:lvl3pPr>
            <a:lvl4pPr marL="1828800" indent="-457200">
              <a:buFont typeface="+mj-lt"/>
              <a:buAutoNum type="alphaLcParenR"/>
              <a:defRPr sz="2000"/>
            </a:lvl4pPr>
            <a:lvl5pPr marL="2286000" indent="-457200">
              <a:buFont typeface="+mj-lt"/>
              <a:buAutoNum type="alphaLcParenR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College Physics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# Chapter Title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9" name="Picture 8" descr="medium_covers_Page_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7424"/>
            <a:ext cx="2010682" cy="26038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44814" y="6838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4" r:id="rId2"/>
    <p:sldLayoutId id="2147483920" r:id="rId3"/>
    <p:sldLayoutId id="2147483913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rgbClr val="6CB2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6CB255"/>
        </a:buClr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Introductory statistics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4 DISCRETE RANDOM VARIABLES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8312"/>
            <a:ext cx="2010682" cy="260205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5749117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9" name="Picture Placeholder 8" descr="This is a blank graph template. The x-axis is labeled Number of diamonds. The y-axis is labeled Probability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9" r="-11569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4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4.10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histogram shows a binomial probability distribution. It is made up of bars that are fairly normally distributed. The x-axis shows values from 0 to 15, with bars from 0 to 9. The y-axis shows values from 0 to 0.25 in increments of 0.05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55" r="-7355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7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This </a:t>
            </a:r>
            <a:r>
              <a:rPr lang="en-US" dirty="0" err="1"/>
              <a:t>OpenStax</a:t>
            </a:r>
            <a:r>
              <a:rPr lang="en-US" dirty="0"/>
              <a:t> ancillary resource is © Rice University under a CC-BY 4.0 International license; it may be reproduced or modified but must be attributed to </a:t>
            </a:r>
            <a:r>
              <a:rPr lang="en-US" dirty="0" err="1"/>
              <a:t>OpenStax</a:t>
            </a:r>
            <a:r>
              <a:rPr lang="en-US" dirty="0"/>
              <a:t>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05546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You can use probability and discrete random variables to calculate the likelihood of lightening striking the </a:t>
            </a:r>
            <a:r>
              <a:rPr lang="pl-PL" sz="1600" dirty="0" err="1"/>
              <a:t>ground</a:t>
            </a:r>
            <a:r>
              <a:rPr lang="pl-PL" sz="1600" dirty="0"/>
              <a:t> five </a:t>
            </a:r>
            <a:r>
              <a:rPr lang="pl-PL" sz="1600" dirty="0" err="1"/>
              <a:t>times</a:t>
            </a:r>
            <a:r>
              <a:rPr lang="pl-PL" sz="1600" dirty="0"/>
              <a:t> </a:t>
            </a:r>
            <a:r>
              <a:rPr lang="pl-PL" sz="1600" dirty="0" err="1"/>
              <a:t>during</a:t>
            </a:r>
            <a:r>
              <a:rPr lang="pl-PL" sz="1600" dirty="0"/>
              <a:t> a half-</a:t>
            </a:r>
            <a:r>
              <a:rPr lang="pl-PL" sz="1600" dirty="0" err="1"/>
              <a:t>hour</a:t>
            </a:r>
            <a:r>
              <a:rPr lang="pl-PL" sz="1600" dirty="0"/>
              <a:t> </a:t>
            </a:r>
            <a:r>
              <a:rPr lang="pl-PL" sz="1600" dirty="0" err="1"/>
              <a:t>thunderstorm</a:t>
            </a:r>
            <a:r>
              <a:rPr lang="pl-PL" sz="1600" dirty="0"/>
              <a:t>.</a:t>
            </a:r>
          </a:p>
          <a:p>
            <a:r>
              <a:rPr lang="pl-PL" sz="1600" dirty="0"/>
              <a:t>(</a:t>
            </a:r>
            <a:r>
              <a:rPr lang="pl-PL" sz="1600" dirty="0" err="1"/>
              <a:t>Credit</a:t>
            </a:r>
            <a:r>
              <a:rPr lang="pl-PL" sz="1600" dirty="0"/>
              <a:t>: Leszek </a:t>
            </a:r>
            <a:r>
              <a:rPr lang="pl-PL" sz="1600" dirty="0" err="1"/>
              <a:t>Leszczynski</a:t>
            </a:r>
            <a:r>
              <a:rPr lang="pl-PL" sz="1600" dirty="0"/>
              <a:t>)</a:t>
            </a:r>
            <a:endParaRPr lang="en-US" sz="1600" dirty="0"/>
          </a:p>
        </p:txBody>
      </p:sp>
      <p:pic>
        <p:nvPicPr>
          <p:cNvPr id="4" name="Picture Placeholder 3" descr="This photo shows branch lightening coming from a dark cloud and hitting the ground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0" r="-18400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9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histogram shows a binomial probability distribution. It is made up of bars that are fairly normally distributed. The x-axis shows values from 0 to 20. The y-axis shows values from 0 to 0.2 in increments of 0.05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13" r="-24213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graph shows a geometric probability distribution. It consists of bars that peak at the left and slope downwards with each successive bar to the right. The values on the x-axis count the number of computer components tested until the defect is found. The y-axis is scaled from 0 to 0.02 in increments of 0.005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5" r="-15015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2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graph shows a hypergeometric probability distribution. It has five bars that are slightly normally distributed. The x-axis shows values from 0 to 4 in increments of 1, representing the number of men on the four-person committee. The y-axis ranges from 0 to 0.5 in increments of 0.1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42" r="-23042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graphs shows a poisson probability distribution. It has 5 bars that decrease in height from left to right. The x-axis shows values in increments of 1 starting with 0, representing the number of calls Leah receives within 15 minutes. The y-axis ranges from 0 to 0.5 in increments of 0.1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17" r="-15317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7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blank graph template. The x-axis is labeled Number of diamonds. The y-axis is labeled Relative frequency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9" r="-11569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blank graph template. The x-axis is labeled Number of diamonds. The y-axis is labeled Probability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9" r="-11569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7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blank graph template. The x-axis is labeled Number of matches. The y-axis is labeled Relative frequency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9" r="-11569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0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97</Words>
  <Application>Microsoft Office PowerPoint</Application>
  <PresentationFormat>全屏显示(4:3)</PresentationFormat>
  <Paragraphs>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Essential</vt:lpstr>
      <vt:lpstr>PowerPoint 演示文稿</vt:lpstr>
      <vt:lpstr>Figure 4.1</vt:lpstr>
      <vt:lpstr>Figure 4.2</vt:lpstr>
      <vt:lpstr>Figure 4.3</vt:lpstr>
      <vt:lpstr>Figure 4.4</vt:lpstr>
      <vt:lpstr>Figure 4.5</vt:lpstr>
      <vt:lpstr>Figure 4.6</vt:lpstr>
      <vt:lpstr>Figure 4.7</vt:lpstr>
      <vt:lpstr>Figure 4.8</vt:lpstr>
      <vt:lpstr>Figure 4.9</vt:lpstr>
      <vt:lpstr>Figure 4.10</vt:lpstr>
      <vt:lpstr>PowerPoint 演示文稿</vt:lpstr>
    </vt:vector>
  </TitlesOfParts>
  <Company>WNI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Spuddy McSpare</dc:creator>
  <cp:lastModifiedBy>wangyidi2000@yeah.net</cp:lastModifiedBy>
  <cp:revision>46</cp:revision>
  <dcterms:created xsi:type="dcterms:W3CDTF">2012-06-04T02:13:36Z</dcterms:created>
  <dcterms:modified xsi:type="dcterms:W3CDTF">2019-06-06T19:10:09Z</dcterms:modified>
</cp:coreProperties>
</file>